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50" r:id="rId5"/>
    <p:sldMasterId id="2147484656" r:id="rId6"/>
    <p:sldMasterId id="2147484728" r:id="rId7"/>
  </p:sldMasterIdLst>
  <p:notesMasterIdLst>
    <p:notesMasterId r:id="rId103"/>
  </p:notesMasterIdLst>
  <p:handoutMasterIdLst>
    <p:handoutMasterId r:id="rId104"/>
  </p:handoutMasterIdLst>
  <p:sldIdLst>
    <p:sldId id="2076138102" r:id="rId8"/>
    <p:sldId id="1602" r:id="rId9"/>
    <p:sldId id="2076137982" r:id="rId10"/>
    <p:sldId id="2076137847" r:id="rId11"/>
    <p:sldId id="2076137990" r:id="rId12"/>
    <p:sldId id="2076137992" r:id="rId13"/>
    <p:sldId id="2076137993" r:id="rId14"/>
    <p:sldId id="2076137983" r:id="rId15"/>
    <p:sldId id="2076137172" r:id="rId16"/>
    <p:sldId id="2076137984" r:id="rId17"/>
    <p:sldId id="2076137991" r:id="rId18"/>
    <p:sldId id="2076137985" r:id="rId19"/>
    <p:sldId id="2076137986" r:id="rId20"/>
    <p:sldId id="2076137995" r:id="rId21"/>
    <p:sldId id="2076137999" r:id="rId22"/>
    <p:sldId id="2076137997" r:id="rId23"/>
    <p:sldId id="2076137987" r:id="rId24"/>
    <p:sldId id="2076138000" r:id="rId25"/>
    <p:sldId id="2076137996" r:id="rId26"/>
    <p:sldId id="4522" r:id="rId27"/>
    <p:sldId id="2649" r:id="rId28"/>
    <p:sldId id="4413" r:id="rId29"/>
    <p:sldId id="4354" r:id="rId30"/>
    <p:sldId id="4254" r:id="rId31"/>
    <p:sldId id="2076137998" r:id="rId32"/>
    <p:sldId id="2076137988" r:id="rId33"/>
    <p:sldId id="2076137989" r:id="rId34"/>
    <p:sldId id="1624" r:id="rId35"/>
    <p:sldId id="2076138103" r:id="rId36"/>
    <p:sldId id="1576" r:id="rId37"/>
    <p:sldId id="2076138104" r:id="rId38"/>
    <p:sldId id="2076138108" r:id="rId39"/>
    <p:sldId id="2076138001" r:id="rId40"/>
    <p:sldId id="503" r:id="rId41"/>
    <p:sldId id="531" r:id="rId42"/>
    <p:sldId id="532" r:id="rId43"/>
    <p:sldId id="533" r:id="rId44"/>
    <p:sldId id="2076137981" r:id="rId45"/>
    <p:sldId id="2076138002" r:id="rId46"/>
    <p:sldId id="2076138003" r:id="rId47"/>
    <p:sldId id="2076138004" r:id="rId48"/>
    <p:sldId id="2076138109" r:id="rId49"/>
    <p:sldId id="2076138005" r:id="rId50"/>
    <p:sldId id="2076138006" r:id="rId51"/>
    <p:sldId id="2076138007" r:id="rId52"/>
    <p:sldId id="2076138008" r:id="rId53"/>
    <p:sldId id="2076138110" r:id="rId54"/>
    <p:sldId id="279" r:id="rId55"/>
    <p:sldId id="2076138111" r:id="rId56"/>
    <p:sldId id="2076138010" r:id="rId57"/>
    <p:sldId id="2076138009" r:id="rId58"/>
    <p:sldId id="2076138112" r:id="rId59"/>
    <p:sldId id="2076138011" r:id="rId60"/>
    <p:sldId id="2076138012" r:id="rId61"/>
    <p:sldId id="2076138013" r:id="rId62"/>
    <p:sldId id="2076138014" r:id="rId63"/>
    <p:sldId id="2076138015" r:id="rId64"/>
    <p:sldId id="2076138113" r:id="rId65"/>
    <p:sldId id="2076138016" r:id="rId66"/>
    <p:sldId id="2076138017" r:id="rId67"/>
    <p:sldId id="2076138018" r:id="rId68"/>
    <p:sldId id="2076138019" r:id="rId69"/>
    <p:sldId id="2076138020" r:id="rId70"/>
    <p:sldId id="2076138023" r:id="rId71"/>
    <p:sldId id="2076138024" r:id="rId72"/>
    <p:sldId id="2076138022" r:id="rId73"/>
    <p:sldId id="2076138021" r:id="rId74"/>
    <p:sldId id="2076138114" r:id="rId75"/>
    <p:sldId id="2076138115" r:id="rId76"/>
    <p:sldId id="2076138116" r:id="rId77"/>
    <p:sldId id="10640" r:id="rId78"/>
    <p:sldId id="1761" r:id="rId79"/>
    <p:sldId id="301" r:id="rId80"/>
    <p:sldId id="2076138117" r:id="rId81"/>
    <p:sldId id="2076138118" r:id="rId82"/>
    <p:sldId id="2076138119" r:id="rId83"/>
    <p:sldId id="2076138120" r:id="rId84"/>
    <p:sldId id="2076138121" r:id="rId85"/>
    <p:sldId id="2076138122" r:id="rId86"/>
    <p:sldId id="2315" r:id="rId87"/>
    <p:sldId id="2076138123" r:id="rId88"/>
    <p:sldId id="2076138124" r:id="rId89"/>
    <p:sldId id="2076138125" r:id="rId90"/>
    <p:sldId id="2076138126" r:id="rId91"/>
    <p:sldId id="2076138127" r:id="rId92"/>
    <p:sldId id="2076138128" r:id="rId93"/>
    <p:sldId id="2076138129" r:id="rId94"/>
    <p:sldId id="2076138130" r:id="rId95"/>
    <p:sldId id="2076138131" r:id="rId96"/>
    <p:sldId id="2076138132" r:id="rId97"/>
    <p:sldId id="2076138133" r:id="rId98"/>
    <p:sldId id="2076138134" r:id="rId99"/>
    <p:sldId id="2076136836" r:id="rId100"/>
    <p:sldId id="2076137994" r:id="rId101"/>
    <p:sldId id="2076138135" r:id="rId10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8102"/>
          </p14:sldIdLst>
        </p14:section>
        <p14:section name="Enrollment" id="{6290A1E8-AFB8-3548-8B68-764E854A696A}">
          <p14:sldIdLst>
            <p14:sldId id="1602"/>
            <p14:sldId id="2076137982"/>
            <p14:sldId id="2076137847"/>
            <p14:sldId id="2076137990"/>
            <p14:sldId id="2076137992"/>
            <p14:sldId id="2076137993"/>
            <p14:sldId id="2076137983"/>
            <p14:sldId id="2076137172"/>
            <p14:sldId id="2076137984"/>
            <p14:sldId id="2076137991"/>
            <p14:sldId id="2076137985"/>
            <p14:sldId id="2076137986"/>
            <p14:sldId id="2076137995"/>
            <p14:sldId id="2076137999"/>
            <p14:sldId id="2076137997"/>
            <p14:sldId id="2076137987"/>
            <p14:sldId id="2076138000"/>
            <p14:sldId id="2076137996"/>
            <p14:sldId id="4522"/>
            <p14:sldId id="2649"/>
            <p14:sldId id="4413"/>
            <p14:sldId id="4354"/>
            <p14:sldId id="4254"/>
            <p14:sldId id="2076137998"/>
            <p14:sldId id="2076137988"/>
            <p14:sldId id="2076137989"/>
            <p14:sldId id="1624"/>
          </p14:sldIdLst>
        </p14:section>
        <p14:section name="Idnetity" id="{F249A751-92EA-4E8C-82D6-1B90A30C0C36}">
          <p14:sldIdLst>
            <p14:sldId id="2076138103"/>
            <p14:sldId id="1576"/>
            <p14:sldId id="2076138104"/>
            <p14:sldId id="2076138108"/>
            <p14:sldId id="2076138001"/>
            <p14:sldId id="503"/>
            <p14:sldId id="531"/>
            <p14:sldId id="532"/>
            <p14:sldId id="533"/>
            <p14:sldId id="2076137981"/>
            <p14:sldId id="2076138002"/>
            <p14:sldId id="2076138003"/>
            <p14:sldId id="2076138004"/>
            <p14:sldId id="2076138109"/>
            <p14:sldId id="2076138005"/>
            <p14:sldId id="2076138006"/>
            <p14:sldId id="2076138007"/>
            <p14:sldId id="2076138008"/>
            <p14:sldId id="2076138110"/>
            <p14:sldId id="279"/>
            <p14:sldId id="2076138111"/>
            <p14:sldId id="2076138010"/>
            <p14:sldId id="2076138009"/>
            <p14:sldId id="2076138112"/>
            <p14:sldId id="2076138011"/>
            <p14:sldId id="2076138012"/>
            <p14:sldId id="2076138013"/>
            <p14:sldId id="2076138014"/>
            <p14:sldId id="2076138015"/>
            <p14:sldId id="2076138113"/>
            <p14:sldId id="2076138016"/>
            <p14:sldId id="2076138017"/>
            <p14:sldId id="2076138018"/>
            <p14:sldId id="2076138019"/>
            <p14:sldId id="2076138020"/>
            <p14:sldId id="2076138023"/>
            <p14:sldId id="2076138024"/>
            <p14:sldId id="2076138022"/>
            <p14:sldId id="2076138021"/>
          </p14:sldIdLst>
        </p14:section>
        <p14:section name="Management Groups" id="{EC088B7A-AE6E-4D1F-BAF6-4222BC73307E}">
          <p14:sldIdLst>
            <p14:sldId id="2076138114"/>
            <p14:sldId id="2076138115"/>
            <p14:sldId id="2076138116"/>
            <p14:sldId id="10640"/>
            <p14:sldId id="1761"/>
            <p14:sldId id="301"/>
            <p14:sldId id="2076138117"/>
            <p14:sldId id="2076138118"/>
            <p14:sldId id="2076138119"/>
            <p14:sldId id="2076138120"/>
            <p14:sldId id="2076138121"/>
            <p14:sldId id="2076138122"/>
            <p14:sldId id="2315"/>
            <p14:sldId id="2076138123"/>
            <p14:sldId id="2076138124"/>
            <p14:sldId id="2076138125"/>
            <p14:sldId id="2076138126"/>
            <p14:sldId id="2076138127"/>
            <p14:sldId id="2076138128"/>
            <p14:sldId id="2076138129"/>
            <p14:sldId id="2076138130"/>
            <p14:sldId id="2076138131"/>
            <p14:sldId id="2076138132"/>
            <p14:sldId id="2076138133"/>
            <p14:sldId id="2076138134"/>
            <p14:sldId id="2076136836"/>
            <p14:sldId id="2076137994"/>
            <p14:sldId id="20761381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6"/>
    <a:srgbClr val="0055AE"/>
    <a:srgbClr val="000000"/>
    <a:srgbClr val="FF9349"/>
    <a:srgbClr val="EBEBEB"/>
    <a:srgbClr val="FFFFFF"/>
    <a:srgbClr val="0078D4"/>
    <a:srgbClr val="3C3C41"/>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099" autoAdjust="0"/>
  </p:normalViewPr>
  <p:slideViewPr>
    <p:cSldViewPr snapToGrid="0">
      <p:cViewPr varScale="1">
        <p:scale>
          <a:sx n="61" d="100"/>
          <a:sy n="61" d="100"/>
        </p:scale>
        <p:origin x="42" y="4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viewProps" Target="view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ableStyles" Target="tableStyle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diagrams/_rels/data1.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6AF9F-B454-4FD1-B1A4-454B1400F92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8B6283D5-C09E-4954-8F52-F30A8DE19901}">
      <dgm:prSet phldrT="[Text]" custT="1"/>
      <dgm:spPr/>
      <dgm:t>
        <a:bodyPr/>
        <a:lstStyle/>
        <a:p>
          <a:pPr>
            <a:buFont typeface="Arial" panose="020B0604020202020204" pitchFamily="34" charset="0"/>
            <a:buChar char="•"/>
          </a:pPr>
          <a:r>
            <a:rPr lang="en-US" sz="1800">
              <a:gradFill>
                <a:gsLst>
                  <a:gs pos="2917">
                    <a:schemeClr val="tx1"/>
                  </a:gs>
                  <a:gs pos="30000">
                    <a:schemeClr val="tx1"/>
                  </a:gs>
                </a:gsLst>
                <a:lin ang="5400000" scaled="0"/>
              </a:gradFill>
            </a:rPr>
            <a:t>Scale Limits</a:t>
          </a:r>
          <a:endParaRPr lang="en-US" sz="1800"/>
        </a:p>
      </dgm:t>
    </dgm:pt>
    <dgm:pt modelId="{BFA9FA06-39F8-470B-9DF2-E26BE6597516}" type="parTrans" cxnId="{042936D8-AA27-446B-91AE-BB038325336C}">
      <dgm:prSet/>
      <dgm:spPr/>
      <dgm:t>
        <a:bodyPr/>
        <a:lstStyle/>
        <a:p>
          <a:endParaRPr lang="en-US"/>
        </a:p>
      </dgm:t>
    </dgm:pt>
    <dgm:pt modelId="{4420554B-9116-4395-AC8A-6AD6AFBF745B}" type="sibTrans" cxnId="{042936D8-AA27-446B-91AE-BB038325336C}">
      <dgm:prSet/>
      <dgm:spPr/>
      <dgm:t>
        <a:bodyPr/>
        <a:lstStyle/>
        <a:p>
          <a:endParaRPr lang="en-US"/>
        </a:p>
      </dgm:t>
    </dgm:pt>
    <dgm:pt modelId="{F6C3A7CE-ACE0-4019-A576-A008E097378A}">
      <dgm:prSet custT="1"/>
      <dgm:spPr/>
      <dgm:t>
        <a:bodyPr/>
        <a:lstStyle/>
        <a:p>
          <a:r>
            <a:rPr lang="en-US" sz="1800">
              <a:gradFill>
                <a:gsLst>
                  <a:gs pos="2917">
                    <a:schemeClr val="tx1"/>
                  </a:gs>
                  <a:gs pos="30000">
                    <a:schemeClr val="tx1"/>
                  </a:gs>
                </a:gsLst>
                <a:lin ang="5400000" scaled="0"/>
              </a:gradFill>
            </a:rPr>
            <a:t>Management boundary</a:t>
          </a:r>
        </a:p>
      </dgm:t>
    </dgm:pt>
    <dgm:pt modelId="{C8180C24-34F2-49A0-8ED9-F0BD125E37F8}" type="parTrans" cxnId="{A0499C54-B931-4A30-B2D7-9E037810CAD5}">
      <dgm:prSet/>
      <dgm:spPr/>
      <dgm:t>
        <a:bodyPr/>
        <a:lstStyle/>
        <a:p>
          <a:endParaRPr lang="en-US"/>
        </a:p>
      </dgm:t>
    </dgm:pt>
    <dgm:pt modelId="{58EF2784-F99A-40BE-A3A1-7DA008AC75C1}" type="sibTrans" cxnId="{A0499C54-B931-4A30-B2D7-9E037810CAD5}">
      <dgm:prSet/>
      <dgm:spPr/>
      <dgm:t>
        <a:bodyPr/>
        <a:lstStyle/>
        <a:p>
          <a:endParaRPr lang="en-US"/>
        </a:p>
      </dgm:t>
    </dgm:pt>
    <dgm:pt modelId="{734E640B-0999-4407-94F9-600B85BE5E24}">
      <dgm:prSet custT="1"/>
      <dgm:spPr/>
      <dgm:t>
        <a:bodyPr/>
        <a:lstStyle/>
        <a:p>
          <a:r>
            <a:rPr lang="en-US" sz="1800">
              <a:gradFill>
                <a:gsLst>
                  <a:gs pos="2917">
                    <a:schemeClr val="tx1"/>
                  </a:gs>
                  <a:gs pos="30000">
                    <a:schemeClr val="tx1"/>
                  </a:gs>
                </a:gsLst>
                <a:lin ang="5400000" scaled="0"/>
              </a:gradFill>
            </a:rPr>
            <a:t>Policy boundary</a:t>
          </a:r>
        </a:p>
      </dgm:t>
    </dgm:pt>
    <dgm:pt modelId="{6824F847-BDDA-41E6-9C05-BB4D20F4780C}" type="parTrans" cxnId="{816531D6-E5DA-4519-99F4-436FF69C4DA4}">
      <dgm:prSet/>
      <dgm:spPr/>
      <dgm:t>
        <a:bodyPr/>
        <a:lstStyle/>
        <a:p>
          <a:endParaRPr lang="en-US"/>
        </a:p>
      </dgm:t>
    </dgm:pt>
    <dgm:pt modelId="{D831A44D-9109-4E45-BC1D-916BA077A975}" type="sibTrans" cxnId="{816531D6-E5DA-4519-99F4-436FF69C4DA4}">
      <dgm:prSet/>
      <dgm:spPr/>
      <dgm:t>
        <a:bodyPr/>
        <a:lstStyle/>
        <a:p>
          <a:endParaRPr lang="en-US"/>
        </a:p>
      </dgm:t>
    </dgm:pt>
    <dgm:pt modelId="{DB675348-6ADF-4070-A02A-B19A26D2DF2B}">
      <dgm:prSet custT="1"/>
      <dgm:spPr/>
      <dgm:t>
        <a:bodyPr/>
        <a:lstStyle/>
        <a:p>
          <a:r>
            <a:rPr lang="en-US" sz="1800">
              <a:gradFill>
                <a:gsLst>
                  <a:gs pos="2917">
                    <a:schemeClr val="tx1"/>
                  </a:gs>
                  <a:gs pos="30000">
                    <a:schemeClr val="tx1"/>
                  </a:gs>
                </a:gsLst>
                <a:lin ang="5400000" scaled="0"/>
              </a:gradFill>
            </a:rPr>
            <a:t>Networking Topology</a:t>
          </a:r>
        </a:p>
      </dgm:t>
    </dgm:pt>
    <dgm:pt modelId="{0B9D3653-CECD-468C-91F6-111CD358715B}" type="parTrans" cxnId="{75B84ECB-69A2-4075-AE67-0BF37E5191AC}">
      <dgm:prSet/>
      <dgm:spPr/>
      <dgm:t>
        <a:bodyPr/>
        <a:lstStyle/>
        <a:p>
          <a:endParaRPr lang="en-US"/>
        </a:p>
      </dgm:t>
    </dgm:pt>
    <dgm:pt modelId="{EAA4B0C0-D982-4760-82A6-8EF2DCA45B2B}" type="sibTrans" cxnId="{75B84ECB-69A2-4075-AE67-0BF37E5191AC}">
      <dgm:prSet/>
      <dgm:spPr/>
      <dgm:t>
        <a:bodyPr/>
        <a:lstStyle/>
        <a:p>
          <a:endParaRPr lang="en-US"/>
        </a:p>
      </dgm:t>
    </dgm:pt>
    <dgm:pt modelId="{904F5AC8-1507-41F1-97A1-E9FF946F9129}" type="pres">
      <dgm:prSet presAssocID="{6FE6AF9F-B454-4FD1-B1A4-454B1400F926}" presName="Name0" presStyleCnt="0">
        <dgm:presLayoutVars>
          <dgm:dir/>
          <dgm:resizeHandles val="exact"/>
        </dgm:presLayoutVars>
      </dgm:prSet>
      <dgm:spPr/>
    </dgm:pt>
    <dgm:pt modelId="{45EA6D09-7E59-4593-9E65-7E21D218D993}" type="pres">
      <dgm:prSet presAssocID="{8B6283D5-C09E-4954-8F52-F30A8DE19901}" presName="compNode" presStyleCnt="0"/>
      <dgm:spPr/>
    </dgm:pt>
    <dgm:pt modelId="{B130D97D-9873-4756-B35F-7EE32F0B055E}" type="pres">
      <dgm:prSet presAssocID="{8B6283D5-C09E-4954-8F52-F30A8DE19901}"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Balkendiagramm mit Aufwärtstrend Silhouette"/>
        </a:ext>
      </dgm:extLst>
    </dgm:pt>
    <dgm:pt modelId="{0AF889E7-AD02-403A-9D2F-473511D1DFD3}" type="pres">
      <dgm:prSet presAssocID="{8B6283D5-C09E-4954-8F52-F30A8DE19901}" presName="textRect" presStyleLbl="revTx" presStyleIdx="0" presStyleCnt="4">
        <dgm:presLayoutVars>
          <dgm:bulletEnabled val="1"/>
        </dgm:presLayoutVars>
      </dgm:prSet>
      <dgm:spPr/>
    </dgm:pt>
    <dgm:pt modelId="{F17CA75B-25B2-4D18-BDF5-4BBA1C5DF596}" type="pres">
      <dgm:prSet presAssocID="{4420554B-9116-4395-AC8A-6AD6AFBF745B}" presName="sibTrans" presStyleLbl="sibTrans2D1" presStyleIdx="0" presStyleCnt="0"/>
      <dgm:spPr/>
    </dgm:pt>
    <dgm:pt modelId="{911E3400-C415-48D8-8914-44457A3EA29C}" type="pres">
      <dgm:prSet presAssocID="{F6C3A7CE-ACE0-4019-A576-A008E097378A}" presName="compNode" presStyleCnt="0"/>
      <dgm:spPr/>
    </dgm:pt>
    <dgm:pt modelId="{D843340C-4F97-457F-A78B-A01EAA9BBC2E}" type="pres">
      <dgm:prSet presAssocID="{F6C3A7CE-ACE0-4019-A576-A008E097378A}"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Management Silhouette"/>
        </a:ext>
      </dgm:extLst>
    </dgm:pt>
    <dgm:pt modelId="{E5A6191B-7D3C-437D-9BEB-65DEFE3647B5}" type="pres">
      <dgm:prSet presAssocID="{F6C3A7CE-ACE0-4019-A576-A008E097378A}" presName="textRect" presStyleLbl="revTx" presStyleIdx="1" presStyleCnt="4">
        <dgm:presLayoutVars>
          <dgm:bulletEnabled val="1"/>
        </dgm:presLayoutVars>
      </dgm:prSet>
      <dgm:spPr/>
    </dgm:pt>
    <dgm:pt modelId="{D9B059A0-6881-4FF6-AFBA-EECD4866EDC1}" type="pres">
      <dgm:prSet presAssocID="{58EF2784-F99A-40BE-A3A1-7DA008AC75C1}" presName="sibTrans" presStyleLbl="sibTrans2D1" presStyleIdx="0" presStyleCnt="0"/>
      <dgm:spPr/>
    </dgm:pt>
    <dgm:pt modelId="{0ECD3AB3-370F-4C5D-9DDF-94641952D91B}" type="pres">
      <dgm:prSet presAssocID="{734E640B-0999-4407-94F9-600B85BE5E24}" presName="compNode" presStyleCnt="0"/>
      <dgm:spPr/>
    </dgm:pt>
    <dgm:pt modelId="{F5F52E5B-4D08-4B17-AD0B-634F482BE710}" type="pres">
      <dgm:prSet presAssocID="{734E640B-0999-4407-94F9-600B85BE5E24}"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Polizist Silhouette"/>
        </a:ext>
      </dgm:extLst>
    </dgm:pt>
    <dgm:pt modelId="{8A9274E9-03FC-458F-856B-2985F88F9D0F}" type="pres">
      <dgm:prSet presAssocID="{734E640B-0999-4407-94F9-600B85BE5E24}" presName="textRect" presStyleLbl="revTx" presStyleIdx="2" presStyleCnt="4">
        <dgm:presLayoutVars>
          <dgm:bulletEnabled val="1"/>
        </dgm:presLayoutVars>
      </dgm:prSet>
      <dgm:spPr/>
    </dgm:pt>
    <dgm:pt modelId="{9DE13998-B0C7-4EDC-8247-50723AD638CB}" type="pres">
      <dgm:prSet presAssocID="{D831A44D-9109-4E45-BC1D-916BA077A975}" presName="sibTrans" presStyleLbl="sibTrans2D1" presStyleIdx="0" presStyleCnt="0"/>
      <dgm:spPr/>
    </dgm:pt>
    <dgm:pt modelId="{5DAD69D0-092B-4273-B762-6E4B363B5C27}" type="pres">
      <dgm:prSet presAssocID="{DB675348-6ADF-4070-A02A-B19A26D2DF2B}" presName="compNode" presStyleCnt="0"/>
      <dgm:spPr/>
    </dgm:pt>
    <dgm:pt modelId="{1BBBC036-7DE2-4FD7-AB64-0A78CCEB56ED}" type="pres">
      <dgm:prSet presAssocID="{DB675348-6ADF-4070-A02A-B19A26D2DF2B}"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Soziales Netzwerk Silhouette"/>
        </a:ext>
      </dgm:extLst>
    </dgm:pt>
    <dgm:pt modelId="{41567067-B1DD-4868-84DB-E46789C2FE96}" type="pres">
      <dgm:prSet presAssocID="{DB675348-6ADF-4070-A02A-B19A26D2DF2B}" presName="textRect" presStyleLbl="revTx" presStyleIdx="3" presStyleCnt="4">
        <dgm:presLayoutVars>
          <dgm:bulletEnabled val="1"/>
        </dgm:presLayoutVars>
      </dgm:prSet>
      <dgm:spPr/>
    </dgm:pt>
  </dgm:ptLst>
  <dgm:cxnLst>
    <dgm:cxn modelId="{E73E2C13-8C92-4B8B-87D6-51C2D384053F}" type="presOf" srcId="{734E640B-0999-4407-94F9-600B85BE5E24}" destId="{8A9274E9-03FC-458F-856B-2985F88F9D0F}" srcOrd="0" destOrd="0" presId="urn:microsoft.com/office/officeart/2005/8/layout/pList1"/>
    <dgm:cxn modelId="{1E70E763-8512-4174-BE6A-11F0E6E41E81}" type="presOf" srcId="{F6C3A7CE-ACE0-4019-A576-A008E097378A}" destId="{E5A6191B-7D3C-437D-9BEB-65DEFE3647B5}" srcOrd="0" destOrd="0" presId="urn:microsoft.com/office/officeart/2005/8/layout/pList1"/>
    <dgm:cxn modelId="{A0499C54-B931-4A30-B2D7-9E037810CAD5}" srcId="{6FE6AF9F-B454-4FD1-B1A4-454B1400F926}" destId="{F6C3A7CE-ACE0-4019-A576-A008E097378A}" srcOrd="1" destOrd="0" parTransId="{C8180C24-34F2-49A0-8ED9-F0BD125E37F8}" sibTransId="{58EF2784-F99A-40BE-A3A1-7DA008AC75C1}"/>
    <dgm:cxn modelId="{2D9B087A-1AC3-4C78-A70B-BF5EF43A5811}" type="presOf" srcId="{8B6283D5-C09E-4954-8F52-F30A8DE19901}" destId="{0AF889E7-AD02-403A-9D2F-473511D1DFD3}" srcOrd="0" destOrd="0" presId="urn:microsoft.com/office/officeart/2005/8/layout/pList1"/>
    <dgm:cxn modelId="{1131117E-A48B-4AC4-AAAA-47B8AAD30F9C}" type="presOf" srcId="{D831A44D-9109-4E45-BC1D-916BA077A975}" destId="{9DE13998-B0C7-4EDC-8247-50723AD638CB}" srcOrd="0" destOrd="0" presId="urn:microsoft.com/office/officeart/2005/8/layout/pList1"/>
    <dgm:cxn modelId="{FDFC9282-A65D-4A3F-8B65-4916BB3FEAC8}" type="presOf" srcId="{4420554B-9116-4395-AC8A-6AD6AFBF745B}" destId="{F17CA75B-25B2-4D18-BDF5-4BBA1C5DF596}" srcOrd="0" destOrd="0" presId="urn:microsoft.com/office/officeart/2005/8/layout/pList1"/>
    <dgm:cxn modelId="{0DE8C694-A964-409E-84B3-C6B511046DF3}" type="presOf" srcId="{DB675348-6ADF-4070-A02A-B19A26D2DF2B}" destId="{41567067-B1DD-4868-84DB-E46789C2FE96}" srcOrd="0" destOrd="0" presId="urn:microsoft.com/office/officeart/2005/8/layout/pList1"/>
    <dgm:cxn modelId="{75B84ECB-69A2-4075-AE67-0BF37E5191AC}" srcId="{6FE6AF9F-B454-4FD1-B1A4-454B1400F926}" destId="{DB675348-6ADF-4070-A02A-B19A26D2DF2B}" srcOrd="3" destOrd="0" parTransId="{0B9D3653-CECD-468C-91F6-111CD358715B}" sibTransId="{EAA4B0C0-D982-4760-82A6-8EF2DCA45B2B}"/>
    <dgm:cxn modelId="{9F09E3D0-4526-4A65-ABAB-BF92171F28EE}" type="presOf" srcId="{58EF2784-F99A-40BE-A3A1-7DA008AC75C1}" destId="{D9B059A0-6881-4FF6-AFBA-EECD4866EDC1}" srcOrd="0" destOrd="0" presId="urn:microsoft.com/office/officeart/2005/8/layout/pList1"/>
    <dgm:cxn modelId="{816531D6-E5DA-4519-99F4-436FF69C4DA4}" srcId="{6FE6AF9F-B454-4FD1-B1A4-454B1400F926}" destId="{734E640B-0999-4407-94F9-600B85BE5E24}" srcOrd="2" destOrd="0" parTransId="{6824F847-BDDA-41E6-9C05-BB4D20F4780C}" sibTransId="{D831A44D-9109-4E45-BC1D-916BA077A975}"/>
    <dgm:cxn modelId="{042936D8-AA27-446B-91AE-BB038325336C}" srcId="{6FE6AF9F-B454-4FD1-B1A4-454B1400F926}" destId="{8B6283D5-C09E-4954-8F52-F30A8DE19901}" srcOrd="0" destOrd="0" parTransId="{BFA9FA06-39F8-470B-9DF2-E26BE6597516}" sibTransId="{4420554B-9116-4395-AC8A-6AD6AFBF745B}"/>
    <dgm:cxn modelId="{88661CEA-82A6-4BF0-B6DD-2B785C7ED6C1}" type="presOf" srcId="{6FE6AF9F-B454-4FD1-B1A4-454B1400F926}" destId="{904F5AC8-1507-41F1-97A1-E9FF946F9129}" srcOrd="0" destOrd="0" presId="urn:microsoft.com/office/officeart/2005/8/layout/pList1"/>
    <dgm:cxn modelId="{CE154F0A-767D-446C-A358-EF1304AD8070}" type="presParOf" srcId="{904F5AC8-1507-41F1-97A1-E9FF946F9129}" destId="{45EA6D09-7E59-4593-9E65-7E21D218D993}" srcOrd="0" destOrd="0" presId="urn:microsoft.com/office/officeart/2005/8/layout/pList1"/>
    <dgm:cxn modelId="{6708171C-4EBF-4901-A1BF-B32F732DA86B}" type="presParOf" srcId="{45EA6D09-7E59-4593-9E65-7E21D218D993}" destId="{B130D97D-9873-4756-B35F-7EE32F0B055E}" srcOrd="0" destOrd="0" presId="urn:microsoft.com/office/officeart/2005/8/layout/pList1"/>
    <dgm:cxn modelId="{91E252FA-5CB7-4085-82C3-0F977EEE17D1}" type="presParOf" srcId="{45EA6D09-7E59-4593-9E65-7E21D218D993}" destId="{0AF889E7-AD02-403A-9D2F-473511D1DFD3}" srcOrd="1" destOrd="0" presId="urn:microsoft.com/office/officeart/2005/8/layout/pList1"/>
    <dgm:cxn modelId="{59A6871E-140E-463C-A94A-6507EB8F6EF3}" type="presParOf" srcId="{904F5AC8-1507-41F1-97A1-E9FF946F9129}" destId="{F17CA75B-25B2-4D18-BDF5-4BBA1C5DF596}" srcOrd="1" destOrd="0" presId="urn:microsoft.com/office/officeart/2005/8/layout/pList1"/>
    <dgm:cxn modelId="{017B21FB-4652-4242-B8A4-D368F5F59406}" type="presParOf" srcId="{904F5AC8-1507-41F1-97A1-E9FF946F9129}" destId="{911E3400-C415-48D8-8914-44457A3EA29C}" srcOrd="2" destOrd="0" presId="urn:microsoft.com/office/officeart/2005/8/layout/pList1"/>
    <dgm:cxn modelId="{B573E064-4FA2-4C1E-9D64-690CF1B8C1A2}" type="presParOf" srcId="{911E3400-C415-48D8-8914-44457A3EA29C}" destId="{D843340C-4F97-457F-A78B-A01EAA9BBC2E}" srcOrd="0" destOrd="0" presId="urn:microsoft.com/office/officeart/2005/8/layout/pList1"/>
    <dgm:cxn modelId="{694A9564-675C-4BAD-AD4E-E85E0DFE0F46}" type="presParOf" srcId="{911E3400-C415-48D8-8914-44457A3EA29C}" destId="{E5A6191B-7D3C-437D-9BEB-65DEFE3647B5}" srcOrd="1" destOrd="0" presId="urn:microsoft.com/office/officeart/2005/8/layout/pList1"/>
    <dgm:cxn modelId="{D0FD13D2-70B2-4E1B-A818-6915AB0AE0F1}" type="presParOf" srcId="{904F5AC8-1507-41F1-97A1-E9FF946F9129}" destId="{D9B059A0-6881-4FF6-AFBA-EECD4866EDC1}" srcOrd="3" destOrd="0" presId="urn:microsoft.com/office/officeart/2005/8/layout/pList1"/>
    <dgm:cxn modelId="{A465C0D3-CB53-48E8-8557-F3EB402CE4F5}" type="presParOf" srcId="{904F5AC8-1507-41F1-97A1-E9FF946F9129}" destId="{0ECD3AB3-370F-4C5D-9DDF-94641952D91B}" srcOrd="4" destOrd="0" presId="urn:microsoft.com/office/officeart/2005/8/layout/pList1"/>
    <dgm:cxn modelId="{F5D2F041-8FB9-4CFA-8C97-419B322EA37D}" type="presParOf" srcId="{0ECD3AB3-370F-4C5D-9DDF-94641952D91B}" destId="{F5F52E5B-4D08-4B17-AD0B-634F482BE710}" srcOrd="0" destOrd="0" presId="urn:microsoft.com/office/officeart/2005/8/layout/pList1"/>
    <dgm:cxn modelId="{9F052591-AC2F-4825-AC92-C936562EFD0F}" type="presParOf" srcId="{0ECD3AB3-370F-4C5D-9DDF-94641952D91B}" destId="{8A9274E9-03FC-458F-856B-2985F88F9D0F}" srcOrd="1" destOrd="0" presId="urn:microsoft.com/office/officeart/2005/8/layout/pList1"/>
    <dgm:cxn modelId="{E783A5FE-170A-4DAF-AA64-4472D2EE2CD7}" type="presParOf" srcId="{904F5AC8-1507-41F1-97A1-E9FF946F9129}" destId="{9DE13998-B0C7-4EDC-8247-50723AD638CB}" srcOrd="5" destOrd="0" presId="urn:microsoft.com/office/officeart/2005/8/layout/pList1"/>
    <dgm:cxn modelId="{C1C5F8F5-38C6-42EF-BF4F-19B8C18B2244}" type="presParOf" srcId="{904F5AC8-1507-41F1-97A1-E9FF946F9129}" destId="{5DAD69D0-092B-4273-B762-6E4B363B5C27}" srcOrd="6" destOrd="0" presId="urn:microsoft.com/office/officeart/2005/8/layout/pList1"/>
    <dgm:cxn modelId="{3360F26F-C2CA-48DC-8104-9BC389DA981B}" type="presParOf" srcId="{5DAD69D0-092B-4273-B762-6E4B363B5C27}" destId="{1BBBC036-7DE2-4FD7-AB64-0A78CCEB56ED}" srcOrd="0" destOrd="0" presId="urn:microsoft.com/office/officeart/2005/8/layout/pList1"/>
    <dgm:cxn modelId="{DBE2E708-E8FA-4BA5-8112-6A04B0F00257}" type="presParOf" srcId="{5DAD69D0-092B-4273-B762-6E4B363B5C27}" destId="{41567067-B1DD-4868-84DB-E46789C2FE96}" srcOrd="1" destOrd="0" presId="urn:microsoft.com/office/officeart/2005/8/layout/p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0D97D-9873-4756-B35F-7EE32F0B055E}">
      <dsp:nvSpPr>
        <dsp:cNvPr id="0" name=""/>
        <dsp:cNvSpPr/>
      </dsp:nvSpPr>
      <dsp:spPr>
        <a:xfrm>
          <a:off x="4941" y="396217"/>
          <a:ext cx="2351475" cy="1620166"/>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F889E7-AD02-403A-9D2F-473511D1DFD3}">
      <dsp:nvSpPr>
        <dsp:cNvPr id="0" name=""/>
        <dsp:cNvSpPr/>
      </dsp:nvSpPr>
      <dsp:spPr>
        <a:xfrm>
          <a:off x="4941" y="2016384"/>
          <a:ext cx="2351475" cy="872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a:gradFill>
                <a:gsLst>
                  <a:gs pos="2917">
                    <a:schemeClr val="tx1"/>
                  </a:gs>
                  <a:gs pos="30000">
                    <a:schemeClr val="tx1"/>
                  </a:gs>
                </a:gsLst>
                <a:lin ang="5400000" scaled="0"/>
              </a:gradFill>
            </a:rPr>
            <a:t>Scale Limits</a:t>
          </a:r>
          <a:endParaRPr lang="en-US" sz="1800" kern="1200"/>
        </a:p>
      </dsp:txBody>
      <dsp:txXfrm>
        <a:off x="4941" y="2016384"/>
        <a:ext cx="2351475" cy="872397"/>
      </dsp:txXfrm>
    </dsp:sp>
    <dsp:sp modelId="{D843340C-4F97-457F-A78B-A01EAA9BBC2E}">
      <dsp:nvSpPr>
        <dsp:cNvPr id="0" name=""/>
        <dsp:cNvSpPr/>
      </dsp:nvSpPr>
      <dsp:spPr>
        <a:xfrm>
          <a:off x="2591663" y="396217"/>
          <a:ext cx="2351475" cy="1620166"/>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A6191B-7D3C-437D-9BEB-65DEFE3647B5}">
      <dsp:nvSpPr>
        <dsp:cNvPr id="0" name=""/>
        <dsp:cNvSpPr/>
      </dsp:nvSpPr>
      <dsp:spPr>
        <a:xfrm>
          <a:off x="2591663" y="2016384"/>
          <a:ext cx="2351475" cy="872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gradFill>
                <a:gsLst>
                  <a:gs pos="2917">
                    <a:schemeClr val="tx1"/>
                  </a:gs>
                  <a:gs pos="30000">
                    <a:schemeClr val="tx1"/>
                  </a:gs>
                </a:gsLst>
                <a:lin ang="5400000" scaled="0"/>
              </a:gradFill>
            </a:rPr>
            <a:t>Management boundary</a:t>
          </a:r>
        </a:p>
      </dsp:txBody>
      <dsp:txXfrm>
        <a:off x="2591663" y="2016384"/>
        <a:ext cx="2351475" cy="872397"/>
      </dsp:txXfrm>
    </dsp:sp>
    <dsp:sp modelId="{F5F52E5B-4D08-4B17-AD0B-634F482BE710}">
      <dsp:nvSpPr>
        <dsp:cNvPr id="0" name=""/>
        <dsp:cNvSpPr/>
      </dsp:nvSpPr>
      <dsp:spPr>
        <a:xfrm>
          <a:off x="5178384" y="396217"/>
          <a:ext cx="2351475" cy="1620166"/>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274E9-03FC-458F-856B-2985F88F9D0F}">
      <dsp:nvSpPr>
        <dsp:cNvPr id="0" name=""/>
        <dsp:cNvSpPr/>
      </dsp:nvSpPr>
      <dsp:spPr>
        <a:xfrm>
          <a:off x="5178384" y="2016384"/>
          <a:ext cx="2351475" cy="872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gradFill>
                <a:gsLst>
                  <a:gs pos="2917">
                    <a:schemeClr val="tx1"/>
                  </a:gs>
                  <a:gs pos="30000">
                    <a:schemeClr val="tx1"/>
                  </a:gs>
                </a:gsLst>
                <a:lin ang="5400000" scaled="0"/>
              </a:gradFill>
            </a:rPr>
            <a:t>Policy boundary</a:t>
          </a:r>
        </a:p>
      </dsp:txBody>
      <dsp:txXfrm>
        <a:off x="5178384" y="2016384"/>
        <a:ext cx="2351475" cy="872397"/>
      </dsp:txXfrm>
    </dsp:sp>
    <dsp:sp modelId="{1BBBC036-7DE2-4FD7-AB64-0A78CCEB56ED}">
      <dsp:nvSpPr>
        <dsp:cNvPr id="0" name=""/>
        <dsp:cNvSpPr/>
      </dsp:nvSpPr>
      <dsp:spPr>
        <a:xfrm>
          <a:off x="7765106" y="396217"/>
          <a:ext cx="2351475" cy="1620166"/>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67067-B1DD-4868-84DB-E46789C2FE96}">
      <dsp:nvSpPr>
        <dsp:cNvPr id="0" name=""/>
        <dsp:cNvSpPr/>
      </dsp:nvSpPr>
      <dsp:spPr>
        <a:xfrm>
          <a:off x="7765106" y="2016384"/>
          <a:ext cx="2351475" cy="872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gradFill>
                <a:gsLst>
                  <a:gs pos="2917">
                    <a:schemeClr val="tx1"/>
                  </a:gs>
                  <a:gs pos="30000">
                    <a:schemeClr val="tx1"/>
                  </a:gs>
                </a:gsLst>
                <a:lin ang="5400000" scaled="0"/>
              </a:gradFill>
            </a:rPr>
            <a:t>Networking Topology</a:t>
          </a:r>
        </a:p>
      </dsp:txBody>
      <dsp:txXfrm>
        <a:off x="7765106" y="2016384"/>
        <a:ext cx="2351475" cy="87239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3/29/2022 8:37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3/29/2022 8:32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ocs.microsoft.com/en-us/azure/active-directory/users-groups-roles/directory-emergency-access" TargetMode="External"/><Relationship Id="rId3" Type="http://schemas.openxmlformats.org/officeDocument/2006/relationships/hyperlink" Target="https://docs.microsoft.com/en-us/azure/active-directory/hybrid/plan-connect-topologies" TargetMode="External"/><Relationship Id="rId7" Type="http://schemas.openxmlformats.org/officeDocument/2006/relationships/hyperlink" Target="https://docs.microsoft.com/en-us/azure/active-directory/conditional-access/overview"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active-directory/authentication/concept-mfa-howitworks" TargetMode="External"/><Relationship Id="rId5" Type="http://schemas.openxmlformats.org/officeDocument/2006/relationships/hyperlink" Target="https://docs.microsoft.com/en-us/mem/intune/fundamentals/what-is-intune" TargetMode="External"/><Relationship Id="rId4" Type="http://schemas.openxmlformats.org/officeDocument/2006/relationships/hyperlink" Target="https://docs.microsoft.com/en-us/azure/active-directory-domain-services" TargetMode="External"/><Relationship Id="rId9" Type="http://schemas.openxmlformats.org/officeDocument/2006/relationships/hyperlink" Target="https://docs.microsoft.com/en-us/azure/active-directory/privileged-identity-management/pim-configur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Sarah</a:t>
            </a:r>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45486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err="1"/>
              <a:t>Zumindest</a:t>
            </a:r>
            <a:r>
              <a:rPr lang="en-GB"/>
              <a:t> </a:t>
            </a:r>
            <a:r>
              <a:rPr lang="en-GB" err="1"/>
              <a:t>bei</a:t>
            </a:r>
            <a:r>
              <a:rPr lang="en-GB"/>
              <a:t> Subscriptions </a:t>
            </a:r>
            <a:r>
              <a:rPr lang="en-GB" err="1"/>
              <a:t>sollten</a:t>
            </a:r>
            <a:r>
              <a:rPr lang="en-GB"/>
              <a:t> Dev Test von Prod </a:t>
            </a:r>
            <a:r>
              <a:rPr lang="en-GB" err="1"/>
              <a:t>Umgebungen</a:t>
            </a:r>
            <a:r>
              <a:rPr lang="en-GB"/>
              <a:t> </a:t>
            </a:r>
            <a:r>
              <a:rPr lang="en-GB" err="1"/>
              <a:t>getrennt</a:t>
            </a:r>
            <a:r>
              <a:rPr lang="en-GB"/>
              <a:t> </a:t>
            </a:r>
            <a:r>
              <a:rPr lang="en-GB" err="1"/>
              <a:t>werden</a:t>
            </a:r>
            <a:r>
              <a:rPr lang="en-GB"/>
              <a:t> </a:t>
            </a:r>
          </a:p>
          <a:p>
            <a:r>
              <a:rPr lang="en-GB" err="1"/>
              <a:t>Empfohlen</a:t>
            </a:r>
            <a:r>
              <a:rPr lang="en-GB"/>
              <a:t> auf Account Ebene, da </a:t>
            </a:r>
            <a:r>
              <a:rPr lang="en-GB" err="1"/>
              <a:t>dort</a:t>
            </a:r>
            <a:r>
              <a:rPr lang="en-GB"/>
              <a:t> </a:t>
            </a:r>
            <a:r>
              <a:rPr lang="en-GB" err="1"/>
              <a:t>unterschiedliche</a:t>
            </a:r>
            <a:r>
              <a:rPr lang="en-GB"/>
              <a:t> Subscription </a:t>
            </a:r>
            <a:r>
              <a:rPr lang="en-GB" err="1"/>
              <a:t>Typen</a:t>
            </a:r>
            <a:r>
              <a:rPr lang="en-GB"/>
              <a:t> </a:t>
            </a:r>
            <a:r>
              <a:rPr lang="en-GB" err="1"/>
              <a:t>ausgewühlt</a:t>
            </a:r>
            <a:r>
              <a:rPr lang="en-GB"/>
              <a:t> warden </a:t>
            </a:r>
            <a:r>
              <a:rPr lang="en-GB" err="1"/>
              <a:t>können</a:t>
            </a:r>
            <a:r>
              <a:rPr lang="en-GB"/>
              <a:t>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Niels: </a:t>
            </a:r>
          </a:p>
          <a:p>
            <a:pPr lvl="0"/>
            <a:endParaRPr lang="en-GB" sz="900">
              <a:latin typeface="Segoe UI" panose="020B0502040204020203" pitchFamily="34" charset="0"/>
              <a:cs typeface="Segoe UI" panose="020B0502040204020203" pitchFamily="34" charset="0"/>
            </a:endParaRPr>
          </a:p>
          <a:p>
            <a:pPr lvl="0"/>
            <a:r>
              <a:rPr lang="en-GB" sz="900" err="1">
                <a:latin typeface="Segoe UI" panose="020B0502040204020203" pitchFamily="34" charset="0"/>
                <a:cs typeface="Segoe UI" panose="020B0502040204020203" pitchFamily="34" charset="0"/>
              </a:rPr>
              <a:t>Identitäts</a:t>
            </a:r>
            <a:r>
              <a:rPr lang="en-GB" sz="900">
                <a:latin typeface="Segoe UI" panose="020B0502040204020203" pitchFamily="34" charset="0"/>
                <a:cs typeface="Segoe UI" panose="020B0502040204020203" pitchFamily="34" charset="0"/>
              </a:rPr>
              <a:t>- und </a:t>
            </a:r>
            <a:r>
              <a:rPr lang="en-GB" sz="900" err="1">
                <a:latin typeface="Segoe UI" panose="020B0502040204020203" pitchFamily="34" charset="0"/>
                <a:cs typeface="Segoe UI" panose="020B0502040204020203" pitchFamily="34" charset="0"/>
              </a:rPr>
              <a:t>Zugriffsmanagement</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Lösung</a:t>
            </a:r>
            <a:r>
              <a:rPr lang="en-GB" sz="900">
                <a:latin typeface="Segoe UI" panose="020B0502040204020203" pitchFamily="34" charset="0"/>
                <a:cs typeface="Segoe UI" panose="020B0502040204020203" pitchFamily="34" charset="0"/>
              </a:rPr>
              <a:t>, um Azure </a:t>
            </a:r>
            <a:r>
              <a:rPr lang="en-GB" sz="900" err="1">
                <a:latin typeface="Segoe UI" panose="020B0502040204020203" pitchFamily="34" charset="0"/>
                <a:cs typeface="Segoe UI" panose="020B0502040204020203" pitchFamily="34" charset="0"/>
              </a:rPr>
              <a:t>zu</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schützen</a:t>
            </a:r>
            <a:r>
              <a:rPr lang="en-GB" sz="900">
                <a:latin typeface="Segoe UI" panose="020B0502040204020203" pitchFamily="34" charset="0"/>
                <a:cs typeface="Segoe UI" panose="020B0502040204020203" pitchFamily="34" charset="0"/>
              </a:rPr>
              <a:t>. </a:t>
            </a:r>
          </a:p>
          <a:p>
            <a:pPr lvl="0"/>
            <a:endParaRPr lang="en-GB" sz="900">
              <a:latin typeface="Segoe UI" panose="020B0502040204020203" pitchFamily="34" charset="0"/>
              <a:cs typeface="Segoe UI" panose="020B0502040204020203" pitchFamily="34" charset="0"/>
            </a:endParaRPr>
          </a:p>
          <a:p>
            <a:pPr lvl="0"/>
            <a:r>
              <a:rPr lang="en-GB" sz="900" err="1">
                <a:latin typeface="Segoe UI" panose="020B0502040204020203" pitchFamily="34" charset="0"/>
                <a:cs typeface="Segoe UI" panose="020B0502040204020203" pitchFamily="34" charset="0"/>
              </a:rPr>
              <a:t>Definieren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worauf</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authentifizierte</a:t>
            </a:r>
            <a:r>
              <a:rPr lang="en-GB" sz="900">
                <a:latin typeface="Segoe UI" panose="020B0502040204020203" pitchFamily="34" charset="0"/>
                <a:cs typeface="Segoe UI" panose="020B0502040204020203" pitchFamily="34" charset="0"/>
              </a:rPr>
              <a:t> und </a:t>
            </a:r>
            <a:r>
              <a:rPr lang="en-GB" sz="900" err="1">
                <a:latin typeface="Segoe UI" panose="020B0502040204020203" pitchFamily="34" charset="0"/>
                <a:cs typeface="Segoe UI" panose="020B0502040204020203" pitchFamily="34" charset="0"/>
              </a:rPr>
              <a:t>autorisierte</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Nutzer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aber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auch</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Applikationen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oder</a:t>
            </a:r>
            <a:r>
              <a:rPr lang="en-GB" sz="900">
                <a:latin typeface="Segoe UI" panose="020B0502040204020203" pitchFamily="34" charset="0"/>
                <a:cs typeface="Segoe UI" panose="020B0502040204020203" pitchFamily="34" charset="0"/>
              </a:rPr>
              <a:t> Services </a:t>
            </a:r>
            <a:r>
              <a:rPr lang="en-GB" sz="900" err="1">
                <a:latin typeface="Segoe UI" panose="020B0502040204020203" pitchFamily="34" charset="0"/>
                <a:cs typeface="Segoe UI" panose="020B0502040204020203" pitchFamily="34" charset="0"/>
              </a:rPr>
              <a:t>Zugriff</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haben</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r>
              <a:rPr lang="de-DE" i="1"/>
              <a:t>Stellen Sie während der Azure AD-Entwurfsphase grundlegende Sicherheitsfragen, z. B. wie Ihre Organisation Anmeldeinformationen verwaltet und wie sie den menschlichen, anwendungs- und programmgesteuerten Zugriff steuert.
</a:t>
            </a:r>
            <a:endParaRPr lang="en-GB" i="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a:p>
            <a:endParaRPr lang="en-GB"/>
          </a:p>
          <a:p>
            <a:r>
              <a:rPr lang="en-GB"/>
              <a:t>Um Azure </a:t>
            </a:r>
            <a:r>
              <a:rPr lang="en-GB" err="1"/>
              <a:t>oder</a:t>
            </a:r>
            <a:r>
              <a:rPr lang="en-GB"/>
              <a:t> </a:t>
            </a:r>
            <a:r>
              <a:rPr lang="en-GB" err="1"/>
              <a:t>andere</a:t>
            </a:r>
            <a:r>
              <a:rPr lang="en-GB"/>
              <a:t> Microsoft Cloud Services </a:t>
            </a:r>
            <a:r>
              <a:rPr lang="en-GB" err="1"/>
              <a:t>Nutzen</a:t>
            </a:r>
            <a:r>
              <a:rPr lang="en-GB"/>
              <a:t> </a:t>
            </a:r>
            <a:r>
              <a:rPr lang="en-GB" err="1"/>
              <a:t>zu</a:t>
            </a:r>
            <a:r>
              <a:rPr lang="en-GB"/>
              <a:t> </a:t>
            </a:r>
            <a:r>
              <a:rPr lang="en-GB" err="1"/>
              <a:t>können</a:t>
            </a:r>
            <a:r>
              <a:rPr lang="en-GB"/>
              <a:t>, </a:t>
            </a:r>
            <a:r>
              <a:rPr lang="en-GB" err="1"/>
              <a:t>müssen</a:t>
            </a:r>
            <a:r>
              <a:rPr lang="en-GB"/>
              <a:t> Sie die </a:t>
            </a:r>
            <a:r>
              <a:rPr lang="en-GB" err="1"/>
              <a:t>Identitätslösung</a:t>
            </a:r>
            <a:r>
              <a:rPr lang="en-GB"/>
              <a:t> AAD </a:t>
            </a:r>
            <a:r>
              <a:rPr lang="en-GB" err="1"/>
              <a:t>nutzen</a:t>
            </a:r>
            <a:r>
              <a:rPr lang="en-GB"/>
              <a:t>. </a:t>
            </a:r>
            <a:r>
              <a:rPr lang="en-GB" err="1"/>
              <a:t>Integrtionen</a:t>
            </a:r>
            <a:r>
              <a:rPr lang="en-GB"/>
              <a:t> </a:t>
            </a:r>
            <a:r>
              <a:rPr lang="en-GB" err="1"/>
              <a:t>zu</a:t>
            </a:r>
            <a:r>
              <a:rPr lang="en-GB"/>
              <a:t> </a:t>
            </a:r>
            <a:r>
              <a:rPr lang="en-GB" err="1"/>
              <a:t>einem</a:t>
            </a:r>
            <a:r>
              <a:rPr lang="en-GB"/>
              <a:t> Active Directory  </a:t>
            </a:r>
            <a:r>
              <a:rPr lang="en-GB" err="1"/>
              <a:t>oder</a:t>
            </a:r>
            <a:r>
              <a:rPr lang="en-GB"/>
              <a:t> </a:t>
            </a:r>
            <a:r>
              <a:rPr lang="en-GB" err="1"/>
              <a:t>anderen</a:t>
            </a:r>
            <a:r>
              <a:rPr lang="en-GB"/>
              <a:t> </a:t>
            </a:r>
            <a:r>
              <a:rPr lang="en-GB" err="1"/>
              <a:t>Identitätsprovidern</a:t>
            </a:r>
            <a:r>
              <a:rPr lang="en-GB"/>
              <a:t> </a:t>
            </a:r>
            <a:r>
              <a:rPr lang="en-GB" err="1"/>
              <a:t>ist</a:t>
            </a:r>
            <a:r>
              <a:rPr lang="en-GB"/>
              <a:t> </a:t>
            </a:r>
            <a:r>
              <a:rPr lang="en-GB" err="1"/>
              <a:t>möglich</a:t>
            </a:r>
            <a:r>
              <a:rPr lang="en-GB"/>
              <a:t>. </a:t>
            </a:r>
          </a:p>
          <a:p>
            <a:endParaRPr lang="en-GB"/>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a:latin typeface="Segoe UI" panose="020B0502040204020203" pitchFamily="34" charset="0"/>
                <a:cs typeface="Segoe UI" panose="020B0502040204020203" pitchFamily="34" charset="0"/>
              </a:rPr>
              <a:t>Single Directory where users, groups and applications of an enterprise are managed.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1" i="0">
                <a:solidFill>
                  <a:srgbClr val="171717"/>
                </a:solidFill>
                <a:effectLst/>
                <a:latin typeface="Segoe UI" panose="020B0502040204020203" pitchFamily="34" charset="0"/>
              </a:rPr>
              <a:t>Design considerations:</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Multiple Azure AD tenants can function in the same enrollment.</a:t>
            </a:r>
          </a:p>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58128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a:solidFill>
                  <a:srgbClr val="171717"/>
                </a:solidFill>
                <a:effectLst/>
                <a:latin typeface="Segoe UI" panose="020B0502040204020203" pitchFamily="34" charset="0"/>
              </a:rPr>
              <a:t>Use Azure AD seamless single sign-on based on the selected </a:t>
            </a:r>
            <a:r>
              <a:rPr lang="en-US" b="0" i="0" u="none" strike="noStrike">
                <a:solidFill>
                  <a:srgbClr val="171717"/>
                </a:solidFill>
                <a:effectLst/>
                <a:latin typeface="Segoe UI" panose="020B0502040204020203" pitchFamily="34" charset="0"/>
                <a:hlinkClick r:id="rId3"/>
              </a:rPr>
              <a:t>planning topology</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0" i="0">
                <a:solidFill>
                  <a:srgbClr val="171717"/>
                </a:solidFill>
                <a:effectLst/>
                <a:latin typeface="Segoe UI" panose="020B0502040204020203" pitchFamily="34" charset="0"/>
              </a:rPr>
              <a:t>If your organization doesn't have an identity infrastructure, start by implementing an Azure-AD-only identity deployment. Such deployment with </a:t>
            </a:r>
            <a:r>
              <a:rPr lang="en-US" b="0" i="0" u="none" strike="noStrike">
                <a:solidFill>
                  <a:srgbClr val="171717"/>
                </a:solidFill>
                <a:effectLst/>
                <a:latin typeface="Segoe UI" panose="020B0502040204020203" pitchFamily="34" charset="0"/>
                <a:hlinkClick r:id="rId4"/>
              </a:rPr>
              <a:t>Azure AD Domain Services</a:t>
            </a:r>
            <a:r>
              <a:rPr lang="en-US" b="0" i="0">
                <a:solidFill>
                  <a:srgbClr val="171717"/>
                </a:solidFill>
                <a:effectLst/>
                <a:latin typeface="Segoe UI" panose="020B0502040204020203" pitchFamily="34" charset="0"/>
              </a:rPr>
              <a:t> and </a:t>
            </a:r>
            <a:r>
              <a:rPr lang="en-US" b="0" i="0" u="none" strike="noStrike">
                <a:solidFill>
                  <a:srgbClr val="171717"/>
                </a:solidFill>
                <a:effectLst/>
                <a:latin typeface="Segoe UI" panose="020B0502040204020203" pitchFamily="34" charset="0"/>
                <a:hlinkClick r:id="rId5"/>
              </a:rPr>
              <a:t>Microsoft Enterprise Mobility + Security</a:t>
            </a:r>
            <a:r>
              <a:rPr lang="en-US" b="0" i="0">
                <a:solidFill>
                  <a:srgbClr val="171717"/>
                </a:solidFill>
                <a:effectLst/>
                <a:latin typeface="Segoe UI" panose="020B0502040204020203" pitchFamily="34" charset="0"/>
              </a:rPr>
              <a:t> provides end-to-end protection for SaaS applications, enterprise applications, and devices.</a:t>
            </a:r>
          </a:p>
          <a:p>
            <a:pPr algn="l">
              <a:buFont typeface="Arial" panose="020B0604020202020204" pitchFamily="34" charset="0"/>
              <a:buChar char="•"/>
            </a:pPr>
            <a:r>
              <a:rPr lang="en-US" b="0" i="0">
                <a:solidFill>
                  <a:srgbClr val="171717"/>
                </a:solidFill>
                <a:effectLst/>
                <a:latin typeface="Segoe UI" panose="020B0502040204020203" pitchFamily="34" charset="0"/>
              </a:rPr>
              <a:t>Multi-factor authentication provides another layer of security and a second barrier of authentication. Enforce </a:t>
            </a:r>
            <a:r>
              <a:rPr lang="en-US" b="0" i="0" u="none" strike="noStrike">
                <a:solidFill>
                  <a:srgbClr val="171717"/>
                </a:solidFill>
                <a:effectLst/>
                <a:latin typeface="Segoe UI" panose="020B0502040204020203" pitchFamily="34" charset="0"/>
                <a:hlinkClick r:id="rId6"/>
              </a:rPr>
              <a:t>multi-factor authentication</a:t>
            </a:r>
            <a:r>
              <a:rPr lang="en-US" b="0" i="0">
                <a:solidFill>
                  <a:srgbClr val="171717"/>
                </a:solidFill>
                <a:effectLst/>
                <a:latin typeface="Segoe UI" panose="020B0502040204020203" pitchFamily="34" charset="0"/>
              </a:rPr>
              <a:t> and </a:t>
            </a:r>
            <a:r>
              <a:rPr lang="en-US" b="0" i="0" u="none" strike="noStrike">
                <a:solidFill>
                  <a:srgbClr val="171717"/>
                </a:solidFill>
                <a:effectLst/>
                <a:latin typeface="Segoe UI" panose="020B0502040204020203" pitchFamily="34" charset="0"/>
                <a:hlinkClick r:id="rId7"/>
              </a:rPr>
              <a:t>conditional access policies</a:t>
            </a:r>
            <a:r>
              <a:rPr lang="en-US" b="0" i="0">
                <a:solidFill>
                  <a:srgbClr val="171717"/>
                </a:solidFill>
                <a:effectLst/>
                <a:latin typeface="Segoe UI" panose="020B0502040204020203" pitchFamily="34" charset="0"/>
              </a:rPr>
              <a:t> for all privileged accounts for greater security.</a:t>
            </a:r>
          </a:p>
          <a:p>
            <a:pPr algn="l">
              <a:buFont typeface="Arial" panose="020B0604020202020204" pitchFamily="34" charset="0"/>
              <a:buChar char="•"/>
            </a:pPr>
            <a:r>
              <a:rPr lang="en-US" b="0" i="0">
                <a:solidFill>
                  <a:srgbClr val="171717"/>
                </a:solidFill>
                <a:effectLst/>
                <a:latin typeface="Segoe UI" panose="020B0502040204020203" pitchFamily="34" charset="0"/>
              </a:rPr>
              <a:t>Plan and implement for </a:t>
            </a:r>
            <a:r>
              <a:rPr lang="en-US" b="0" i="0" u="none" strike="noStrike">
                <a:solidFill>
                  <a:srgbClr val="171717"/>
                </a:solidFill>
                <a:effectLst/>
                <a:latin typeface="Segoe UI" panose="020B0502040204020203" pitchFamily="34" charset="0"/>
                <a:hlinkClick r:id="rId8"/>
              </a:rPr>
              <a:t>emergency access</a:t>
            </a:r>
            <a:r>
              <a:rPr lang="en-US" b="0" i="0">
                <a:solidFill>
                  <a:srgbClr val="171717"/>
                </a:solidFill>
                <a:effectLst/>
                <a:latin typeface="Segoe UI" panose="020B0502040204020203" pitchFamily="34" charset="0"/>
              </a:rPr>
              <a:t> or break-glass accounts to prevent tenant-wide account lockout.</a:t>
            </a:r>
          </a:p>
          <a:p>
            <a:pPr algn="l">
              <a:buFont typeface="Arial" panose="020B0604020202020204" pitchFamily="34" charset="0"/>
              <a:buChar char="•"/>
            </a:pPr>
            <a:r>
              <a:rPr lang="en-US" b="0" i="0">
                <a:solidFill>
                  <a:srgbClr val="171717"/>
                </a:solidFill>
                <a:effectLst/>
                <a:latin typeface="Segoe UI" panose="020B0502040204020203" pitchFamily="34" charset="0"/>
              </a:rPr>
              <a:t>Use </a:t>
            </a:r>
            <a:r>
              <a:rPr lang="en-US" b="0" i="0" u="none" strike="noStrike">
                <a:solidFill>
                  <a:srgbClr val="171717"/>
                </a:solidFill>
                <a:effectLst/>
                <a:latin typeface="Segoe UI" panose="020B0502040204020203" pitchFamily="34" charset="0"/>
                <a:hlinkClick r:id="rId9"/>
              </a:rPr>
              <a:t>Azure AD Privileged Identity Management</a:t>
            </a:r>
            <a:r>
              <a:rPr lang="en-US" b="0" i="0">
                <a:solidFill>
                  <a:srgbClr val="171717"/>
                </a:solidFill>
                <a:effectLst/>
                <a:latin typeface="Segoe UI" panose="020B0502040204020203" pitchFamily="34" charset="0"/>
              </a:rPr>
              <a:t> for identity and access management.</a:t>
            </a:r>
          </a:p>
          <a:p>
            <a:pPr algn="l">
              <a:buFont typeface="Arial" panose="020B0604020202020204" pitchFamily="34" charset="0"/>
              <a:buChar char="•"/>
            </a:pPr>
            <a:r>
              <a:rPr lang="en-US" b="0" i="0">
                <a:solidFill>
                  <a:srgbClr val="171717"/>
                </a:solidFill>
                <a:effectLst/>
                <a:latin typeface="Segoe UI" panose="020B0502040204020203" pitchFamily="34" charset="0"/>
              </a:rPr>
              <a:t>If dev/test and production are going to be isolated environments from an identity perspective, separate them at a tenant level via multiple tenants.</a:t>
            </a:r>
          </a:p>
          <a:p>
            <a:pPr algn="l">
              <a:buFont typeface="Arial" panose="020B0604020202020204" pitchFamily="34" charset="0"/>
              <a:buChar char="•"/>
            </a:pPr>
            <a:r>
              <a:rPr lang="en-US" b="0" i="0">
                <a:solidFill>
                  <a:srgbClr val="171717"/>
                </a:solidFill>
                <a:effectLst/>
                <a:latin typeface="Segoe UI" panose="020B0502040204020203" pitchFamily="34" charset="0"/>
              </a:rPr>
              <a:t>Avoid creating a new Azure AD tenant unless there's a strong identity and access management justification and processes are already in place.</a:t>
            </a:r>
          </a:p>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29310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a:p>
            <a:endParaRPr lang="en-GB"/>
          </a:p>
          <a:p>
            <a:pPr algn="l"/>
            <a:r>
              <a:rPr lang="en-US" sz="900">
                <a:solidFill>
                  <a:srgbClr val="24292E"/>
                </a:solidFill>
                <a:latin typeface="Segoe UI" panose="020B0502040204020203" pitchFamily="34" charset="0"/>
                <a:cs typeface="Segoe UI" panose="020B0502040204020203" pitchFamily="34" charset="0"/>
              </a:rPr>
              <a:t>Decide on AD Integration option or start with cloud-only deployment   </a:t>
            </a:r>
          </a:p>
          <a:p>
            <a:pPr marL="342900" indent="-342900" algn="l">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Cloud-only strategy – only one AAD</a:t>
            </a:r>
          </a:p>
          <a:p>
            <a:pPr marL="342900" indent="-342900" algn="l">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Hybrid strategy – On-prem AD (one or multiple forests) sync up to single AAD (many domains) </a:t>
            </a:r>
          </a:p>
          <a:p>
            <a:pPr algn="l"/>
            <a:endParaRPr lang="en-US" sz="900">
              <a:solidFill>
                <a:srgbClr val="24292E"/>
              </a:solidFill>
              <a:latin typeface="Segoe UI" panose="020B0502040204020203" pitchFamily="34" charset="0"/>
              <a:cs typeface="Segoe UI" panose="020B0502040204020203" pitchFamily="34" charset="0"/>
            </a:endParaRPr>
          </a:p>
          <a:p>
            <a:pPr algn="l"/>
            <a:r>
              <a:rPr lang="en-US" sz="900">
                <a:solidFill>
                  <a:srgbClr val="24292E"/>
                </a:solidFill>
                <a:latin typeface="Segoe UI" panose="020B0502040204020203" pitchFamily="34" charset="0"/>
                <a:cs typeface="Segoe UI" panose="020B0502040204020203" pitchFamily="34" charset="0"/>
              </a:rPr>
              <a:t>Azure Active Directory can be used for Microsoft services but also integrated to third party solutions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6463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first thing you need to do is to connect your on-premises Active Directory to the cloud with Azure AD Connect. Azure AD Connect is the Microsoft tool designed to meet and accomplish your hybrid identity goals. This allows you to provide a common identity for your users for Office 365, Azure, and SaaS applications integrated with Azure AD. At its core, it enables synchronization between on-premises and cloud identity infrastructures.  Specifically, it creates users, groups, and other objects and ensures data is consistent between directories.  Once user data is extended with the sync engine, the next consideration is a secure method to authenticate users.</a:t>
            </a:r>
          </a:p>
          <a:p>
            <a:endParaRPr lang="en-US" sz="882" b="0" i="0" u="none" strike="noStrike" kern="1200">
              <a:solidFill>
                <a:schemeClr val="tx1"/>
              </a:solidFill>
              <a:effectLst/>
              <a:latin typeface="Segoe UI Light" pitchFamily="34" charset="0"/>
              <a:ea typeface="+mn-ea"/>
              <a:cs typeface="+mn-cs"/>
            </a:endParaRPr>
          </a:p>
          <a:p>
            <a:r>
              <a:rPr lang="en-US" sz="900"/>
              <a:t>App Proxy lets you use Azure AD as your authentication and authorization service for your on-premises apps as well as your cloud apps. This lets users who are remote from your business to get back to on-premises apps that are claims aware. We’ll use lightweight connectors in your firewall to do this, which lets you expose just the apps you want a user to get into out wherever they are out in the world while applying all of your common policies and security posture to them, without having to open up a VPN.</a:t>
            </a:r>
          </a:p>
          <a:p>
            <a:endParaRPr lang="en-US" sz="900"/>
          </a:p>
          <a:p>
            <a:r>
              <a:rPr lang="en-US" sz="900"/>
              <a:t>And let’s be real, VPNs are scary. Most corporate hacks start by compromising a user account, and then immediately heading to a VPN.  And once I’m on your VPN, I’m in the network and I can take over pretty much whatever I want.</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3/29/2022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495801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Is your end user authentication seamless and secure? </a:t>
            </a:r>
          </a:p>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much control do you have over access?</a:t>
            </a:r>
          </a:p>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do you secure identities against current and emerging threats?</a:t>
            </a:r>
          </a:p>
          <a:p>
            <a:endParaRPr lang="en-US"/>
          </a:p>
          <a:p>
            <a:r>
              <a:rPr lang="en-US"/>
              <a:t>So, our approach in identity and access management is really threefold:</a:t>
            </a:r>
          </a:p>
          <a:p>
            <a:endParaRPr lang="en-US"/>
          </a:p>
          <a:p>
            <a:pPr marL="228600" indent="-228600">
              <a:buAutoNum type="arabicParenBoth"/>
            </a:pPr>
            <a:r>
              <a:rPr lang="en-US"/>
              <a:t>secure authentication and we believe password-less is the best.</a:t>
            </a:r>
          </a:p>
          <a:p>
            <a:pPr marL="228600" indent="-228600">
              <a:buAutoNum type="arabicParenBoth"/>
            </a:pPr>
            <a:r>
              <a:rPr lang="en-US"/>
              <a:t>Conditional</a:t>
            </a:r>
            <a:r>
              <a:rPr lang="en-US" baseline="0"/>
              <a:t> access to reach Zero trust</a:t>
            </a:r>
          </a:p>
          <a:p>
            <a:pPr marL="228600" indent="-228600">
              <a:buAutoNum type="arabicParenBoth"/>
            </a:pPr>
            <a:r>
              <a:rPr lang="en-US" baseline="0"/>
              <a:t>Identity protection - </a:t>
            </a:r>
            <a:r>
              <a:rPr lang="en-US"/>
              <a:t>safeguard those identities when they are used as part of an OS session or application session. </a:t>
            </a:r>
          </a:p>
          <a:p>
            <a:pPr marL="228600" indent="-228600">
              <a:buAutoNum type="arabicParenBoth"/>
            </a:pPr>
            <a:endParaRPr lang="en-US"/>
          </a:p>
          <a:p>
            <a:r>
              <a:rPr lang="en-US"/>
              <a:t>The first question to ask </a:t>
            </a:r>
            <a:r>
              <a:rPr lang="en-US" baseline="0"/>
              <a:t> yourself</a:t>
            </a:r>
            <a:r>
              <a:rPr lang="en-US"/>
              <a:t> is, can I make my access protection stronger while also making things easier for users? This is about how people sign in, how</a:t>
            </a:r>
            <a:r>
              <a:rPr lang="en-US" baseline="0"/>
              <a:t> often they have to sign in</a:t>
            </a:r>
            <a:r>
              <a:rPr lang="en-US"/>
              <a:t>, and how we authenticate that they are who they say they are.</a:t>
            </a:r>
          </a:p>
          <a:p>
            <a:endParaRPr lang="en-US"/>
          </a:p>
          <a:p>
            <a:r>
              <a:rPr lang="en-US"/>
              <a:t>We find that across all of our analytics, as we look at all of those 450 billion authentications that we process every month for Azure Active Directory and Microsoft Account, that the proper application of a username and password is not a tremendous predictor of a genuinely authenticated person. In other words, just knowing the username and password doesn't prove that I am who I say I am. How can we improve that? How can we get to a world that's beyond passwords, beyond what we know are faulted technology for proving authentication, and at the same time make it easier for end users? </a:t>
            </a:r>
          </a:p>
          <a:p>
            <a:endParaRPr lang="en-US"/>
          </a:p>
          <a:p>
            <a:r>
              <a:rPr lang="en-US"/>
              <a:t>The second question</a:t>
            </a:r>
            <a:r>
              <a:rPr lang="en-US" baseline="0"/>
              <a:t> is</a:t>
            </a:r>
            <a:r>
              <a:rPr lang="en-US"/>
              <a:t>, how much control do you really have over access? Not only who is accessing what but also, can those access control policies change depending on the conditions? </a:t>
            </a:r>
          </a:p>
          <a:p>
            <a:r>
              <a:rPr lang="en-US"/>
              <a:t> </a:t>
            </a:r>
          </a:p>
          <a:p>
            <a:r>
              <a:rPr lang="en-US"/>
              <a:t>So, for example, I might be a very trustworthy employee of Microsoft today, and I might be allowed to access certain sensitive information. Tomorrow, I might be a slightly less trustworthy employee, for a variety of reasons we'll get into in a moment, and I might not be allowed to access that same information. Can your access control policies adapt to those changing conditions? Can you make decisions on the fly? This is a technique being championed by many industry experts and analysts. </a:t>
            </a:r>
          </a:p>
          <a:p>
            <a:r>
              <a:rPr lang="en-US"/>
              <a:t> </a:t>
            </a:r>
          </a:p>
          <a:p>
            <a:r>
              <a:rPr lang="en-US"/>
              <a:t>Some analysts refer to this as adaptive security. The identity space is the primary control point for such a capability. </a:t>
            </a:r>
          </a:p>
          <a:p>
            <a:endParaRPr lang="en-US"/>
          </a:p>
          <a:p>
            <a:r>
              <a:rPr lang="en-US"/>
              <a:t> And then lastly, we ask, how do you protect user credentials? This is really about, in this imperfect world where we do sometimes rely on username and password, keeping those credentials protected once they're used. So that when they're stored as part of an operating system session for example, that they can't be hijacked by an attacker and then used to access other things that the genuine legitimate user is not trying to access. </a:t>
            </a:r>
          </a:p>
          <a:p>
            <a:pPr marL="0" indent="0">
              <a:buNone/>
            </a:pPr>
            <a:endParaRPr lang="en-US"/>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3037840" cy="464820"/>
          </a:xfrm>
          <a:prstGeom prst="rect">
            <a:avLst/>
          </a:prstGeom>
          <a:noFill/>
          <a:ln cap="flat">
            <a:noFill/>
          </a:ln>
        </p:spPr>
        <p:txBody>
          <a:bodyPr vert="horz" wrap="square" lIns="93177" tIns="46589" rIns="93177" bIns="46589" anchor="t" anchorCtr="0" compatLnSpc="1">
            <a:noAutofit/>
          </a:bodyPr>
          <a:lstStyle/>
          <a:p>
            <a:pPr defTabSz="950464">
              <a:defRPr sz="1800" b="0" i="0" u="none" strike="noStrike" kern="0" cap="none" spc="0" baseline="0">
                <a:solidFill>
                  <a:srgbClr val="000000"/>
                </a:solidFill>
                <a:uFillTx/>
              </a:defRPr>
            </a:pPr>
            <a:r>
              <a:rPr lang="en-US" sz="1200">
                <a:solidFill>
                  <a:srgbClr val="000000"/>
                </a:solidFill>
                <a:latin typeface="Segoe UI" pitchFamily="34"/>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831580"/>
            <a:ext cx="6052312" cy="361899"/>
          </a:xfrm>
          <a:prstGeom prst="rect">
            <a:avLst/>
          </a:prstGeom>
          <a:noFill/>
          <a:ln cap="flat">
            <a:noFill/>
          </a:ln>
        </p:spPr>
        <p:txBody>
          <a:bodyPr vert="horz" wrap="square" lIns="93177" tIns="46589" rIns="93177" bIns="46589" anchor="b" anchorCtr="0" compatLnSpc="1">
            <a:noAutofit/>
          </a:bodyPr>
          <a:lstStyle/>
          <a:p>
            <a:pPr marL="582359" defTabSz="931466" hangingPunct="0">
              <a:defRPr sz="1800" b="0" i="0" u="none" strike="noStrike" kern="0" cap="none" spc="0" baseline="0">
                <a:solidFill>
                  <a:srgbClr val="000000"/>
                </a:solidFill>
                <a:uFillTx/>
              </a:defRPr>
            </a:pPr>
            <a:r>
              <a:rPr lang="en-US" sz="400">
                <a:solidFill>
                  <a:srgbClr val="000000"/>
                </a:solidFill>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970933" y="0"/>
            <a:ext cx="3037840" cy="464820"/>
          </a:xfrm>
          <a:prstGeom prst="rect">
            <a:avLst/>
          </a:prstGeom>
          <a:noFill/>
          <a:ln cap="flat">
            <a:noFill/>
          </a:ln>
        </p:spPr>
        <p:txBody>
          <a:bodyPr vert="horz" wrap="square" lIns="93177" tIns="46589" rIns="93177" bIns="46589" anchor="t" anchorCtr="0" compatLnSpc="1">
            <a:noAutofit/>
          </a:bodyPr>
          <a:lstStyle/>
          <a:p>
            <a:pPr algn="r" defTabSz="950464">
              <a:defRPr sz="1800" b="0" i="0" u="none" strike="noStrike" kern="0" cap="none" spc="0" baseline="0">
                <a:solidFill>
                  <a:srgbClr val="000000"/>
                </a:solidFill>
                <a:uFillTx/>
              </a:defRPr>
            </a:pPr>
            <a:fld id="{C1DAFA96-76D6-40CC-ABAA-4B317E4E79E4}" type="datetime1">
              <a:rPr lang="en-US" sz="1200">
                <a:solidFill>
                  <a:srgbClr val="000000"/>
                </a:solidFill>
                <a:latin typeface="Segoe UI" pitchFamily="34"/>
              </a:rPr>
              <a:pPr algn="r" defTabSz="950464">
                <a:defRPr sz="1800" b="0" i="0" u="none" strike="noStrike" kern="0" cap="none" spc="0" baseline="0">
                  <a:solidFill>
                    <a:srgbClr val="000000"/>
                  </a:solidFill>
                  <a:uFillTx/>
                </a:defRPr>
              </a:pPr>
              <a:t>3/29/2022</a:t>
            </a:fld>
            <a:endParaRPr lang="en-US" sz="1200">
              <a:solidFill>
                <a:srgbClr val="000000"/>
              </a:solidFill>
              <a:latin typeface="Segoe UI" pitchFamily="34"/>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6040627" y="8829961"/>
            <a:ext cx="968145" cy="464820"/>
          </a:xfrm>
          <a:prstGeom prst="rect">
            <a:avLst/>
          </a:prstGeom>
          <a:noFill/>
          <a:ln cap="flat">
            <a:noFill/>
          </a:ln>
        </p:spPr>
        <p:txBody>
          <a:bodyPr vert="horz" wrap="square" lIns="93177" tIns="46589" rIns="93177" bIns="46589" anchor="b" anchorCtr="0" compatLnSpc="1">
            <a:noAutofit/>
          </a:bodyPr>
          <a:lstStyle/>
          <a:p>
            <a:pPr algn="r" defTabSz="950464">
              <a:defRPr sz="1800" b="0" i="0" u="none" strike="noStrike" kern="0" cap="none" spc="0" baseline="0">
                <a:solidFill>
                  <a:srgbClr val="000000"/>
                </a:solidFill>
                <a:uFillTx/>
              </a:defRPr>
            </a:pPr>
            <a:fld id="{61C6A2B7-DC54-40F6-BDE0-13EEA5AB8E7D}" type="slidenum">
              <a:rPr kern="0">
                <a:solidFill>
                  <a:srgbClr val="000000"/>
                </a:solidFill>
                <a:latin typeface="Calibri" panose="020F0502020204030204"/>
              </a:rPr>
              <a:pPr algn="r" defTabSz="950464">
                <a:defRPr sz="1800" b="0" i="0" u="none" strike="noStrike" kern="0" cap="none" spc="0" baseline="0">
                  <a:solidFill>
                    <a:srgbClr val="000000"/>
                  </a:solidFill>
                  <a:uFillTx/>
                </a:defRPr>
              </a:pPr>
              <a:t>21</a:t>
            </a:fld>
            <a:endParaRPr lang="en-US" sz="1200">
              <a:solidFill>
                <a:srgbClr val="000000"/>
              </a:solidFill>
              <a:latin typeface="Segoe UI" pitchFamily="34"/>
            </a:endParaRPr>
          </a:p>
        </p:txBody>
      </p:sp>
    </p:spTree>
    <p:extLst>
      <p:ext uri="{BB962C8B-B14F-4D97-AF65-F5344CB8AC3E}">
        <p14:creationId xmlns:p14="http://schemas.microsoft.com/office/powerpoint/2010/main" val="626115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Passwords are your biggest vulnerability, partly because they are the target of most attacks we see today. 81% of all attacks were the result of weak/compromised credentials. But there is hope. We are investing in the next gen of authentication solutions such as password-less authentication where you can eliminate passwords entirely from the end user flow. We also continue to invest in tried and tested solutions such as MFA as well as innovative cloud-powered solutions like Azure AD Password Protection to help you secure your user credentials. </a:t>
            </a:r>
          </a:p>
          <a:p>
            <a:endParaRPr lang="en-US"/>
          </a:p>
          <a:p>
            <a:r>
              <a:rPr lang="en-US"/>
              <a:t>Multi-factor Authentication (MFA) can protect you against 99.9% of identity attacks including Phishing, breach replay and password spray – the most predominant identity attacks today. We heard feedback from our customers to include more options and we recently announced the support for OATH hardware tokens for MFA. There is no longer an excuse for organizations to not turn on MFA! But there is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3/29/2022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4160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Expanded view of all the conditions that are taken into account for access and the controls that you have based on the risk. </a:t>
            </a:r>
          </a:p>
          <a:p>
            <a:endParaRPr lang="en-US" i="1"/>
          </a:p>
          <a:p>
            <a:r>
              <a:rPr lang="en-US" i="0"/>
              <a:t>Our 40 TB of data from all the conditions, integrated EMS/M365 apps, and our security intelligence network are analyzed in real-time to determine the right policy.</a:t>
            </a:r>
          </a:p>
          <a:p>
            <a:endParaRPr lang="en-US" i="0"/>
          </a:p>
          <a:p>
            <a:r>
              <a:rPr lang="en-US" i="0"/>
              <a:t>Example: If an ADFS user signs in on a Windows machine with Windows Defender ATP we can take into account the health of the account and the device, as well as their location and if they are on the corporate network and what type of app they are trying to access. If they are on the corporate network in their normal office then the data produces a low risk score. The effective policy is to all access to the app. If, however, the person was logging in from a location across the world (in a short amount of time – impossible travel) and/or the Windows Defender ATP finds that the machine has been infected, the access can be blocked. If the user login and device are healthy, but it was a location they haven’t signed in from before (on a trip or other computer) then the user could be prompted with MFA or have limited access to certain applications. </a:t>
            </a:r>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1470181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Niels: I thought this was a technical architecture, why do we talk about this? </a:t>
            </a:r>
          </a:p>
          <a:p>
            <a:pPr lvl="0"/>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Sarah: </a:t>
            </a:r>
          </a:p>
          <a:p>
            <a:pPr lvl="0"/>
            <a:r>
              <a:rPr lang="en-GB" sz="900">
                <a:latin typeface="Segoe UI" panose="020B0502040204020203" pitchFamily="34" charset="0"/>
                <a:cs typeface="Segoe UI" panose="020B0502040204020203" pitchFamily="34" charset="0"/>
              </a:rPr>
              <a:t>Technical Dependencies due to role concept, ability to create subscriptions manually and programmatically and secure Azure in enterprise context.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10"/>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1334371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 </a:t>
            </a:r>
          </a:p>
          <a:p>
            <a:endParaRPr lang="en-GB"/>
          </a:p>
          <a:p>
            <a:r>
              <a:rPr lang="en-US" b="0" i="0">
                <a:solidFill>
                  <a:srgbClr val="171717"/>
                </a:solidFill>
                <a:effectLst/>
                <a:latin typeface="Segoe UI" panose="020B0502040204020203" pitchFamily="34" charset="0"/>
              </a:rPr>
              <a:t>During an emergency, you do not want a policy to potentially block your access to fix an issue. At least one emergency access account should be excluded from all Conditional Access policies.</a:t>
            </a:r>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Sarah: </a:t>
            </a:r>
          </a:p>
          <a:p>
            <a:endParaRPr lang="de-DE"/>
          </a:p>
          <a:p>
            <a:r>
              <a:rPr lang="de-DE"/>
              <a:t>Kurze Zusammenfassung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101574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a:p>
            <a:endParaRPr lang="en-GB"/>
          </a:p>
          <a:p>
            <a:r>
              <a:rPr lang="en-GB"/>
              <a:t>Um Azure </a:t>
            </a:r>
            <a:r>
              <a:rPr lang="en-GB" err="1"/>
              <a:t>oder</a:t>
            </a:r>
            <a:r>
              <a:rPr lang="en-GB"/>
              <a:t> </a:t>
            </a:r>
            <a:r>
              <a:rPr lang="en-GB" err="1"/>
              <a:t>andere</a:t>
            </a:r>
            <a:r>
              <a:rPr lang="en-GB"/>
              <a:t> Microsoft Cloud Services </a:t>
            </a:r>
            <a:r>
              <a:rPr lang="en-GB" err="1"/>
              <a:t>Nutzen</a:t>
            </a:r>
            <a:r>
              <a:rPr lang="en-GB"/>
              <a:t> </a:t>
            </a:r>
            <a:r>
              <a:rPr lang="en-GB" err="1"/>
              <a:t>zu</a:t>
            </a:r>
            <a:r>
              <a:rPr lang="en-GB"/>
              <a:t> </a:t>
            </a:r>
            <a:r>
              <a:rPr lang="en-GB" err="1"/>
              <a:t>können</a:t>
            </a:r>
            <a:r>
              <a:rPr lang="en-GB"/>
              <a:t>, </a:t>
            </a:r>
            <a:r>
              <a:rPr lang="en-GB" err="1"/>
              <a:t>müssen</a:t>
            </a:r>
            <a:r>
              <a:rPr lang="en-GB"/>
              <a:t> Sie die </a:t>
            </a:r>
            <a:r>
              <a:rPr lang="en-GB" err="1"/>
              <a:t>Identitätslösung</a:t>
            </a:r>
            <a:r>
              <a:rPr lang="en-GB"/>
              <a:t> AAD </a:t>
            </a:r>
            <a:r>
              <a:rPr lang="en-GB" err="1"/>
              <a:t>nutzen</a:t>
            </a:r>
            <a:r>
              <a:rPr lang="en-GB"/>
              <a:t>. </a:t>
            </a:r>
            <a:r>
              <a:rPr lang="en-GB" err="1"/>
              <a:t>Integrtionen</a:t>
            </a:r>
            <a:r>
              <a:rPr lang="en-GB"/>
              <a:t> </a:t>
            </a:r>
            <a:r>
              <a:rPr lang="en-GB" err="1"/>
              <a:t>zu</a:t>
            </a:r>
            <a:r>
              <a:rPr lang="en-GB"/>
              <a:t> </a:t>
            </a:r>
            <a:r>
              <a:rPr lang="en-GB" err="1"/>
              <a:t>einem</a:t>
            </a:r>
            <a:r>
              <a:rPr lang="en-GB"/>
              <a:t> Active Directory  </a:t>
            </a:r>
            <a:r>
              <a:rPr lang="en-GB" err="1"/>
              <a:t>oder</a:t>
            </a:r>
            <a:r>
              <a:rPr lang="en-GB"/>
              <a:t> </a:t>
            </a:r>
            <a:r>
              <a:rPr lang="en-GB" err="1"/>
              <a:t>anderen</a:t>
            </a:r>
            <a:r>
              <a:rPr lang="en-GB"/>
              <a:t> </a:t>
            </a:r>
            <a:r>
              <a:rPr lang="en-GB" err="1"/>
              <a:t>Identitätsprovidern</a:t>
            </a:r>
            <a:r>
              <a:rPr lang="en-GB"/>
              <a:t> </a:t>
            </a:r>
            <a:r>
              <a:rPr lang="en-GB" err="1"/>
              <a:t>ist</a:t>
            </a:r>
            <a:r>
              <a:rPr lang="en-GB"/>
              <a:t> </a:t>
            </a:r>
            <a:r>
              <a:rPr lang="en-GB" err="1"/>
              <a:t>möglich</a:t>
            </a:r>
            <a:r>
              <a:rPr lang="en-GB"/>
              <a:t>. </a:t>
            </a:r>
          </a:p>
          <a:p>
            <a:endParaRPr lang="en-GB"/>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a:latin typeface="Segoe UI" panose="020B0502040204020203" pitchFamily="34" charset="0"/>
                <a:cs typeface="Segoe UI" panose="020B0502040204020203" pitchFamily="34" charset="0"/>
              </a:rPr>
              <a:t>Single Directory where users, groups and applications of an enterprise are managed.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first thing you need to do is to connect your on-premises Active Directory to the cloud with Azure AD Connect. Azure AD Connect is the Microsoft tool designed to meet and accomplish your hybrid identity goals. This allows you to provide a common identity for your users for Office 365, Azure, and SaaS applications integrated with Azure AD. At its core, it enables synchronization between on-premises and cloud identity infrastructures.  Specifically, it creates users, groups, and other objects and ensures data is consistent between directories.  Once user data is extended with the sync engine, the next consideration is a secure method to authenticate users.</a:t>
            </a:r>
          </a:p>
          <a:p>
            <a:endParaRPr lang="en-US" sz="882" b="0" i="0" u="none" strike="noStrike" kern="1200">
              <a:solidFill>
                <a:schemeClr val="tx1"/>
              </a:solidFill>
              <a:effectLst/>
              <a:latin typeface="Segoe UI Light" pitchFamily="34" charset="0"/>
              <a:ea typeface="+mn-ea"/>
              <a:cs typeface="+mn-cs"/>
            </a:endParaRPr>
          </a:p>
          <a:p>
            <a:r>
              <a:rPr lang="en-US" sz="900"/>
              <a:t>App Proxy lets you use Azure AD as your authentication and authorization service for your on-premises apps as well as your cloud apps. This lets users who are remote from your business to get back to on-premises apps that are claims aware. We’ll use lightweight connectors in your firewall to do this, which lets you expose just the apps you want a user to get into out wherever they are out in the world while applying all of your common policies and security posture to them, without having to open up a VPN.</a:t>
            </a:r>
          </a:p>
          <a:p>
            <a:endParaRPr lang="en-US" sz="900"/>
          </a:p>
          <a:p>
            <a:r>
              <a:rPr lang="en-US" sz="900"/>
              <a:t>And let’s be real, VPNs are scary. Most corporate hacks start by compromising a user account, and then immediately heading to a VPN.  And once I’m on your VPN, I’m in the network and I can take over pretty much whatever I want.</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3/29/2022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95801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34</a:t>
            </a:fld>
            <a:endParaRPr lang="en-US"/>
          </a:p>
        </p:txBody>
      </p:sp>
    </p:spTree>
    <p:extLst>
      <p:ext uri="{BB962C8B-B14F-4D97-AF65-F5344CB8AC3E}">
        <p14:creationId xmlns:p14="http://schemas.microsoft.com/office/powerpoint/2010/main" val="1813867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35</a:t>
            </a:fld>
            <a:endParaRPr lang="en-US"/>
          </a:p>
        </p:txBody>
      </p:sp>
    </p:spTree>
    <p:extLst>
      <p:ext uri="{BB962C8B-B14F-4D97-AF65-F5344CB8AC3E}">
        <p14:creationId xmlns:p14="http://schemas.microsoft.com/office/powerpoint/2010/main" val="1109814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36</a:t>
            </a:fld>
            <a:endParaRPr lang="en-US"/>
          </a:p>
        </p:txBody>
      </p:sp>
    </p:spTree>
    <p:extLst>
      <p:ext uri="{BB962C8B-B14F-4D97-AF65-F5344CB8AC3E}">
        <p14:creationId xmlns:p14="http://schemas.microsoft.com/office/powerpoint/2010/main" val="614243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37</a:t>
            </a:fld>
            <a:endParaRPr lang="en-US"/>
          </a:p>
        </p:txBody>
      </p:sp>
    </p:spTree>
    <p:extLst>
      <p:ext uri="{BB962C8B-B14F-4D97-AF65-F5344CB8AC3E}">
        <p14:creationId xmlns:p14="http://schemas.microsoft.com/office/powerpoint/2010/main" val="341870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Die </a:t>
            </a:r>
            <a:r>
              <a:rPr lang="en-GB" err="1"/>
              <a:t>meisten</a:t>
            </a:r>
            <a:r>
              <a:rPr lang="en-GB"/>
              <a:t> </a:t>
            </a:r>
            <a:r>
              <a:rPr lang="en-GB" err="1"/>
              <a:t>Unternehmenskunden</a:t>
            </a:r>
            <a:r>
              <a:rPr lang="en-GB"/>
              <a:t> </a:t>
            </a:r>
            <a:r>
              <a:rPr lang="en-GB" err="1"/>
              <a:t>verwenden</a:t>
            </a:r>
            <a:r>
              <a:rPr lang="en-GB"/>
              <a:t> </a:t>
            </a:r>
            <a:r>
              <a:rPr lang="en-GB" err="1"/>
              <a:t>derzeit</a:t>
            </a:r>
            <a:r>
              <a:rPr lang="en-GB"/>
              <a:t> </a:t>
            </a:r>
            <a:r>
              <a:rPr lang="en-GB" err="1"/>
              <a:t>noch</a:t>
            </a:r>
            <a:r>
              <a:rPr lang="en-GB"/>
              <a:t> das Enterprise Agreement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71717"/>
                </a:solidFill>
                <a:effectLst/>
                <a:latin typeface="Segoe UI" panose="020B0502040204020203" pitchFamily="34" charset="0"/>
              </a:rPr>
              <a:t>It's critical to plan how to govern control- and data-plane access to resources in Azure. Any design for IAM and Azure RBAC must meet regulatory, security, and operational requirements before it can be accepted.</a:t>
            </a:r>
            <a:endParaRPr lang="en-US" dirty="0"/>
          </a:p>
        </p:txBody>
      </p:sp>
      <p:sp>
        <p:nvSpPr>
          <p:cNvPr id="4" name="Kopfzeilenplatzhalter 3"/>
          <p:cNvSpPr>
            <a:spLocks noGrp="1"/>
          </p:cNvSpPr>
          <p:nvPr>
            <p:ph type="hdr" sz="quarter"/>
          </p:nvPr>
        </p:nvSpPr>
        <p:spPr/>
        <p:txBody>
          <a:bodyPr/>
          <a:lstStyle/>
          <a:p>
            <a:endParaRPr lang="en-US" dirty="0"/>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Foliennummernplatzhalt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50804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71717"/>
                </a:solidFill>
                <a:effectLst/>
                <a:latin typeface="Segoe UI" panose="020B0502040204020203" pitchFamily="34" charset="0"/>
              </a:rPr>
              <a:t>It's critical to plan how to govern control- and data-plane access to resources in Azure. Any design for IAM and Azure RBAC must meet regulatory, security, and operational requirements before it can be accepted.</a:t>
            </a:r>
            <a:endParaRPr lang="en-US" dirty="0"/>
          </a:p>
        </p:txBody>
      </p:sp>
      <p:sp>
        <p:nvSpPr>
          <p:cNvPr id="4" name="Kopfzeilenplatzhalter 3"/>
          <p:cNvSpPr>
            <a:spLocks noGrp="1"/>
          </p:cNvSpPr>
          <p:nvPr>
            <p:ph type="hdr" sz="quarter"/>
          </p:nvPr>
        </p:nvSpPr>
        <p:spPr/>
        <p:txBody>
          <a:bodyPr/>
          <a:lstStyle/>
          <a:p>
            <a:endParaRPr lang="en-US" dirty="0"/>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Foliennummernplatzhalt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50804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Expanded view of all the conditions that are taken into account for access and the controls that you have based on the risk. </a:t>
            </a:r>
          </a:p>
          <a:p>
            <a:endParaRPr lang="en-US" i="1"/>
          </a:p>
          <a:p>
            <a:r>
              <a:rPr lang="en-US" i="0"/>
              <a:t>Our 40 TB of data from all the conditions, integrated EMS/M365 apps, and our security intelligence network are analyzed in real-time to determine the right policy.</a:t>
            </a:r>
          </a:p>
          <a:p>
            <a:endParaRPr lang="en-US" i="0"/>
          </a:p>
          <a:p>
            <a:r>
              <a:rPr lang="en-US" i="0"/>
              <a:t>Example: If an ADFS user signs in on a Windows machine with Windows Defender ATP we can take into account the health of the account and the device, as well as their location and if they are on the corporate network and what type of app they are trying to access. If they are on the corporate network in their normal office then the data produces a low risk score. The effective policy is to all access to the app. If, however, the person was logging in from a location across the world (in a short amount of time – impossible travel) and/or the Windows Defender ATP finds that the machine has been infected, the access can be blocked. If the user login and device are healthy, but it was a location they haven’t signed in from before (on a trip or other computer) then the user could be prompted with MFA or have limited access to certain applications. </a:t>
            </a:r>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1470181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Passwords are your biggest vulnerability, partly because they are the target of most attacks we see today. 81% of all attacks were the result of weak/compromised credentials. But there is hope. We are investing in the next gen of authentication solutions such as password-less authentication where you can eliminate passwords entirely from the end user flow. We also continue to invest in tried and tested solutions such as MFA as well as innovative cloud-powered solutions like Azure AD Password Protection to help you secure your user credentials. </a:t>
            </a:r>
          </a:p>
          <a:p>
            <a:endParaRPr lang="en-US"/>
          </a:p>
          <a:p>
            <a:r>
              <a:rPr lang="en-US"/>
              <a:t>Multi-factor Authentication (MFA) can protect you against 99.9% of identity attacks including Phishing, breach replay and password spray – the most predominant identity attacks today. We heard feedback from our customers to include more options and we recently announced the support for OATH hardware tokens for MFA. There is no longer an excuse for organizations to not turn on MFA! But there is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3/29/2022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541600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Passwords are your biggest vulnerability, partly because they are the target of most attacks we see today. 81% of all attacks were the result of weak/compromised credentials. But there is hope. We are investing in the next gen of authentication solutions such as password-less authentication where you can eliminate passwords entirely from the end user flow. We also continue to invest in tried and tested solutions such as MFA as well as innovative cloud-powered solutions like Azure AD Password Protection to help you secure your user credentials. </a:t>
            </a:r>
          </a:p>
          <a:p>
            <a:endParaRPr lang="en-US"/>
          </a:p>
          <a:p>
            <a:r>
              <a:rPr lang="en-US"/>
              <a:t>Multi-factor Authentication (MFA) can protect you against 99.9% of identity attacks including Phishing, breach replay and password spray – the most predominant identity attacks today. We heard feedback from our customers to include more options and we recently announced the support for OATH hardware tokens for MFA. There is no longer an excuse for organizations to not turn on MFA! But there is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3/29/2022 8:32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327177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Niels</a:t>
            </a:r>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486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Niels: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r>
              <a:rPr lang="en-GB" sz="900">
                <a:latin typeface="Segoe UI" panose="020B0502040204020203" pitchFamily="34" charset="0"/>
                <a:cs typeface="Segoe UI" panose="020B0502040204020203" pitchFamily="34" charset="0"/>
              </a:rPr>
              <a:t>?</a:t>
            </a:r>
          </a:p>
          <a:p>
            <a:pPr lvl="0"/>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Sarah: </a:t>
            </a:r>
          </a:p>
          <a:p>
            <a:pPr lvl="0"/>
            <a:r>
              <a:rPr lang="en-GB" sz="900">
                <a:latin typeface="Segoe UI" panose="020B0502040204020203" pitchFamily="34" charset="0"/>
                <a:cs typeface="Segoe UI" panose="020B0502040204020203" pitchFamily="34" charset="0"/>
              </a:rPr>
              <a:t>Um Azure </a:t>
            </a:r>
            <a:r>
              <a:rPr lang="en-GB" sz="900" err="1">
                <a:latin typeface="Segoe UI" panose="020B0502040204020203" pitchFamily="34" charset="0"/>
                <a:cs typeface="Segoe UI" panose="020B0502040204020203" pitchFamily="34" charset="0"/>
              </a:rPr>
              <a:t>im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Unternehmenskontext</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skalierbar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zu</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gestalten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sollte</a:t>
            </a:r>
            <a:r>
              <a:rPr lang="en-GB" sz="900">
                <a:latin typeface="Segoe UI" panose="020B0502040204020203" pitchFamily="34" charset="0"/>
                <a:cs typeface="Segoe UI" panose="020B0502040204020203" pitchFamily="34" charset="0"/>
              </a:rPr>
              <a:t> man </a:t>
            </a:r>
            <a:r>
              <a:rPr lang="en-GB" sz="900" err="1">
                <a:latin typeface="Segoe UI" panose="020B0502040204020203" pitchFamily="34" charset="0"/>
                <a:cs typeface="Segoe UI" panose="020B0502040204020203" pitchFamily="34" charset="0"/>
              </a:rPr>
              <a:t>sich</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genau</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überlegen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wie</a:t>
            </a:r>
            <a:r>
              <a:rPr lang="en-GB" sz="900">
                <a:latin typeface="Segoe UI" panose="020B0502040204020203" pitchFamily="34" charset="0"/>
                <a:cs typeface="Segoe UI" panose="020B0502040204020203" pitchFamily="34" charset="0"/>
              </a:rPr>
              <a:t>  Management Groups das </a:t>
            </a:r>
            <a:r>
              <a:rPr lang="en-GB" sz="900" err="1">
                <a:latin typeface="Segoe UI" panose="020B0502040204020203" pitchFamily="34" charset="0"/>
                <a:cs typeface="Segoe UI" panose="020B0502040204020203" pitchFamily="34" charset="0"/>
              </a:rPr>
              <a:t>unterstützen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können</a:t>
            </a:r>
            <a:r>
              <a:rPr lang="en-GB" sz="900">
                <a:latin typeface="Segoe UI" panose="020B0502040204020203" pitchFamily="34" charset="0"/>
                <a:cs typeface="Segoe UI" panose="020B0502040204020203" pitchFamily="34" charset="0"/>
              </a:rPr>
              <a:t>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p>
          <a:p>
            <a:pPr lvl="0"/>
            <a:r>
              <a:rPr lang="en-GB" sz="900">
                <a:latin typeface="Segoe UI" panose="020B0502040204020203" pitchFamily="34" charset="0"/>
                <a:cs typeface="Segoe UI" panose="020B0502040204020203" pitchFamily="34" charset="0"/>
              </a:rPr>
              <a:t>Was </a:t>
            </a:r>
            <a:r>
              <a:rPr lang="en-GB" sz="900" err="1">
                <a:latin typeface="Segoe UI" panose="020B0502040204020203" pitchFamily="34" charset="0"/>
                <a:cs typeface="Segoe UI" panose="020B0502040204020203" pitchFamily="34" charset="0"/>
              </a:rPr>
              <a:t>ist</a:t>
            </a:r>
            <a:r>
              <a:rPr lang="en-GB" sz="900">
                <a:latin typeface="Segoe UI" panose="020B0502040204020203" pitchFamily="34" charset="0"/>
                <a:cs typeface="Segoe UI" panose="020B0502040204020203" pitchFamily="34" charset="0"/>
              </a:rPr>
              <a:t> das?</a:t>
            </a:r>
          </a:p>
          <a:p>
            <a:pPr lvl="0"/>
            <a:endParaRPr lang="en-GB" sz="900">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Management groups can be used to aggregate policy and initiative assignments via Azure Policy.</a:t>
            </a:r>
          </a:p>
          <a:p>
            <a:pPr algn="l">
              <a:buFont typeface="Arial" panose="020B0604020202020204" pitchFamily="34" charset="0"/>
              <a:buChar char="•"/>
            </a:pPr>
            <a:r>
              <a:rPr lang="en-US" b="0" i="0">
                <a:solidFill>
                  <a:srgbClr val="171717"/>
                </a:solidFill>
                <a:effectLst/>
                <a:latin typeface="Segoe UI" panose="020B0502040204020203" pitchFamily="34" charset="0"/>
              </a:rPr>
              <a:t>A management group tree can support up to </a:t>
            </a:r>
            <a:r>
              <a:rPr lang="en-US" b="0" i="0" u="none" strike="noStrike">
                <a:solidFill>
                  <a:srgbClr val="171717"/>
                </a:solidFill>
                <a:effectLst/>
                <a:latin typeface="Segoe UI" panose="020B0502040204020203" pitchFamily="34" charset="0"/>
                <a:hlinkClick r:id="rId3"/>
              </a:rPr>
              <a:t>six levels of depth</a:t>
            </a:r>
            <a:r>
              <a:rPr lang="en-US" b="0" i="0">
                <a:solidFill>
                  <a:srgbClr val="171717"/>
                </a:solidFill>
                <a:effectLst/>
                <a:latin typeface="Segoe UI" panose="020B0502040204020203" pitchFamily="34" charset="0"/>
              </a:rPr>
              <a:t>. This limit doesn't include the tenant root level or the subscription level.</a:t>
            </a:r>
          </a:p>
          <a:p>
            <a:pPr algn="l">
              <a:buFont typeface="Arial" panose="020B0604020202020204" pitchFamily="34" charset="0"/>
              <a:buChar char="•"/>
            </a:pPr>
            <a:r>
              <a:rPr lang="en-US" b="0" i="0">
                <a:solidFill>
                  <a:srgbClr val="171717"/>
                </a:solidFill>
                <a:effectLst/>
                <a:latin typeface="Segoe UI" panose="020B0502040204020203" pitchFamily="34" charset="0"/>
              </a:rPr>
              <a:t>Any principal (user, service principal) within an Azure AD tenant can create new management groups as Azure role-based access control (Azure RBAC) authorization for management group operations is not enabled by default.</a:t>
            </a:r>
          </a:p>
          <a:p>
            <a:pPr algn="l">
              <a:buFont typeface="Arial" panose="020B0604020202020204" pitchFamily="34" charset="0"/>
              <a:buChar char="•"/>
            </a:pPr>
            <a:r>
              <a:rPr lang="en-US" b="0" i="0">
                <a:solidFill>
                  <a:srgbClr val="171717"/>
                </a:solidFill>
                <a:effectLst/>
                <a:latin typeface="Segoe UI" panose="020B0502040204020203" pitchFamily="34" charset="0"/>
              </a:rPr>
              <a:t>All new subscription will be placed under the root management group by default.</a:t>
            </a:r>
          </a:p>
          <a:p>
            <a:pPr lvl="0"/>
            <a:endParaRPr lang="en-GB" sz="900">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Sarah</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208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Sarah</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740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Screenshot </a:t>
            </a:r>
            <a:r>
              <a:rPr lang="en-GB" err="1"/>
              <a:t>zum</a:t>
            </a:r>
            <a:r>
              <a:rPr lang="en-GB"/>
              <a:t> EA Portal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izenplatzhalter 2">
            <a:extLst>
              <a:ext uri="{FF2B5EF4-FFF2-40B4-BE49-F238E27FC236}">
                <a16:creationId xmlns:a16="http://schemas.microsoft.com/office/drawing/2014/main" id="{103C29E1-5C67-4BE9-AB37-442261ED64D6}"/>
              </a:ext>
            </a:extLst>
          </p:cNvPr>
          <p:cNvSpPr>
            <a:spLocks noGrp="1"/>
          </p:cNvSpPr>
          <p:nvPr>
            <p:ph type="body" idx="1"/>
          </p:nvPr>
        </p:nvSpPr>
        <p:spPr/>
        <p:txBody>
          <a:bodyPr/>
          <a:lstStyle/>
          <a:p>
            <a:r>
              <a:rPr lang="de-DE"/>
              <a:t>Sarah</a:t>
            </a:r>
          </a:p>
        </p:txBody>
      </p:sp>
    </p:spTree>
    <p:extLst>
      <p:ext uri="{BB962C8B-B14F-4D97-AF65-F5344CB8AC3E}">
        <p14:creationId xmlns:p14="http://schemas.microsoft.com/office/powerpoint/2010/main" val="51479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br>
              <a:rPr lang="en-GB"/>
            </a:br>
            <a:r>
              <a:rPr lang="en-GB"/>
              <a:t>Wie Sie </a:t>
            </a:r>
            <a:r>
              <a:rPr lang="en-GB" err="1"/>
              <a:t>sehen</a:t>
            </a:r>
            <a:r>
              <a:rPr lang="en-GB"/>
              <a:t> </a:t>
            </a:r>
            <a:r>
              <a:rPr lang="en-GB" err="1"/>
              <a:t>können</a:t>
            </a:r>
            <a:r>
              <a:rPr lang="en-GB"/>
              <a:t> </a:t>
            </a:r>
            <a:r>
              <a:rPr lang="en-GB" err="1"/>
              <a:t>soll</a:t>
            </a:r>
            <a:r>
              <a:rPr lang="en-GB"/>
              <a:t> </a:t>
            </a:r>
            <a:r>
              <a:rPr lang="en-GB" err="1"/>
              <a:t>nicht</a:t>
            </a:r>
            <a:r>
              <a:rPr lang="en-GB"/>
              <a:t> die </a:t>
            </a:r>
            <a:r>
              <a:rPr lang="en-GB" err="1"/>
              <a:t>Organisationsstruktur</a:t>
            </a:r>
            <a:r>
              <a:rPr lang="en-GB"/>
              <a:t> </a:t>
            </a:r>
            <a:r>
              <a:rPr lang="en-GB" err="1"/>
              <a:t>wie</a:t>
            </a:r>
            <a:r>
              <a:rPr lang="en-GB"/>
              <a:t> </a:t>
            </a:r>
            <a:r>
              <a:rPr lang="en-GB" err="1"/>
              <a:t>im</a:t>
            </a:r>
            <a:r>
              <a:rPr lang="en-GB"/>
              <a:t> </a:t>
            </a:r>
            <a:r>
              <a:rPr lang="en-GB" err="1"/>
              <a:t>Enrollment</a:t>
            </a:r>
            <a:r>
              <a:rPr lang="en-GB"/>
              <a:t> </a:t>
            </a:r>
            <a:r>
              <a:rPr lang="en-GB" err="1"/>
              <a:t>abgebildet</a:t>
            </a:r>
            <a:r>
              <a:rPr lang="en-GB"/>
              <a:t> warden</a:t>
            </a:r>
          </a:p>
          <a:p>
            <a:endParaRPr lang="en-GB"/>
          </a:p>
          <a:p>
            <a:r>
              <a:rPr lang="en-GB"/>
              <a:t>	Management Group </a:t>
            </a:r>
            <a:r>
              <a:rPr lang="en-GB" err="1"/>
              <a:t>soll</a:t>
            </a:r>
            <a:r>
              <a:rPr lang="en-GB"/>
              <a:t> </a:t>
            </a:r>
            <a:r>
              <a:rPr lang="en-GB" err="1"/>
              <a:t>für</a:t>
            </a:r>
            <a:r>
              <a:rPr lang="en-GB"/>
              <a:t> Policies, </a:t>
            </a:r>
            <a:r>
              <a:rPr lang="en-GB" err="1"/>
              <a:t>nicht</a:t>
            </a:r>
            <a:r>
              <a:rPr lang="en-GB"/>
              <a:t> </a:t>
            </a:r>
            <a:r>
              <a:rPr lang="en-GB" err="1"/>
              <a:t>für</a:t>
            </a:r>
            <a:r>
              <a:rPr lang="en-GB"/>
              <a:t> </a:t>
            </a:r>
            <a:r>
              <a:rPr lang="en-GB" err="1"/>
              <a:t>Kostenverrechnung</a:t>
            </a:r>
            <a:r>
              <a:rPr lang="en-GB"/>
              <a:t> </a:t>
            </a:r>
            <a:r>
              <a:rPr lang="en-GB" err="1"/>
              <a:t>genutzt</a:t>
            </a:r>
            <a:r>
              <a:rPr lang="en-GB"/>
              <a:t> warden </a:t>
            </a:r>
          </a:p>
          <a:p>
            <a:endParaRPr lang="en-GB"/>
          </a:p>
          <a:p>
            <a:r>
              <a:rPr lang="en-GB"/>
              <a:t>	Workloads </a:t>
            </a:r>
            <a:r>
              <a:rPr lang="en-GB" err="1"/>
              <a:t>mit</a:t>
            </a:r>
            <a:r>
              <a:rPr lang="en-GB"/>
              <a:t> </a:t>
            </a:r>
            <a:r>
              <a:rPr lang="en-GB" err="1"/>
              <a:t>densemen</a:t>
            </a:r>
            <a:r>
              <a:rPr lang="en-GB"/>
              <a:t> </a:t>
            </a:r>
            <a:r>
              <a:rPr lang="en-GB" err="1"/>
              <a:t>Sicherheits</a:t>
            </a:r>
            <a:r>
              <a:rPr lang="en-GB"/>
              <a:t> und compliance </a:t>
            </a:r>
            <a:r>
              <a:rPr lang="en-GB" err="1"/>
              <a:t>anforderungen</a:t>
            </a:r>
            <a:r>
              <a:rPr lang="en-GB"/>
              <a:t> warden </a:t>
            </a:r>
            <a:r>
              <a:rPr lang="en-GB" err="1"/>
              <a:t>unter</a:t>
            </a:r>
            <a:r>
              <a:rPr lang="en-GB"/>
              <a:t> </a:t>
            </a:r>
            <a:r>
              <a:rPr lang="en-GB" err="1"/>
              <a:t>einer</a:t>
            </a:r>
            <a:r>
              <a:rPr lang="en-GB"/>
              <a:t> Management Group </a:t>
            </a:r>
            <a:r>
              <a:rPr lang="en-GB" err="1"/>
              <a:t>gruppoert</a:t>
            </a:r>
            <a:endParaRPr lang="en-GB"/>
          </a:p>
          <a:p>
            <a:endParaRPr lang="en-GB"/>
          </a:p>
          <a:p>
            <a:r>
              <a:rPr lang="en-GB"/>
              <a:t>Sandbox: </a:t>
            </a:r>
            <a:r>
              <a:rPr lang="en-GB" err="1"/>
              <a:t>Experimente</a:t>
            </a:r>
            <a:r>
              <a:rPr lang="en-GB"/>
              <a:t> </a:t>
            </a:r>
            <a:r>
              <a:rPr lang="en-GB" err="1"/>
              <a:t>mit</a:t>
            </a:r>
            <a:r>
              <a:rPr lang="en-GB"/>
              <a:t> Azure </a:t>
            </a:r>
            <a:r>
              <a:rPr lang="en-GB" err="1"/>
              <a:t>sind</a:t>
            </a:r>
            <a:r>
              <a:rPr lang="en-GB"/>
              <a:t> </a:t>
            </a:r>
            <a:r>
              <a:rPr lang="en-GB" err="1"/>
              <a:t>komplett</a:t>
            </a:r>
            <a:r>
              <a:rPr lang="en-GB"/>
              <a:t> </a:t>
            </a:r>
            <a:r>
              <a:rPr lang="en-GB" err="1"/>
              <a:t>isoliert</a:t>
            </a:r>
            <a:r>
              <a:rPr lang="en-GB"/>
              <a:t> in </a:t>
            </a:r>
            <a:r>
              <a:rPr lang="en-GB" err="1"/>
              <a:t>separater</a:t>
            </a:r>
            <a:r>
              <a:rPr lang="en-GB"/>
              <a:t> Management Group, sodas User </a:t>
            </a:r>
            <a:r>
              <a:rPr lang="en-GB" err="1"/>
              <a:t>sofort</a:t>
            </a:r>
            <a:r>
              <a:rPr lang="en-GB"/>
              <a:t> die </a:t>
            </a:r>
            <a:r>
              <a:rPr lang="en-GB" err="1"/>
              <a:t>Möglichkeit</a:t>
            </a:r>
            <a:r>
              <a:rPr lang="en-GB"/>
              <a:t> </a:t>
            </a:r>
            <a:r>
              <a:rPr lang="en-GB" err="1"/>
              <a:t>haben</a:t>
            </a:r>
            <a:r>
              <a:rPr lang="en-GB"/>
              <a:t>, </a:t>
            </a:r>
            <a:r>
              <a:rPr lang="en-GB" err="1"/>
              <a:t>isoliert</a:t>
            </a:r>
            <a:r>
              <a:rPr lang="en-GB"/>
              <a:t> Azure </a:t>
            </a:r>
            <a:r>
              <a:rPr lang="en-GB" err="1"/>
              <a:t>zu</a:t>
            </a:r>
            <a:r>
              <a:rPr lang="en-GB"/>
              <a:t> </a:t>
            </a:r>
            <a:r>
              <a:rPr lang="en-GB" err="1"/>
              <a:t>testen</a:t>
            </a:r>
            <a:r>
              <a:rPr lang="en-GB"/>
              <a:t> in </a:t>
            </a:r>
            <a:r>
              <a:rPr lang="en-GB" err="1"/>
              <a:t>dem</a:t>
            </a:r>
            <a:r>
              <a:rPr lang="en-GB"/>
              <a:t> </a:t>
            </a:r>
            <a:r>
              <a:rPr lang="en-GB" err="1"/>
              <a:t>Rahmen</a:t>
            </a:r>
            <a:r>
              <a:rPr lang="en-GB"/>
              <a:t> der </a:t>
            </a:r>
            <a:r>
              <a:rPr lang="en-GB" err="1"/>
              <a:t>für</a:t>
            </a:r>
            <a:r>
              <a:rPr lang="en-GB"/>
              <a:t> alle Sandboxes </a:t>
            </a:r>
            <a:r>
              <a:rPr lang="en-GB" err="1"/>
              <a:t>definiert</a:t>
            </a:r>
            <a:r>
              <a:rPr lang="en-GB"/>
              <a:t> </a:t>
            </a:r>
            <a:r>
              <a:rPr lang="en-GB" err="1"/>
              <a:t>wurde</a:t>
            </a:r>
            <a:r>
              <a:rPr lang="en-GB"/>
              <a:t>. </a:t>
            </a:r>
            <a:r>
              <a:rPr lang="en-GB" err="1"/>
              <a:t>Dabei</a:t>
            </a:r>
            <a:r>
              <a:rPr lang="en-GB"/>
              <a:t> </a:t>
            </a:r>
            <a:r>
              <a:rPr lang="en-GB" err="1"/>
              <a:t>können</a:t>
            </a:r>
            <a:r>
              <a:rPr lang="en-GB"/>
              <a:t> </a:t>
            </a:r>
            <a:r>
              <a:rPr lang="en-GB" err="1"/>
              <a:t>auch</a:t>
            </a:r>
            <a:r>
              <a:rPr lang="en-GB"/>
              <a:t> Dinge </a:t>
            </a:r>
            <a:r>
              <a:rPr lang="en-GB" err="1"/>
              <a:t>getestet</a:t>
            </a:r>
            <a:r>
              <a:rPr lang="en-GB"/>
              <a:t> warden, die </a:t>
            </a:r>
            <a:r>
              <a:rPr lang="en-GB" err="1"/>
              <a:t>im</a:t>
            </a:r>
            <a:r>
              <a:rPr lang="en-GB"/>
              <a:t> Rest der </a:t>
            </a:r>
            <a:r>
              <a:rPr lang="en-GB" err="1"/>
              <a:t>Umgebung</a:t>
            </a:r>
            <a:r>
              <a:rPr lang="en-GB"/>
              <a:t> </a:t>
            </a:r>
            <a:r>
              <a:rPr lang="en-GB" err="1"/>
              <a:t>zum</a:t>
            </a:r>
            <a:r>
              <a:rPr lang="en-GB"/>
              <a:t> </a:t>
            </a:r>
            <a:r>
              <a:rPr lang="en-GB" err="1"/>
              <a:t>Beispiel</a:t>
            </a:r>
            <a:r>
              <a:rPr lang="en-GB"/>
              <a:t> </a:t>
            </a:r>
            <a:r>
              <a:rPr lang="en-GB" err="1"/>
              <a:t>nicht</a:t>
            </a:r>
            <a:r>
              <a:rPr lang="en-GB"/>
              <a:t> </a:t>
            </a:r>
            <a:r>
              <a:rPr lang="en-GB" err="1"/>
              <a:t>erlaubt</a:t>
            </a:r>
            <a:r>
              <a:rPr lang="en-GB"/>
              <a:t> </a:t>
            </a:r>
            <a:r>
              <a:rPr lang="en-GB" err="1"/>
              <a:t>sind</a:t>
            </a:r>
            <a:endParaRPr lang="en-GB"/>
          </a:p>
          <a:p>
            <a:endParaRPr lang="en-GB"/>
          </a:p>
          <a:p>
            <a:r>
              <a:rPr lang="en-GB"/>
              <a:t>Do not repeat yourself, credo </a:t>
            </a:r>
            <a:r>
              <a:rPr lang="en-GB" err="1"/>
              <a:t>für</a:t>
            </a:r>
            <a:r>
              <a:rPr lang="en-GB"/>
              <a:t> Aufbau der Management Group </a:t>
            </a:r>
            <a:r>
              <a:rPr lang="en-GB" err="1"/>
              <a:t>Umgebung</a:t>
            </a:r>
            <a:r>
              <a:rPr lang="en-GB"/>
              <a:t> </a:t>
            </a:r>
          </a:p>
          <a:p>
            <a:endParaRPr lang="en-GB"/>
          </a:p>
          <a:p>
            <a:endParaRPr lang="en-GB"/>
          </a:p>
          <a:p>
            <a:r>
              <a:rPr lang="en-GB" err="1"/>
              <a:t>Regionenspezifische</a:t>
            </a:r>
            <a:r>
              <a:rPr lang="en-GB"/>
              <a:t> Management Groups </a:t>
            </a:r>
            <a:r>
              <a:rPr lang="en-GB" err="1"/>
              <a:t>möglich</a:t>
            </a:r>
            <a:r>
              <a:rPr lang="en-GB"/>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654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Niels: </a:t>
            </a: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Subscriptions</a:t>
            </a:r>
          </a:p>
          <a:p>
            <a:pPr lvl="0"/>
            <a:endParaRPr lang="en-GB" sz="900">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Niels</a:t>
            </a:r>
          </a:p>
          <a:p>
            <a:endParaRPr lang="de-DE"/>
          </a:p>
          <a:p>
            <a:endParaRPr lang="de-DE"/>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171717"/>
                </a:solidFill>
                <a:effectLst/>
                <a:latin typeface="Segoe UI" panose="020B0502040204020203" pitchFamily="34" charset="0"/>
              </a:rPr>
              <a:t>Subscriptions serve as boundaries for assigning Azure policies. For example, secure workloads such as Payment Card Industry (PCI) workloads typically require additional policies to achieve compliance. Instead of using a management group to group workloads that require PCI compliance, you can achieve the same isolation with a subscription. This way, you don't have too many management groups with a small number of subscriptions.</a:t>
            </a:r>
          </a:p>
          <a:p>
            <a:endParaRPr lang="de-DE"/>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465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584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Niels</a:t>
            </a:r>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Foliennummernplatzhalt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296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1" i="0">
                <a:solidFill>
                  <a:srgbClr val="171717"/>
                </a:solidFill>
                <a:effectLst/>
                <a:latin typeface="Segoe UI" panose="020B0502040204020203" pitchFamily="34" charset="0"/>
              </a:rPr>
              <a:t>Scale limits:</a:t>
            </a:r>
            <a:r>
              <a:rPr lang="en-US" b="0" i="0">
                <a:solidFill>
                  <a:srgbClr val="171717"/>
                </a:solidFill>
                <a:effectLst/>
                <a:latin typeface="Segoe UI" panose="020B0502040204020203" pitchFamily="34" charset="0"/>
              </a:rPr>
              <a:t> Subscriptions serve as a scale unit for component workloads to scale within platform subscription limits. For example, large, specialized workloads such as high-performance computing, IoT, and SAP are all better suited to use separate subscriptions to avoid limits (such as a limit of 50 Azure Data Factory integrations).</a:t>
            </a:r>
          </a:p>
          <a:p>
            <a:pPr algn="l">
              <a:buFont typeface="Arial" panose="020B0604020202020204" pitchFamily="34" charset="0"/>
              <a:buChar char="•"/>
            </a:pPr>
            <a:r>
              <a:rPr lang="en-US" b="1" i="0">
                <a:solidFill>
                  <a:srgbClr val="171717"/>
                </a:solidFill>
                <a:effectLst/>
                <a:latin typeface="Segoe UI" panose="020B0502040204020203" pitchFamily="34" charset="0"/>
              </a:rPr>
              <a:t>Management boundary:</a:t>
            </a:r>
            <a:r>
              <a:rPr lang="en-US" b="0" i="0">
                <a:solidFill>
                  <a:srgbClr val="171717"/>
                </a:solidFill>
                <a:effectLst/>
                <a:latin typeface="Segoe UI" panose="020B0502040204020203" pitchFamily="34" charset="0"/>
              </a:rPr>
              <a:t> Subscriptions provide a management boundary for governance and isolation, which allows for a clear separation of concerns. For example, different environments such as development, test, and production are often isolated from a management perspective.</a:t>
            </a:r>
          </a:p>
          <a:p>
            <a:pPr algn="l">
              <a:buFont typeface="Arial" panose="020B0604020202020204" pitchFamily="34" charset="0"/>
              <a:buChar char="•"/>
            </a:pPr>
            <a:r>
              <a:rPr lang="en-US" b="1" i="0">
                <a:solidFill>
                  <a:srgbClr val="171717"/>
                </a:solidFill>
                <a:effectLst/>
                <a:latin typeface="Segoe UI" panose="020B0502040204020203" pitchFamily="34" charset="0"/>
              </a:rPr>
              <a:t>Policy boundary:</a:t>
            </a:r>
            <a:r>
              <a:rPr lang="en-US" b="0" i="0">
                <a:solidFill>
                  <a:srgbClr val="171717"/>
                </a:solidFill>
                <a:effectLst/>
                <a:latin typeface="Segoe UI" panose="020B0502040204020203" pitchFamily="34" charset="0"/>
              </a:rPr>
              <a:t> Subscriptions serve as a boundary for the assignment of Azure policies. For example, secure workloads such as PCI typically require additional policies to achieve compliance. This additional overhead doesn't need to be considered holistically if a separate subscription is used. Similarly, development environments might have more relaxed policy requirements relative to production environments.</a:t>
            </a:r>
          </a:p>
          <a:p>
            <a:pPr algn="l">
              <a:buFont typeface="Arial" panose="020B0604020202020204" pitchFamily="34" charset="0"/>
              <a:buChar char="•"/>
            </a:pPr>
            <a:r>
              <a:rPr lang="en-US" b="1" i="0">
                <a:solidFill>
                  <a:srgbClr val="171717"/>
                </a:solidFill>
                <a:effectLst/>
                <a:latin typeface="Segoe UI" panose="020B0502040204020203" pitchFamily="34" charset="0"/>
              </a:rPr>
              <a:t>Target network topology:</a:t>
            </a:r>
            <a:r>
              <a:rPr lang="en-US" b="0" i="0">
                <a:solidFill>
                  <a:srgbClr val="171717"/>
                </a:solidFill>
                <a:effectLst/>
                <a:latin typeface="Segoe UI" panose="020B0502040204020203" pitchFamily="34" charset="0"/>
              </a:rPr>
              <a:t> Virtual networks can't be shared across subscriptions, but they can connect with different technologies such as virtual network peering or Azure ExpressRoute. Consider which workloads must communicate with each other when you decide whether a new subscription is required.</a:t>
            </a:r>
          </a:p>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399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Screenshot </a:t>
            </a:r>
            <a:r>
              <a:rPr lang="en-GB" err="1"/>
              <a:t>zum</a:t>
            </a:r>
            <a:r>
              <a:rPr lang="en-GB"/>
              <a:t> EA Portal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lgn="l">
              <a:spcBef>
                <a:spcPts val="600"/>
              </a:spcBef>
              <a:spcAft>
                <a:spcPts val="600"/>
              </a:spcAft>
              <a:buFont typeface="Arial" panose="020B0604020202020204" pitchFamily="34" charset="0"/>
              <a:buChar char="•"/>
            </a:pPr>
            <a:r>
              <a:rPr lang="en-US" sz="900">
                <a:solidFill>
                  <a:schemeClr val="tx2"/>
                </a:solidFill>
                <a:latin typeface="Segoe UI" panose="020B0502040204020203" pitchFamily="34" charset="0"/>
                <a:cs typeface="Segoe UI" panose="020B0502040204020203" pitchFamily="34" charset="0"/>
              </a:rPr>
              <a:t>Group subscriptions </a:t>
            </a:r>
            <a:r>
              <a:rPr lang="en-US" sz="900">
                <a:solidFill>
                  <a:srgbClr val="24292E"/>
                </a:solidFill>
                <a:latin typeface="Segoe UI" panose="020B0502040204020203" pitchFamily="34" charset="0"/>
                <a:cs typeface="Segoe UI" panose="020B0502040204020203" pitchFamily="34" charset="0"/>
              </a:rPr>
              <a:t>together under management groups aligned within the management group structure and policy requirements at scale. Grouping ensures that subscriptions with the same set of policies and Azure role assignments can inherit them from a management group, which avoids duplicate assignments.</a:t>
            </a:r>
          </a:p>
          <a:p>
            <a:pPr marL="342900" indent="-342900" algn="l">
              <a:spcBef>
                <a:spcPts val="600"/>
              </a:spcBef>
              <a:spcAft>
                <a:spcPts val="600"/>
              </a:spcAft>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Establish a </a:t>
            </a:r>
            <a:r>
              <a:rPr lang="en-US" sz="900">
                <a:solidFill>
                  <a:schemeClr val="tx2"/>
                </a:solidFill>
                <a:latin typeface="Segoe UI" panose="020B0502040204020203" pitchFamily="34" charset="0"/>
                <a:cs typeface="Segoe UI" panose="020B0502040204020203" pitchFamily="34" charset="0"/>
              </a:rPr>
              <a:t>dedicated management subscription </a:t>
            </a:r>
            <a:r>
              <a:rPr lang="en-US" sz="900">
                <a:solidFill>
                  <a:srgbClr val="24292E"/>
                </a:solidFill>
                <a:latin typeface="Segoe UI" panose="020B0502040204020203" pitchFamily="34" charset="0"/>
                <a:cs typeface="Segoe UI" panose="020B0502040204020203" pitchFamily="34" charset="0"/>
              </a:rPr>
              <a:t>in the Platform management group to support global management capabilities such as Azure Monitor Log Analytics workspaces and Azure Automation runbooks.</a:t>
            </a:r>
          </a:p>
          <a:p>
            <a:pPr marL="342900" indent="-342900" algn="l">
              <a:spcBef>
                <a:spcPts val="600"/>
              </a:spcBef>
              <a:spcAft>
                <a:spcPts val="600"/>
              </a:spcAft>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Establish </a:t>
            </a:r>
            <a:r>
              <a:rPr lang="en-US" sz="900">
                <a:solidFill>
                  <a:schemeClr val="tx2"/>
                </a:solidFill>
                <a:latin typeface="Segoe UI" panose="020B0502040204020203" pitchFamily="34" charset="0"/>
                <a:cs typeface="Segoe UI" panose="020B0502040204020203" pitchFamily="34" charset="0"/>
              </a:rPr>
              <a:t>a dedicated identity subscription </a:t>
            </a:r>
            <a:r>
              <a:rPr lang="en-US" sz="900">
                <a:solidFill>
                  <a:srgbClr val="24292E"/>
                </a:solidFill>
                <a:latin typeface="Segoe UI" panose="020B0502040204020203" pitchFamily="34" charset="0"/>
                <a:cs typeface="Segoe UI" panose="020B0502040204020203" pitchFamily="34" charset="0"/>
              </a:rPr>
              <a:t>in the Platform management group to host Windows Server Active Directory domain controllers, when necessary.</a:t>
            </a:r>
          </a:p>
          <a:p>
            <a:pPr marL="342900" indent="-342900" algn="l">
              <a:spcBef>
                <a:spcPts val="600"/>
              </a:spcBef>
              <a:spcAft>
                <a:spcPts val="600"/>
              </a:spcAft>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Establish a </a:t>
            </a:r>
            <a:r>
              <a:rPr lang="en-US" sz="900">
                <a:solidFill>
                  <a:schemeClr val="tx2"/>
                </a:solidFill>
                <a:latin typeface="Segoe UI" panose="020B0502040204020203" pitchFamily="34" charset="0"/>
                <a:cs typeface="Segoe UI" panose="020B0502040204020203" pitchFamily="34" charset="0"/>
              </a:rPr>
              <a:t>dedicated connectivity subscription </a:t>
            </a:r>
            <a:r>
              <a:rPr lang="en-US" sz="900">
                <a:solidFill>
                  <a:srgbClr val="24292E"/>
                </a:solidFill>
                <a:latin typeface="Segoe UI" panose="020B0502040204020203" pitchFamily="34" charset="0"/>
                <a:cs typeface="Segoe UI" panose="020B0502040204020203" pitchFamily="34" charset="0"/>
              </a:rPr>
              <a:t>in the Platform management group to host an Azure Virtual WAN hub, private Domain Name System (DNS), ExpressRoute circuit, and other networking resources. A dedicated subscription ensures that all foundation network resources are billed together and isolated from other workloads.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Avoid a rigid subscription model, and opt instead for a set of flexible criteria to group subscriptions across the organization. This flexibility ensures that as your organization's structure and workload composition changes, you can create new subscription groups instead of using a fixed set of existing subscriptions. One size doesn't fit all for subscriptions. What works for one business unit might not work for another. Some applications might coexist within the same landing zone subscription while others might require their own subscription.</a:t>
            </a:r>
          </a:p>
          <a:p>
            <a:pPr marL="342900" indent="-342900" algn="l">
              <a:spcBef>
                <a:spcPts val="600"/>
              </a:spcBef>
              <a:spcAft>
                <a:spcPts val="600"/>
              </a:spcAft>
              <a:buFont typeface="Arial" panose="020B0604020202020204" pitchFamily="34" charset="0"/>
              <a:buChar char="•"/>
            </a:pPr>
            <a:endParaRPr lang="en-US" sz="900">
              <a:solidFill>
                <a:srgbClr val="24292E"/>
              </a:solidFill>
              <a:latin typeface="Segoe UI" panose="020B0502040204020203" pitchFamily="34" charset="0"/>
              <a:cs typeface="Segoe UI" panose="020B0502040204020203" pitchFamily="34" charset="0"/>
            </a:endParaRPr>
          </a:p>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6348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Niels: </a:t>
            </a: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Subscriptions</a:t>
            </a:r>
          </a:p>
          <a:p>
            <a:pPr lvl="0"/>
            <a:endParaRPr lang="en-GB" sz="900">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Sarah</a:t>
            </a:r>
          </a:p>
          <a:p>
            <a:endParaRPr lang="en-US"/>
          </a:p>
          <a:p>
            <a:r>
              <a:rPr lang="en-US"/>
              <a:t>Deployments pro Subscription </a:t>
            </a:r>
          </a:p>
          <a:p>
            <a:endParaRPr lang="en-US"/>
          </a:p>
          <a:p>
            <a:r>
              <a:rPr lang="en-US"/>
              <a:t>Deployment </a:t>
            </a:r>
            <a:r>
              <a:rPr lang="en-US" err="1"/>
              <a:t>historie</a:t>
            </a:r>
            <a:r>
              <a:rPr lang="en-US"/>
              <a:t> </a:t>
            </a:r>
            <a:r>
              <a:rPr lang="en-US" err="1"/>
              <a:t>löschen</a:t>
            </a:r>
            <a:r>
              <a:rPr lang="en-US"/>
              <a:t> </a:t>
            </a:r>
            <a:r>
              <a:rPr lang="en-US" err="1"/>
              <a:t>nach</a:t>
            </a:r>
            <a:r>
              <a:rPr lang="en-US"/>
              <a:t> --- </a:t>
            </a:r>
            <a:r>
              <a:rPr lang="en-US" err="1"/>
              <a:t>Tagen</a:t>
            </a:r>
            <a:r>
              <a:rPr lang="en-US"/>
              <a:t> </a:t>
            </a:r>
            <a:r>
              <a:rPr lang="en-US" err="1"/>
              <a:t>automatisiert</a:t>
            </a:r>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780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Sarah</a:t>
            </a:r>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780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Niels: </a:t>
            </a: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Subscriptions</a:t>
            </a:r>
          </a:p>
          <a:p>
            <a:pPr lvl="0"/>
            <a:endParaRPr lang="en-GB" sz="900">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Sarah: </a:t>
            </a:r>
          </a:p>
          <a:p>
            <a:endParaRPr lang="de-DE"/>
          </a:p>
          <a:p>
            <a:r>
              <a:rPr lang="de-DE"/>
              <a:t>Kurze Zusammenfassung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7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AD8DD41-3B6F-413B-A614-A1F45FD9EA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07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err="1"/>
              <a:t>Zumindest</a:t>
            </a:r>
            <a:r>
              <a:rPr lang="en-GB"/>
              <a:t> </a:t>
            </a:r>
            <a:r>
              <a:rPr lang="en-GB" err="1"/>
              <a:t>bei</a:t>
            </a:r>
            <a:r>
              <a:rPr lang="en-GB"/>
              <a:t> Subscriptions </a:t>
            </a:r>
            <a:r>
              <a:rPr lang="en-GB" err="1"/>
              <a:t>sollten</a:t>
            </a:r>
            <a:r>
              <a:rPr lang="en-GB"/>
              <a:t> Dev Test von Prod </a:t>
            </a:r>
            <a:r>
              <a:rPr lang="en-GB" err="1"/>
              <a:t>Umgebungen</a:t>
            </a:r>
            <a:r>
              <a:rPr lang="en-GB"/>
              <a:t> </a:t>
            </a:r>
            <a:r>
              <a:rPr lang="en-GB" err="1"/>
              <a:t>getrennt</a:t>
            </a:r>
            <a:r>
              <a:rPr lang="en-GB"/>
              <a:t> </a:t>
            </a:r>
            <a:r>
              <a:rPr lang="en-GB" err="1"/>
              <a:t>werden</a:t>
            </a:r>
            <a:r>
              <a:rPr lang="en-GB"/>
              <a:t> </a:t>
            </a:r>
          </a:p>
          <a:p>
            <a:r>
              <a:rPr lang="en-GB" err="1"/>
              <a:t>Empfohlen</a:t>
            </a:r>
            <a:r>
              <a:rPr lang="en-GB"/>
              <a:t> auf Account Ebene, da </a:t>
            </a:r>
            <a:r>
              <a:rPr lang="en-GB" err="1"/>
              <a:t>dort</a:t>
            </a:r>
            <a:r>
              <a:rPr lang="en-GB"/>
              <a:t> </a:t>
            </a:r>
            <a:r>
              <a:rPr lang="en-GB" err="1"/>
              <a:t>unterschiedliche</a:t>
            </a:r>
            <a:r>
              <a:rPr lang="en-GB"/>
              <a:t> Subscription </a:t>
            </a:r>
            <a:r>
              <a:rPr lang="en-GB" err="1"/>
              <a:t>Typen</a:t>
            </a:r>
            <a:r>
              <a:rPr lang="en-GB"/>
              <a:t> </a:t>
            </a:r>
            <a:r>
              <a:rPr lang="en-GB" err="1"/>
              <a:t>ausgewühlt</a:t>
            </a:r>
            <a:r>
              <a:rPr lang="en-GB"/>
              <a:t> warden </a:t>
            </a:r>
            <a:r>
              <a:rPr lang="en-GB" err="1"/>
              <a:t>können</a:t>
            </a:r>
            <a:r>
              <a:rPr lang="en-GB"/>
              <a:t>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3/29/2022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69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3977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025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32471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54698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de-DE"/>
              <a:t>Mastertitelformat bearbeiten</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8205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693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962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35151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de-DE"/>
              <a:t>Bild durch Klicken auf Symbol hinzufügen</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9597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851060"/>
            <a:ext cx="4245437" cy="1292405"/>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090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2512887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5176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535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244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130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709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234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147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43225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010671"/>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47192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48482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730748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CC24-9D69-428E-BFBC-74D8BF4517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DF69D8-E6D6-453F-9899-06F8BABBA699}"/>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97817-218F-43AC-9D82-E4637915A8A2}"/>
              </a:ext>
            </a:extLst>
          </p:cNvPr>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343D6A70-1F11-4042-9937-6AD9BF855E9A}" type="datetimeFigureOut">
              <a:rPr kumimoji="0" lang="en-US" sz="1800" b="0" i="0" u="none" strike="noStrike" kern="1200" cap="none" spc="0" normalizeH="0" baseline="0" noProof="0" smtClean="0">
                <a:ln>
                  <a:noFill/>
                </a:ln>
                <a:solidFill>
                  <a:srgbClr val="3C3C41"/>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3/29/2022</a:t>
            </a:fld>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6C068D72-0E64-4EF1-93D3-9B106C8747D5}"/>
              </a:ext>
            </a:extLst>
          </p:cNvPr>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551E44E3-11B5-41B2-855F-09644082F679}"/>
              </a:ext>
            </a:extLst>
          </p:cNvPr>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F3F0338-C8BA-421F-937C-0280BFB4C0EE}" type="slidenum">
              <a:rPr kumimoji="0" lang="en-US" sz="1800" b="0" i="0" u="none" strike="noStrike" kern="1200" cap="none" spc="0" normalizeH="0" baseline="0" noProof="0" smtClean="0">
                <a:ln>
                  <a:noFill/>
                </a:ln>
                <a:solidFill>
                  <a:srgbClr val="3C3C41"/>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2475880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3694535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15088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91163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802547"/>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65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78128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7613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45705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50157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76696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16721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71418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696908"/>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880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380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6343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184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57168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93450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69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440958" y="0"/>
            <a:ext cx="6995517" cy="6994525"/>
          </a:xfrm>
          <a:prstGeom prst="rect">
            <a:avLst/>
          </a:prstGeom>
        </p:spPr>
      </p:pic>
    </p:spTree>
    <p:extLst>
      <p:ext uri="{BB962C8B-B14F-4D97-AF65-F5344CB8AC3E}">
        <p14:creationId xmlns:p14="http://schemas.microsoft.com/office/powerpoint/2010/main" val="363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99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31805"/>
            <a:ext cx="11236357" cy="313904"/>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74392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8" y="466301"/>
            <a:ext cx="5618179" cy="1130181"/>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20228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399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5525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92825"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85800"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37877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671751"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96472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06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1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571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784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352764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035767" cy="1130181"/>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95914" y="2057881"/>
            <a:ext cx="5035767" cy="439465"/>
          </a:xfrm>
        </p:spPr>
        <p:txBody>
          <a:bodyPr/>
          <a:lstStyle>
            <a:lvl1pPr marL="0" indent="0">
              <a:spcBef>
                <a:spcPts val="1836"/>
              </a:spcBef>
              <a:spcAft>
                <a:spcPts val="0"/>
              </a:spcAft>
              <a:buNone/>
              <a:defRPr sz="2856">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763075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6319538" cy="56502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6168253" cy="1814363"/>
          </a:xfrm>
        </p:spPr>
        <p:txBody>
          <a:bodyPr/>
          <a:lstStyle>
            <a:lvl1pPr marL="0" indent="0">
              <a:spcBef>
                <a:spcPts val="1836"/>
              </a:spcBef>
              <a:spcAft>
                <a:spcPts val="0"/>
              </a:spcAft>
              <a:buNone/>
              <a:defRPr sz="2448">
                <a:solidFill>
                  <a:schemeClr val="accent2"/>
                </a:solidFill>
              </a:defRPr>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6317791" cy="313904"/>
          </a:xfrm>
        </p:spPr>
        <p:txBody>
          <a:bodyPr/>
          <a:lstStyle>
            <a:lvl1pPr marL="0" indent="0" algn="l">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348399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5"/>
            <a:ext cx="4681064" cy="1914812"/>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612"/>
              </a:spcBef>
              <a:spcAft>
                <a:spcPts val="612"/>
              </a:spcAft>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257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8668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9262" y="3243001"/>
            <a:ext cx="7865344" cy="508524"/>
          </a:xfrm>
          <a:noFill/>
        </p:spPr>
        <p:txBody>
          <a:bodyPr wrap="square" lIns="0" tIns="0" rIns="0" bIns="0" anchor="ctr"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7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046764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26632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5618178" cy="1804945"/>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850350" y="2009696"/>
            <a:ext cx="4681064" cy="1883421"/>
          </a:xfrm>
        </p:spPr>
        <p:txBody>
          <a:bodyPr/>
          <a:lstStyle>
            <a:lvl1pPr marL="0" indent="0">
              <a:spcBef>
                <a:spcPts val="1836"/>
              </a:spcBef>
              <a:spcAft>
                <a:spcPts val="0"/>
              </a:spcAft>
              <a:buNone/>
              <a:defRPr sz="2448">
                <a:solidFill>
                  <a:schemeClr val="accent2"/>
                </a:solidFill>
              </a:defRPr>
            </a:lvl1pPr>
            <a:lvl2pPr marL="0" indent="0">
              <a:spcAft>
                <a:spcPts val="612"/>
              </a:spcAft>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0750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1465289"/>
            <a:ext cx="4681064" cy="1710774"/>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04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356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378818" cy="1130181"/>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59" y="2403753"/>
            <a:ext cx="5377330" cy="1431400"/>
          </a:xfrm>
        </p:spPr>
        <p:txBody>
          <a:bodyPr/>
          <a:lstStyle>
            <a:lvl1pPr marL="0" indent="0">
              <a:spcBef>
                <a:spcPts val="1836"/>
              </a:spcBef>
              <a:spcAft>
                <a:spcPts val="0"/>
              </a:spcAft>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665932"/>
            <a:ext cx="5377331" cy="313932"/>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73687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53132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98946"/>
      </p:ext>
    </p:extLst>
  </p:cSld>
  <p:clrMapOvr>
    <a:masterClrMapping/>
  </p:clrMapOvr>
  <p:transition>
    <p:fade/>
  </p:transition>
  <p:hf hd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425652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46287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59280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986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771647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595915" y="1464074"/>
            <a:ext cx="11239464" cy="164487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5208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722326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97473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011866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7062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231686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de-DE"/>
              <a:t>Mastertextformat bearbeiten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194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8621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286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952941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138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826084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58895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997109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19.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8.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theme" Target="../theme/theme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image" Target="../media/image2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81" r:id="rId22"/>
    <p:sldLayoutId id="2147484721" r:id="rId23"/>
    <p:sldLayoutId id="2147484643" r:id="rId24"/>
    <p:sldLayoutId id="2147484644" r:id="rId25"/>
    <p:sldLayoutId id="2147484645" r:id="rId26"/>
    <p:sldLayoutId id="2147484646" r:id="rId27"/>
    <p:sldLayoutId id="2147484647" r:id="rId28"/>
    <p:sldLayoutId id="2147484648" r:id="rId29"/>
    <p:sldLayoutId id="2147484649" r:id="rId30"/>
    <p:sldLayoutId id="2147484722" r:id="rId31"/>
    <p:sldLayoutId id="2147484723" r:id="rId32"/>
    <p:sldLayoutId id="2147484724" r:id="rId33"/>
    <p:sldLayoutId id="2147484725" r:id="rId34"/>
    <p:sldLayoutId id="2147484726" r:id="rId35"/>
    <p:sldLayoutId id="2147484727" r:id="rId36"/>
    <p:sldLayoutId id="2147484757" r:id="rId3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1267593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96201370"/>
      </p:ext>
    </p:extLst>
  </p:cSld>
  <p:clrMap bg1="dk1" tx1="lt1" bg2="dk2" tx2="lt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4325641"/>
      </p:ext>
    </p:extLst>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 id="2147484740" r:id="rId12"/>
    <p:sldLayoutId id="2147484741" r:id="rId13"/>
    <p:sldLayoutId id="2147484742" r:id="rId14"/>
    <p:sldLayoutId id="2147484743" r:id="rId15"/>
    <p:sldLayoutId id="2147484744" r:id="rId16"/>
    <p:sldLayoutId id="2147484745" r:id="rId17"/>
    <p:sldLayoutId id="2147484746" r:id="rId18"/>
    <p:sldLayoutId id="2147484747" r:id="rId19"/>
    <p:sldLayoutId id="2147484748" r:id="rId20"/>
    <p:sldLayoutId id="2147484749" r:id="rId21"/>
    <p:sldLayoutId id="2147484750" r:id="rId22"/>
    <p:sldLayoutId id="2147484751" r:id="rId23"/>
    <p:sldLayoutId id="2147484752" r:id="rId24"/>
    <p:sldLayoutId id="2147484753" r:id="rId25"/>
    <p:sldLayoutId id="2147484754" r:id="rId26"/>
    <p:sldLayoutId id="2147484755" r:id="rId27"/>
    <p:sldLayoutId id="2147484756" r:id="rId2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39.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0.svg"/><Relationship Id="rId7"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0.png"/><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emf"/><Relationship Id="rId18" Type="http://schemas.openxmlformats.org/officeDocument/2006/relationships/image" Target="../media/image69.emf"/><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emf"/><Relationship Id="rId17" Type="http://schemas.openxmlformats.org/officeDocument/2006/relationships/image" Target="../media/image68.emf"/><Relationship Id="rId2" Type="http://schemas.openxmlformats.org/officeDocument/2006/relationships/notesSlide" Target="../notesSlides/notesSlide16.xml"/><Relationship Id="rId16" Type="http://schemas.openxmlformats.org/officeDocument/2006/relationships/image" Target="../media/image67.emf"/><Relationship Id="rId20" Type="http://schemas.openxmlformats.org/officeDocument/2006/relationships/image" Target="../media/image30.svg"/><Relationship Id="rId1" Type="http://schemas.openxmlformats.org/officeDocument/2006/relationships/slideLayout" Target="../slideLayouts/slideLayout33.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emf"/><Relationship Id="rId19" Type="http://schemas.openxmlformats.org/officeDocument/2006/relationships/image" Target="../media/image29.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 Id="rId9" Type="http://schemas.openxmlformats.org/officeDocument/2006/relationships/image" Target="../media/image30.svg"/></Relationships>
</file>

<file path=ppt/slides/_rels/slide23.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jpe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30.svg"/><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image" Target="../media/image29.png"/><Relationship Id="rId5" Type="http://schemas.openxmlformats.org/officeDocument/2006/relationships/image" Target="../media/image90.emf"/><Relationship Id="rId4" Type="http://schemas.openxmlformats.org/officeDocument/2006/relationships/image" Target="../media/image89.emf"/></Relationships>
</file>

<file path=ppt/slides/_rels/slide2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4.xml"/><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92.png"/><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94.sv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emf"/><Relationship Id="rId18" Type="http://schemas.openxmlformats.org/officeDocument/2006/relationships/image" Target="../media/image69.emf"/><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emf"/><Relationship Id="rId17" Type="http://schemas.openxmlformats.org/officeDocument/2006/relationships/image" Target="../media/image68.emf"/><Relationship Id="rId2" Type="http://schemas.openxmlformats.org/officeDocument/2006/relationships/notesSlide" Target="../notesSlides/notesSlide25.xml"/><Relationship Id="rId16" Type="http://schemas.openxmlformats.org/officeDocument/2006/relationships/image" Target="../media/image67.emf"/><Relationship Id="rId20" Type="http://schemas.openxmlformats.org/officeDocument/2006/relationships/image" Target="../media/image94.svg"/><Relationship Id="rId1" Type="http://schemas.openxmlformats.org/officeDocument/2006/relationships/slideLayout" Target="../slideLayouts/slideLayout33.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emf"/><Relationship Id="rId19" Type="http://schemas.openxmlformats.org/officeDocument/2006/relationships/image" Target="../media/image93.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emf"/></Relationships>
</file>

<file path=ppt/slides/_rels/slide33.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94.sv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94.sv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94.sv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94.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33.xml"/><Relationship Id="rId5" Type="http://schemas.openxmlformats.org/officeDocument/2006/relationships/image" Target="../media/image95.png"/><Relationship Id="rId4" Type="http://schemas.openxmlformats.org/officeDocument/2006/relationships/image" Target="../media/image94.sv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hyperlink" Target="https://aka.ms/azureiam" TargetMode="External"/><Relationship Id="rId5" Type="http://schemas.openxmlformats.org/officeDocument/2006/relationships/image" Target="../media/image96.png"/><Relationship Id="rId4" Type="http://schemas.openxmlformats.org/officeDocument/2006/relationships/image" Target="../media/image94.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5" Type="http://schemas.openxmlformats.org/officeDocument/2006/relationships/image" Target="../media/image97.png"/><Relationship Id="rId4" Type="http://schemas.openxmlformats.org/officeDocument/2006/relationships/hyperlink" Target="https://docs.microsoft.com/en-us/azure/azure-resource-manager/management/azure-subscription-service-limits#azure-role-based-access-control-limi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5" Type="http://schemas.openxmlformats.org/officeDocument/2006/relationships/image" Target="../media/image99.sv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jpe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8.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101.png"/><Relationship Id="rId7"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3.xml"/><Relationship Id="rId4"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31.png"/><Relationship Id="rId4" Type="http://schemas.openxmlformats.org/officeDocument/2006/relationships/image" Target="../media/image30.sv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3.xml"/><Relationship Id="rId5" Type="http://schemas.openxmlformats.org/officeDocument/2006/relationships/image" Target="../media/image105.png"/><Relationship Id="rId4" Type="http://schemas.openxmlformats.org/officeDocument/2006/relationships/image" Target="../media/image30.svg"/></Relationships>
</file>

<file path=ppt/slides/_rels/slide5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34.xml"/><Relationship Id="rId4" Type="http://schemas.openxmlformats.org/officeDocument/2006/relationships/image" Target="../media/image94.svg"/></Relationships>
</file>

<file path=ppt/slides/_rels/slide53.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5" Type="http://schemas.openxmlformats.org/officeDocument/2006/relationships/image" Target="../media/image108.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hyperlink" Target="https://docs.microsoft.com/en-us/azure/active-directory-domain-service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svg"/><Relationship Id="rId9" Type="http://schemas.openxmlformats.org/officeDocument/2006/relationships/image" Target="../media/image36.png"/></Relationships>
</file>

<file path=ppt/slides/_rels/slide60.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5" Type="http://schemas.openxmlformats.org/officeDocument/2006/relationships/image" Target="../media/image111.png"/><Relationship Id="rId4" Type="http://schemas.openxmlformats.org/officeDocument/2006/relationships/image" Target="../media/image110.emf"/></Relationships>
</file>

<file path=ppt/slides/_rels/slide6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94.svg"/><Relationship Id="rId7" Type="http://schemas.openxmlformats.org/officeDocument/2006/relationships/image" Target="../media/image113.emf"/><Relationship Id="rId2" Type="http://schemas.openxmlformats.org/officeDocument/2006/relationships/image" Target="../media/image93.png"/><Relationship Id="rId1" Type="http://schemas.openxmlformats.org/officeDocument/2006/relationships/slideLayout" Target="../slideLayouts/slideLayout33.xml"/><Relationship Id="rId6" Type="http://schemas.openxmlformats.org/officeDocument/2006/relationships/image" Target="../media/image112.emf"/><Relationship Id="rId5" Type="http://schemas.openxmlformats.org/officeDocument/2006/relationships/image" Target="../media/image111.png"/><Relationship Id="rId4" Type="http://schemas.openxmlformats.org/officeDocument/2006/relationships/image" Target="../media/image110.emf"/></Relationships>
</file>

<file path=ppt/slides/_rels/slide63.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image" Target="../media/image115.emf"/></Relationships>
</file>

<file path=ppt/slides/_rels/slide6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33.xml"/><Relationship Id="rId5" Type="http://schemas.openxmlformats.org/officeDocument/2006/relationships/image" Target="../media/image94.svg"/><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30.svg"/><Relationship Id="rId2" Type="http://schemas.openxmlformats.org/officeDocument/2006/relationships/notesSlide" Target="../notesSlides/notesSlide38.xml"/><Relationship Id="rId1" Type="http://schemas.openxmlformats.org/officeDocument/2006/relationships/slideLayout" Target="../slideLayouts/slideLayout36.xml"/><Relationship Id="rId6" Type="http://schemas.openxmlformats.org/officeDocument/2006/relationships/image" Target="../media/image29.png"/><Relationship Id="rId5" Type="http://schemas.openxmlformats.org/officeDocument/2006/relationships/image" Target="../media/image119.svg"/><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9.xml"/><Relationship Id="rId1" Type="http://schemas.openxmlformats.org/officeDocument/2006/relationships/slideLayout" Target="../slideLayouts/slideLayout36.xml"/><Relationship Id="rId5" Type="http://schemas.openxmlformats.org/officeDocument/2006/relationships/image" Target="../media/image30.svg"/><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90.xml"/><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30.svg"/><Relationship Id="rId4" Type="http://schemas.openxmlformats.org/officeDocument/2006/relationships/image" Target="../media/image122.svg"/><Relationship Id="rId9" Type="http://schemas.openxmlformats.org/officeDocument/2006/relationships/image" Target="../media/image29.png"/></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2.xml"/><Relationship Id="rId5" Type="http://schemas.openxmlformats.org/officeDocument/2006/relationships/image" Target="../media/image127.png"/><Relationship Id="rId4" Type="http://schemas.openxmlformats.org/officeDocument/2006/relationships/image" Target="../media/image30.svg"/></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30.svg"/></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png"/><Relationship Id="rId7" Type="http://schemas.openxmlformats.org/officeDocument/2006/relationships/diagramQuickStyle" Target="../diagrams/quickStyle1.xml"/><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0.svg"/><Relationship Id="rId9" Type="http://schemas.microsoft.com/office/2007/relationships/diagramDrawing" Target="../diagrams/drawing1.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2.xml"/><Relationship Id="rId5" Type="http://schemas.openxmlformats.org/officeDocument/2006/relationships/image" Target="../media/image142.png"/><Relationship Id="rId4" Type="http://schemas.openxmlformats.org/officeDocument/2006/relationships/image" Target="../media/image30.svg"/></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8.xml.rels><?xml version="1.0" encoding="UTF-8" standalone="yes"?>
<Relationships xmlns="http://schemas.openxmlformats.org/package/2006/relationships"><Relationship Id="rId8" Type="http://schemas.openxmlformats.org/officeDocument/2006/relationships/hyperlink" Target="https://docs.microsoft.com/en-us/azure/azure-resource-manager/management/azure-subscription-service-limits" TargetMode="External"/><Relationship Id="rId3" Type="http://schemas.openxmlformats.org/officeDocument/2006/relationships/image" Target="../media/image29.png"/><Relationship Id="rId7" Type="http://schemas.openxmlformats.org/officeDocument/2006/relationships/hyperlink" Target="https://azure.microsoft.com/pricing/" TargetMode="External"/><Relationship Id="rId2" Type="http://schemas.openxmlformats.org/officeDocument/2006/relationships/notesSlide" Target="../notesSlides/notesSlide53.xml"/><Relationship Id="rId1" Type="http://schemas.openxmlformats.org/officeDocument/2006/relationships/slideLayout" Target="../slideLayouts/slideLayout22.xml"/><Relationship Id="rId6" Type="http://schemas.openxmlformats.org/officeDocument/2006/relationships/hyperlink" Target="https://docs.microsoft.com/en-us/azure/azure-resource-manager/templates/deploy-to-subscription" TargetMode="External"/><Relationship Id="rId5" Type="http://schemas.openxmlformats.org/officeDocument/2006/relationships/hyperlink" Target="https://docs.microsoft.com/en-us/azure/azure-resource-manager/management/overview" TargetMode="External"/><Relationship Id="rId4" Type="http://schemas.openxmlformats.org/officeDocument/2006/relationships/image" Target="../media/image30.svg"/></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2.xml"/><Relationship Id="rId5" Type="http://schemas.openxmlformats.org/officeDocument/2006/relationships/image" Target="../media/image143.pn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9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08.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9D12-4B2F-43EC-B269-7EBB72BA8CA0}"/>
              </a:ext>
            </a:extLst>
          </p:cNvPr>
          <p:cNvSpPr>
            <a:spLocks noGrp="1"/>
          </p:cNvSpPr>
          <p:nvPr>
            <p:ph type="title"/>
          </p:nvPr>
        </p:nvSpPr>
        <p:spPr>
          <a:xfrm>
            <a:off x="595738" y="2851060"/>
            <a:ext cx="4245437" cy="1292405"/>
          </a:xfrm>
        </p:spPr>
        <p:txBody>
          <a:bodyPr wrap="square" anchor="ctr">
            <a:normAutofit/>
          </a:bodyPr>
          <a:lstStyle/>
          <a:p>
            <a:r>
              <a:rPr lang="de-DE" dirty="0"/>
              <a:t>CAF Hackathon </a:t>
            </a:r>
            <a:r>
              <a:rPr lang="de-DE" dirty="0" err="1"/>
              <a:t>Advanced</a:t>
            </a:r>
            <a:endParaRPr lang="de-DE" dirty="0"/>
          </a:p>
        </p:txBody>
      </p:sp>
      <p:pic>
        <p:nvPicPr>
          <p:cNvPr id="5" name="Picture 4" descr="Shape, square&#10;&#10;Description automatically generated">
            <a:extLst>
              <a:ext uri="{FF2B5EF4-FFF2-40B4-BE49-F238E27FC236}">
                <a16:creationId xmlns:a16="http://schemas.microsoft.com/office/drawing/2014/main" id="{A98ACA7B-83AE-45FA-B8DC-947233BBA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237" y="2719981"/>
            <a:ext cx="6218238" cy="1554562"/>
          </a:xfrm>
          <a:prstGeom prst="rect">
            <a:avLst/>
          </a:prstGeom>
          <a:noFill/>
        </p:spPr>
      </p:pic>
      <p:sp>
        <p:nvSpPr>
          <p:cNvPr id="6" name="Title 1">
            <a:extLst>
              <a:ext uri="{FF2B5EF4-FFF2-40B4-BE49-F238E27FC236}">
                <a16:creationId xmlns:a16="http://schemas.microsoft.com/office/drawing/2014/main" id="{7D55E86E-C9C4-4E13-B7EA-CBB8D8F13FB5}"/>
              </a:ext>
            </a:extLst>
          </p:cNvPr>
          <p:cNvSpPr txBox="1">
            <a:spLocks/>
          </p:cNvSpPr>
          <p:nvPr/>
        </p:nvSpPr>
        <p:spPr>
          <a:xfrm>
            <a:off x="595738" y="4648864"/>
            <a:ext cx="8796235" cy="1292405"/>
          </a:xfrm>
          <a:prstGeom prst="rect">
            <a:avLst/>
          </a:prstGeom>
        </p:spPr>
        <p:txBody>
          <a:bodyPr vert="horz" wrap="square" lIns="0" tIns="91440" rIns="0" bIns="91440" rtlCol="0" anchor="ctr" anchorCtr="0">
            <a:normAutofit/>
          </a:bodyPr>
          <a:lstStyle>
            <a:lvl1pPr algn="l" defTabSz="932742" rtl="0" eaLnBrk="1" latinLnBrk="0" hangingPunct="1">
              <a:lnSpc>
                <a:spcPct val="100000"/>
              </a:lnSpc>
              <a:spcBef>
                <a:spcPct val="0"/>
              </a:spcBef>
              <a:buNone/>
              <a:defRPr lang="en-US" sz="3599" b="0" kern="1200" cap="none" spc="-5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dirty="0">
                <a:latin typeface="+mn-lt"/>
              </a:rPr>
              <a:t>Session 2 – Enrollment, </a:t>
            </a:r>
            <a:r>
              <a:rPr lang="en-US" sz="2400" dirty="0" err="1">
                <a:latin typeface="+mn-lt"/>
              </a:rPr>
              <a:t>Identy</a:t>
            </a:r>
            <a:r>
              <a:rPr lang="en-US" sz="2400" dirty="0">
                <a:latin typeface="+mn-lt"/>
              </a:rPr>
              <a:t> and Management Groups</a:t>
            </a:r>
          </a:p>
        </p:txBody>
      </p:sp>
    </p:spTree>
    <p:extLst>
      <p:ext uri="{BB962C8B-B14F-4D97-AF65-F5344CB8AC3E}">
        <p14:creationId xmlns:p14="http://schemas.microsoft.com/office/powerpoint/2010/main" val="42099514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Authentication Type</a:t>
            </a:r>
            <a:r>
              <a:rPr lang="en-US" sz="2000">
                <a:solidFill>
                  <a:srgbClr val="24292E"/>
                </a:solidFill>
                <a:latin typeface="Segoe UI" panose="020B0502040204020203" pitchFamily="34" charset="0"/>
                <a:cs typeface="Segoe UI" panose="020B0502040204020203" pitchFamily="34" charset="0"/>
              </a:rPr>
              <a:t>: Choose AAD authentication (Work or School Account)</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Authorization: </a:t>
            </a:r>
            <a:r>
              <a:rPr lang="en-US" sz="2000">
                <a:solidFill>
                  <a:srgbClr val="24292E"/>
                </a:solidFill>
                <a:latin typeface="Segoe UI" panose="020B0502040204020203" pitchFamily="34" charset="0"/>
                <a:cs typeface="Segoe UI" panose="020B0502040204020203" pitchFamily="34" charset="0"/>
              </a:rPr>
              <a:t>Limit all roles as these are all privileged accounts! </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Isolation: </a:t>
            </a:r>
            <a:r>
              <a:rPr lang="en-US" sz="2000">
                <a:solidFill>
                  <a:srgbClr val="24292E"/>
                </a:solidFill>
                <a:latin typeface="Segoe UI" panose="020B0502040204020203" pitchFamily="34" charset="0"/>
                <a:cs typeface="Segoe UI" panose="020B0502040204020203" pitchFamily="34" charset="0"/>
              </a:rPr>
              <a:t>Decide on isolation strategy – keep </a:t>
            </a:r>
            <a:r>
              <a:rPr lang="en-US" sz="2000" err="1">
                <a:solidFill>
                  <a:srgbClr val="24292E"/>
                </a:solidFill>
                <a:latin typeface="Segoe UI" panose="020B0502040204020203" pitchFamily="34" charset="0"/>
                <a:cs typeface="Segoe UI" panose="020B0502040204020203" pitchFamily="34" charset="0"/>
              </a:rPr>
              <a:t>devtest</a:t>
            </a:r>
            <a:r>
              <a:rPr lang="en-US" sz="2000">
                <a:solidFill>
                  <a:srgbClr val="24292E"/>
                </a:solidFill>
                <a:latin typeface="Segoe UI" panose="020B0502040204020203" pitchFamily="34" charset="0"/>
                <a:cs typeface="Segoe UI" panose="020B0502040204020203" pitchFamily="34" charset="0"/>
              </a:rPr>
              <a:t> accounts in mind!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010205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Notification</a:t>
            </a:r>
            <a:r>
              <a:rPr lang="en-US" sz="2000">
                <a:solidFill>
                  <a:srgbClr val="24292E"/>
                </a:solidFill>
                <a:latin typeface="Segoe UI" panose="020B0502040204020203" pitchFamily="34" charset="0"/>
                <a:cs typeface="Segoe UI" panose="020B0502040204020203" pitchFamily="34" charset="0"/>
              </a:rPr>
              <a:t>: Setup notification for appropriate group mailbox.</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Budgeting &amp; Alerting: </a:t>
            </a:r>
            <a:r>
              <a:rPr lang="en-US" sz="2000">
                <a:solidFill>
                  <a:srgbClr val="24292E"/>
                </a:solidFill>
                <a:latin typeface="Segoe UI" panose="020B0502040204020203" pitchFamily="34" charset="0"/>
                <a:cs typeface="Segoe UI" panose="020B0502040204020203" pitchFamily="34" charset="0"/>
              </a:rPr>
              <a:t>at least on account level.</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Audit: </a:t>
            </a:r>
            <a:r>
              <a:rPr lang="en-US" sz="2000">
                <a:solidFill>
                  <a:srgbClr val="24292E"/>
                </a:solidFill>
                <a:latin typeface="Segoe UI" panose="020B0502040204020203" pitchFamily="34" charset="0"/>
                <a:cs typeface="Segoe UI" panose="020B0502040204020203" pitchFamily="34" charset="0"/>
              </a:rPr>
              <a:t>Periodically audit who has access within Enterprise Portal.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8286331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Tenants</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4126944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Tenants</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7650728" y="3196598"/>
            <a:ext cx="2862727" cy="369332"/>
          </a:xfrm>
          <a:prstGeom prst="rect">
            <a:avLst/>
          </a:prstGeom>
        </p:spPr>
        <p:txBody>
          <a:bodyPr wrap="square" anchor="ctr">
            <a:noAutofit/>
          </a:bodyPr>
          <a:lstStyle/>
          <a:p>
            <a:pPr lvl="0"/>
            <a:r>
              <a:rPr lang="en-GB" sz="2000" b="1">
                <a:latin typeface="Segoe UI" panose="020B0502040204020203" pitchFamily="34" charset="0"/>
                <a:cs typeface="Segoe UI" panose="020B0502040204020203" pitchFamily="34" charset="0"/>
              </a:rPr>
              <a:t>Azure Active Directory</a:t>
            </a:r>
            <a:endParaRPr lang="en-US" sz="2000">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feld 1">
            <a:extLst>
              <a:ext uri="{FF2B5EF4-FFF2-40B4-BE49-F238E27FC236}">
                <a16:creationId xmlns:a16="http://schemas.microsoft.com/office/drawing/2014/main" id="{D3FDB204-9677-400D-9DD9-466EDA6EFF55}"/>
              </a:ext>
            </a:extLst>
          </p:cNvPr>
          <p:cNvSpPr txBox="1"/>
          <p:nvPr/>
        </p:nvSpPr>
        <p:spPr>
          <a:xfrm>
            <a:off x="1337945" y="1397477"/>
            <a:ext cx="3447803" cy="572464"/>
          </a:xfrm>
          <a:prstGeom prst="rect">
            <a:avLst/>
          </a:prstGeom>
          <a:noFill/>
        </p:spPr>
        <p:txBody>
          <a:bodyPr wrap="none" lIns="182880" tIns="146304" rIns="182880" bIns="146304" rtlCol="0">
            <a:spAutoFit/>
          </a:bodyPr>
          <a:lstStyle/>
          <a:p>
            <a:pPr>
              <a:lnSpc>
                <a:spcPct val="90000"/>
              </a:lnSpc>
              <a:spcAft>
                <a:spcPts val="600"/>
              </a:spcAft>
            </a:pPr>
            <a:r>
              <a:rPr lang="en-GB" sz="2000" b="1">
                <a:latin typeface="Segoe UI" panose="020B0502040204020203" pitchFamily="34" charset="0"/>
                <a:cs typeface="Segoe UI" panose="020B0502040204020203" pitchFamily="34" charset="0"/>
              </a:rPr>
              <a:t>Let’s clarify the wordings:</a:t>
            </a:r>
          </a:p>
        </p:txBody>
      </p:sp>
      <p:sp>
        <p:nvSpPr>
          <p:cNvPr id="7" name="Textfeld 6">
            <a:extLst>
              <a:ext uri="{FF2B5EF4-FFF2-40B4-BE49-F238E27FC236}">
                <a16:creationId xmlns:a16="http://schemas.microsoft.com/office/drawing/2014/main" id="{34CA5715-FFB6-4E25-B0A0-50FFA7624B9F}"/>
              </a:ext>
            </a:extLst>
          </p:cNvPr>
          <p:cNvSpPr txBox="1"/>
          <p:nvPr/>
        </p:nvSpPr>
        <p:spPr>
          <a:xfrm>
            <a:off x="1527954" y="3706936"/>
            <a:ext cx="4379360" cy="1458861"/>
          </a:xfrm>
          <a:prstGeom prst="rect">
            <a:avLst/>
          </a:prstGeom>
          <a:noFill/>
        </p:spPr>
        <p:txBody>
          <a:bodyPr wrap="square" lIns="182880" tIns="146304" rIns="182880" bIns="146304" rtlCol="0">
            <a:spAutoFit/>
          </a:bodyPr>
          <a:lstStyle/>
          <a:p>
            <a:pPr>
              <a:lnSpc>
                <a:spcPct val="90000"/>
              </a:lnSpc>
              <a:spcAft>
                <a:spcPts val="600"/>
              </a:spcAft>
            </a:pPr>
            <a:r>
              <a:rPr lang="en-US" sz="1400" b="0" i="0">
                <a:solidFill>
                  <a:srgbClr val="171717"/>
                </a:solidFill>
                <a:effectLst/>
                <a:latin typeface="Segoe UI" panose="020B0502040204020203" pitchFamily="34" charset="0"/>
              </a:rPr>
              <a:t>A dedicated and trusted instance of Azure AD that's automatically created when your organization signs up for a Microsoft cloud service subscription, such as Microsoft Azure, Microsoft Intune, or Microsoft 365. An Azure tenant represents a single organization.</a:t>
            </a:r>
            <a:endParaRPr lang="en-US" sz="1400">
              <a:gradFill>
                <a:gsLst>
                  <a:gs pos="2917">
                    <a:schemeClr val="tx1"/>
                  </a:gs>
                  <a:gs pos="30000">
                    <a:schemeClr val="tx1"/>
                  </a:gs>
                </a:gsLst>
                <a:lin ang="5400000" scaled="0"/>
              </a:gradFill>
            </a:endParaRPr>
          </a:p>
        </p:txBody>
      </p:sp>
      <p:sp>
        <p:nvSpPr>
          <p:cNvPr id="13" name="Textfeld 12">
            <a:extLst>
              <a:ext uri="{FF2B5EF4-FFF2-40B4-BE49-F238E27FC236}">
                <a16:creationId xmlns:a16="http://schemas.microsoft.com/office/drawing/2014/main" id="{6993C469-5345-4758-A8AE-48C52493EB06}"/>
              </a:ext>
            </a:extLst>
          </p:cNvPr>
          <p:cNvSpPr txBox="1"/>
          <p:nvPr/>
        </p:nvSpPr>
        <p:spPr>
          <a:xfrm>
            <a:off x="1629937" y="3177176"/>
            <a:ext cx="3774393" cy="369332"/>
          </a:xfrm>
          <a:prstGeom prst="rect">
            <a:avLst/>
          </a:prstGeom>
          <a:noFill/>
        </p:spPr>
        <p:txBody>
          <a:bodyPr wrap="square">
            <a:spAutoFit/>
          </a:bodyPr>
          <a:lstStyle/>
          <a:p>
            <a:r>
              <a:rPr lang="en-GB" sz="1800" b="1">
                <a:latin typeface="Segoe UI" panose="020B0502040204020203" pitchFamily="34" charset="0"/>
                <a:cs typeface="Segoe UI" panose="020B0502040204020203" pitchFamily="34" charset="0"/>
              </a:rPr>
              <a:t>Azure Active Directory Tenant</a:t>
            </a:r>
            <a:endParaRPr lang="en-US"/>
          </a:p>
        </p:txBody>
      </p:sp>
      <p:pic>
        <p:nvPicPr>
          <p:cNvPr id="1026" name="Picture 2" descr="See the source image">
            <a:extLst>
              <a:ext uri="{FF2B5EF4-FFF2-40B4-BE49-F238E27FC236}">
                <a16:creationId xmlns:a16="http://schemas.microsoft.com/office/drawing/2014/main" id="{87901729-8D52-4DDE-88F8-3593030808C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258" r="61936"/>
          <a:stretch/>
        </p:blipFill>
        <p:spPr bwMode="auto">
          <a:xfrm>
            <a:off x="5907314" y="2717321"/>
            <a:ext cx="990798" cy="9330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35F21BA-B648-4165-BC80-BCD7F7A6177B}"/>
              </a:ext>
            </a:extLst>
          </p:cNvPr>
          <p:cNvSpPr txBox="1"/>
          <p:nvPr/>
        </p:nvSpPr>
        <p:spPr>
          <a:xfrm>
            <a:off x="7528355" y="3847800"/>
            <a:ext cx="4379360" cy="1264962"/>
          </a:xfrm>
          <a:prstGeom prst="rect">
            <a:avLst/>
          </a:prstGeom>
          <a:noFill/>
        </p:spPr>
        <p:txBody>
          <a:bodyPr wrap="square" lIns="182880" tIns="146304" rIns="182880" bIns="146304" rtlCol="0">
            <a:spAutoFit/>
          </a:bodyPr>
          <a:lstStyle/>
          <a:p>
            <a:pPr>
              <a:lnSpc>
                <a:spcPct val="90000"/>
              </a:lnSpc>
              <a:spcAft>
                <a:spcPts val="600"/>
              </a:spcAft>
            </a:pPr>
            <a:r>
              <a:rPr lang="en-US" sz="1400" b="0" i="0">
                <a:solidFill>
                  <a:srgbClr val="171717"/>
                </a:solidFill>
                <a:effectLst/>
                <a:latin typeface="Segoe UI" panose="020B0502040204020203" pitchFamily="34" charset="0"/>
              </a:rPr>
              <a:t>Each Azure tenant has a dedicated and trusted Azure AD directory. The Azure AD directory includes the tenant's users, groups, and apps and is used to perform identity and access management functions for tenant resources.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13040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6D081CC4-891C-4C48-9C12-40542D445B80}"/>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F260D2BA-B8D9-4DD7-B08A-7E828E0C1DE9}"/>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6EA9179B-50F6-4B93-B725-7D40BAA7DE86}"/>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A9493869-2104-46CD-8574-6F3D98F00756}"/>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Content Placeholder 2">
            <a:extLst>
              <a:ext uri="{FF2B5EF4-FFF2-40B4-BE49-F238E27FC236}">
                <a16:creationId xmlns:a16="http://schemas.microsoft.com/office/drawing/2014/main" id="{B8EEA381-DE58-44C4-A503-8F52ADB2C600}"/>
              </a:ext>
            </a:extLst>
          </p:cNvPr>
          <p:cNvSpPr>
            <a:spLocks noGrp="1"/>
          </p:cNvSpPr>
          <p:nvPr>
            <p:ph sz="quarter" idx="10"/>
          </p:nvPr>
        </p:nvSpPr>
        <p:spPr>
          <a:xfrm>
            <a:off x="931888" y="2927338"/>
            <a:ext cx="10572697" cy="1600438"/>
          </a:xfrm>
          <a:prstGeom prst="rect">
            <a:avLst/>
          </a:prstGeom>
        </p:spPr>
        <p:txBody>
          <a:bodyPr wrap="square" anchor="ctr">
            <a:noAutofit/>
          </a:bodyPr>
          <a:lstStyle/>
          <a:p>
            <a:pPr lvl="0"/>
            <a:r>
              <a:rPr lang="en-GB" sz="2000" b="1">
                <a:latin typeface="Segoe UI" panose="020B0502040204020203" pitchFamily="34" charset="0"/>
                <a:cs typeface="Segoe UI" panose="020B0502040204020203" pitchFamily="34" charset="0"/>
              </a:rPr>
              <a:t>Azure Active Directory Tenant: </a:t>
            </a:r>
          </a:p>
          <a:p>
            <a:pPr lvl="0"/>
            <a:endParaRPr lang="en-GB" sz="2000" b="1">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a:latin typeface="Segoe UI" panose="020B0502040204020203" pitchFamily="34" charset="0"/>
                <a:cs typeface="Segoe UI" panose="020B0502040204020203" pitchFamily="34" charset="0"/>
              </a:rPr>
              <a:t>Azure Active Directory (Azure AD) organizes objects like users and apps into groups called tenants. Tenants allow an administrator to set policies on the users within the organization and the apps that the organization owns to meet their security and operational policies</a:t>
            </a:r>
            <a:br>
              <a:rPr lang="en-US" sz="2000">
                <a:latin typeface="Segoe UI" panose="020B0502040204020203" pitchFamily="34" charset="0"/>
                <a:cs typeface="Segoe UI" panose="020B0502040204020203" pitchFamily="34" charset="0"/>
              </a:rPr>
            </a:br>
            <a:endParaRPr lang="en-US" sz="2000">
              <a:latin typeface="Segoe UI" panose="020B0502040204020203" pitchFamily="34" charset="0"/>
              <a:cs typeface="Segoe UI" panose="020B0502040204020203" pitchFamily="34" charset="0"/>
            </a:endParaRPr>
          </a:p>
          <a:p>
            <a:pPr marL="342900" lvl="0" indent="-342900">
              <a:buFont typeface="Arial" panose="020B0604020202020204" pitchFamily="34" charset="0"/>
              <a:buChar char="•"/>
            </a:pPr>
            <a:r>
              <a:rPr lang="en-US" sz="2000">
                <a:latin typeface="Segoe UI" panose="020B0502040204020203" pitchFamily="34" charset="0"/>
                <a:cs typeface="Segoe UI" panose="020B0502040204020203" pitchFamily="34" charset="0"/>
              </a:rPr>
              <a:t>Azure AD is also used by software as a service applications such as Microsoft 365 and Azure Marketplace. Organizations already using on-premises Active Directory can use their existing infrastructure and extend authentication to the cloud by integrating with Azure AD. Each Azure AD directory has one or more domains. A directory can have many subscriptions associated with it but only one Azure AD tenant.</a:t>
            </a:r>
            <a:endParaRPr lang="en-GB" sz="2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91899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D9648396-0FE2-4741-963D-23EEEC88C0A6}"/>
              </a:ext>
            </a:extLst>
          </p:cNvPr>
          <p:cNvSpPr/>
          <p:nvPr/>
        </p:nvSpPr>
        <p:spPr bwMode="auto">
          <a:xfrm>
            <a:off x="3334919" y="1062893"/>
            <a:ext cx="5678452" cy="5678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el 9">
            <a:extLst>
              <a:ext uri="{FF2B5EF4-FFF2-40B4-BE49-F238E27FC236}">
                <a16:creationId xmlns:a16="http://schemas.microsoft.com/office/drawing/2014/main" id="{80240D84-AA17-4E4A-9FF2-9AC6B8498CD4}"/>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473FD132-43A4-4C78-8D86-E8D318A00332}"/>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2B700D11-DD47-41AE-8B76-A929E65AD765}"/>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8E12475E-A201-4446-8A62-2C96FBD11FAC}"/>
                </a:ext>
              </a:extLst>
            </p:cNvPr>
            <p:cNvSpPr/>
            <p:nvPr/>
          </p:nvSpPr>
          <p:spPr>
            <a:xfrm>
              <a:off x="-457376" y="574164"/>
              <a:ext cx="530618" cy="53061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 name="Picture 2" descr="See the source image">
            <a:extLst>
              <a:ext uri="{FF2B5EF4-FFF2-40B4-BE49-F238E27FC236}">
                <a16:creationId xmlns:a16="http://schemas.microsoft.com/office/drawing/2014/main" id="{28654C8A-FAC7-47A2-890A-2971B0D7032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58" r="61936"/>
          <a:stretch/>
        </p:blipFill>
        <p:spPr bwMode="auto">
          <a:xfrm>
            <a:off x="5678746" y="3367319"/>
            <a:ext cx="990798" cy="9330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C10DE484-E23E-43C1-BFFC-73B061CE2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9275" y="4602587"/>
            <a:ext cx="2052806" cy="4516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2F1D007A-EFB5-424B-B381-C11D8B0CE3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054728" y="5452266"/>
            <a:ext cx="2786742" cy="8885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C48C4D35-E8B1-4454-87AD-4A0F4D19F16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8835" y="2087977"/>
            <a:ext cx="2488067" cy="719207"/>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6FE1748C-DD1C-42D0-9CC9-56D72DED84AC}"/>
              </a:ext>
            </a:extLst>
          </p:cNvPr>
          <p:cNvPicPr>
            <a:picLocks noChangeAspect="1"/>
          </p:cNvPicPr>
          <p:nvPr/>
        </p:nvPicPr>
        <p:blipFill>
          <a:blip r:embed="rId8"/>
          <a:stretch>
            <a:fillRect/>
          </a:stretch>
        </p:blipFill>
        <p:spPr>
          <a:xfrm>
            <a:off x="7084056" y="1721631"/>
            <a:ext cx="783321" cy="612000"/>
          </a:xfrm>
          <a:prstGeom prst="rect">
            <a:avLst/>
          </a:prstGeom>
        </p:spPr>
      </p:pic>
      <p:pic>
        <p:nvPicPr>
          <p:cNvPr id="10" name="Grafik 9">
            <a:extLst>
              <a:ext uri="{FF2B5EF4-FFF2-40B4-BE49-F238E27FC236}">
                <a16:creationId xmlns:a16="http://schemas.microsoft.com/office/drawing/2014/main" id="{B7D10E52-8DC0-481D-9B19-2479A7E6BA2A}"/>
              </a:ext>
            </a:extLst>
          </p:cNvPr>
          <p:cNvPicPr>
            <a:picLocks noChangeAspect="1"/>
          </p:cNvPicPr>
          <p:nvPr/>
        </p:nvPicPr>
        <p:blipFill>
          <a:blip r:embed="rId8"/>
          <a:stretch>
            <a:fillRect/>
          </a:stretch>
        </p:blipFill>
        <p:spPr>
          <a:xfrm>
            <a:off x="5121148" y="1343104"/>
            <a:ext cx="783321" cy="612000"/>
          </a:xfrm>
          <a:prstGeom prst="rect">
            <a:avLst/>
          </a:prstGeom>
        </p:spPr>
      </p:pic>
      <p:pic>
        <p:nvPicPr>
          <p:cNvPr id="11" name="Grafik 10">
            <a:extLst>
              <a:ext uri="{FF2B5EF4-FFF2-40B4-BE49-F238E27FC236}">
                <a16:creationId xmlns:a16="http://schemas.microsoft.com/office/drawing/2014/main" id="{9E9FC417-6400-4A4E-808C-ECCB1C243256}"/>
              </a:ext>
            </a:extLst>
          </p:cNvPr>
          <p:cNvPicPr>
            <a:picLocks noChangeAspect="1"/>
          </p:cNvPicPr>
          <p:nvPr/>
        </p:nvPicPr>
        <p:blipFill>
          <a:blip r:embed="rId8"/>
          <a:stretch>
            <a:fillRect/>
          </a:stretch>
        </p:blipFill>
        <p:spPr>
          <a:xfrm>
            <a:off x="6102602" y="1371545"/>
            <a:ext cx="783321" cy="612000"/>
          </a:xfrm>
          <a:prstGeom prst="rect">
            <a:avLst/>
          </a:prstGeom>
        </p:spPr>
      </p:pic>
      <p:pic>
        <p:nvPicPr>
          <p:cNvPr id="6146" name="Picture 2" descr="See the source image">
            <a:extLst>
              <a:ext uri="{FF2B5EF4-FFF2-40B4-BE49-F238E27FC236}">
                <a16:creationId xmlns:a16="http://schemas.microsoft.com/office/drawing/2014/main" id="{3609B873-CABD-438C-BBC2-FC0B0F39C76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2700" y="3428404"/>
            <a:ext cx="748619" cy="74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e the source image">
            <a:extLst>
              <a:ext uri="{FF2B5EF4-FFF2-40B4-BE49-F238E27FC236}">
                <a16:creationId xmlns:a16="http://schemas.microsoft.com/office/drawing/2014/main" id="{16893DB2-E027-4748-904E-96481928CF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22114" y="3621881"/>
            <a:ext cx="748619" cy="7486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C5DAD13A-82F6-4E06-8FE8-014C22097A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2700" y="4370500"/>
            <a:ext cx="748619" cy="7486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7892C198-868C-48E4-833F-C28F1FF9DC34}"/>
              </a:ext>
            </a:extLst>
          </p:cNvPr>
          <p:cNvPicPr>
            <a:picLocks noChangeAspect="1" noChangeArrowheads="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770543" y="4497859"/>
            <a:ext cx="1287218" cy="82811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fik 17">
            <a:extLst>
              <a:ext uri="{FF2B5EF4-FFF2-40B4-BE49-F238E27FC236}">
                <a16:creationId xmlns:a16="http://schemas.microsoft.com/office/drawing/2014/main" id="{B94F49FC-2DA6-42A9-AECB-EBBE188F029A}"/>
              </a:ext>
            </a:extLst>
          </p:cNvPr>
          <p:cNvPicPr>
            <a:picLocks noChangeAspect="1"/>
          </p:cNvPicPr>
          <p:nvPr/>
        </p:nvPicPr>
        <p:blipFill>
          <a:blip r:embed="rId8"/>
          <a:stretch>
            <a:fillRect/>
          </a:stretch>
        </p:blipFill>
        <p:spPr>
          <a:xfrm>
            <a:off x="7558143" y="2303446"/>
            <a:ext cx="783321" cy="612000"/>
          </a:xfrm>
          <a:prstGeom prst="rect">
            <a:avLst/>
          </a:prstGeom>
        </p:spPr>
      </p:pic>
    </p:spTree>
    <p:extLst>
      <p:ext uri="{BB962C8B-B14F-4D97-AF65-F5344CB8AC3E}">
        <p14:creationId xmlns:p14="http://schemas.microsoft.com/office/powerpoint/2010/main" val="188295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par>
                          <p:cTn id="20" fill="hold">
                            <p:stCondLst>
                              <p:cond delay="350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3500"/>
                            </p:stCondLst>
                            <p:childTnLst>
                              <p:par>
                                <p:cTn id="24" presetID="1"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3500"/>
                            </p:stCondLst>
                            <p:childTnLst>
                              <p:par>
                                <p:cTn id="27" presetID="1"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350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146"/>
                                        </p:tgtEl>
                                        <p:attrNameLst>
                                          <p:attrName>style.visibility</p:attrName>
                                        </p:attrNameLst>
                                      </p:cBhvr>
                                      <p:to>
                                        <p:strVal val="visible"/>
                                      </p:to>
                                    </p:set>
                                    <p:animEffect transition="in" filter="fade">
                                      <p:cBhvr>
                                        <p:cTn id="35" dur="500"/>
                                        <p:tgtEl>
                                          <p:spTgt spid="614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7170"/>
                                        </p:tgtEl>
                                        <p:attrNameLst>
                                          <p:attrName>style.visibility</p:attrName>
                                        </p:attrNameLst>
                                      </p:cBhvr>
                                      <p:to>
                                        <p:strVal val="visible"/>
                                      </p:to>
                                    </p:set>
                                    <p:animEffect transition="in" filter="fade">
                                      <p:cBhvr>
                                        <p:cTn id="4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91943C79-7429-4F0B-92DA-05A6442E6252}"/>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FAB28F1D-5AD1-4B40-A68B-034F25B3522B}"/>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5849155C-1F98-43FA-87F3-359FE9D035B6}"/>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07918944-98C6-411C-B4C9-7F037848905D}"/>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Content Placeholder 2">
            <a:extLst>
              <a:ext uri="{FF2B5EF4-FFF2-40B4-BE49-F238E27FC236}">
                <a16:creationId xmlns:a16="http://schemas.microsoft.com/office/drawing/2014/main" id="{B107CA88-38D9-4E6B-B085-124755E3B421}"/>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Options – to think about…</a:t>
            </a:r>
          </a:p>
        </p:txBody>
      </p:sp>
    </p:spTree>
    <p:extLst>
      <p:ext uri="{BB962C8B-B14F-4D97-AF65-F5344CB8AC3E}">
        <p14:creationId xmlns:p14="http://schemas.microsoft.com/office/powerpoint/2010/main" val="3059570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Tenants</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 name="Grafik 3">
            <a:extLst>
              <a:ext uri="{FF2B5EF4-FFF2-40B4-BE49-F238E27FC236}">
                <a16:creationId xmlns:a16="http://schemas.microsoft.com/office/drawing/2014/main" id="{5ECF760C-66FE-47CF-9E66-AD12E6749B63}"/>
              </a:ext>
            </a:extLst>
          </p:cNvPr>
          <p:cNvPicPr>
            <a:picLocks noChangeAspect="1"/>
          </p:cNvPicPr>
          <p:nvPr/>
        </p:nvPicPr>
        <p:blipFill rotWithShape="1">
          <a:blip r:embed="rId5"/>
          <a:srcRect t="2475"/>
          <a:stretch/>
        </p:blipFill>
        <p:spPr>
          <a:xfrm>
            <a:off x="395660" y="1959660"/>
            <a:ext cx="5939077" cy="2175633"/>
          </a:xfrm>
          <a:prstGeom prst="rect">
            <a:avLst/>
          </a:prstGeom>
        </p:spPr>
      </p:pic>
      <p:pic>
        <p:nvPicPr>
          <p:cNvPr id="185346" name="Picture 2" descr="Azure Active Directory">
            <a:extLst>
              <a:ext uri="{FF2B5EF4-FFF2-40B4-BE49-F238E27FC236}">
                <a16:creationId xmlns:a16="http://schemas.microsoft.com/office/drawing/2014/main" id="{C108D59C-CE9E-4B07-9F04-1F2C6EEAF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0094" y="1306222"/>
            <a:ext cx="162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6370" name="Picture 2" descr="On-premises Active Directory forest">
            <a:extLst>
              <a:ext uri="{FF2B5EF4-FFF2-40B4-BE49-F238E27FC236}">
                <a16:creationId xmlns:a16="http://schemas.microsoft.com/office/drawing/2014/main" id="{794B8EE8-EE14-4786-8925-F4174259F6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0947" y="4135293"/>
            <a:ext cx="1215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7394" name="Picture 2" descr="Azure AD Connect sync server">
            <a:extLst>
              <a:ext uri="{FF2B5EF4-FFF2-40B4-BE49-F238E27FC236}">
                <a16:creationId xmlns:a16="http://schemas.microsoft.com/office/drawing/2014/main" id="{F6E84FE0-5764-4E11-B761-E6DB1792B0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1352" y="4135293"/>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Active Directory">
            <a:extLst>
              <a:ext uri="{FF2B5EF4-FFF2-40B4-BE49-F238E27FC236}">
                <a16:creationId xmlns:a16="http://schemas.microsoft.com/office/drawing/2014/main" id="{90D6DFB4-7D06-456E-811D-CEB709A0DC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9731" y="4135293"/>
            <a:ext cx="162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a:extLst>
              <a:ext uri="{FF2B5EF4-FFF2-40B4-BE49-F238E27FC236}">
                <a16:creationId xmlns:a16="http://schemas.microsoft.com/office/drawing/2014/main" id="{0318D9BB-CA53-4256-AA72-2F044E8AB95E}"/>
              </a:ext>
            </a:extLst>
          </p:cNvPr>
          <p:cNvCxnSpPr>
            <a:stCxn id="186370" idx="3"/>
            <a:endCxn id="187394" idx="1"/>
          </p:cNvCxnSpPr>
          <p:nvPr/>
        </p:nvCxnSpPr>
        <p:spPr>
          <a:xfrm>
            <a:off x="8055947" y="4585293"/>
            <a:ext cx="605405" cy="0"/>
          </a:xfrm>
          <a:prstGeom prst="straightConnector1">
            <a:avLst/>
          </a:prstGeom>
          <a:ln w="19050">
            <a:solidFill>
              <a:srgbClr val="96B8E1"/>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7" name="Gerade Verbindung mit Pfeil 6">
            <a:extLst>
              <a:ext uri="{FF2B5EF4-FFF2-40B4-BE49-F238E27FC236}">
                <a16:creationId xmlns:a16="http://schemas.microsoft.com/office/drawing/2014/main" id="{B42D9E95-DF4B-45C3-AADF-41DE185763CD}"/>
              </a:ext>
            </a:extLst>
          </p:cNvPr>
          <p:cNvCxnSpPr>
            <a:cxnSpLocks/>
            <a:stCxn id="187394" idx="3"/>
            <a:endCxn id="2" idx="1"/>
          </p:cNvCxnSpPr>
          <p:nvPr/>
        </p:nvCxnSpPr>
        <p:spPr>
          <a:xfrm>
            <a:off x="9561352" y="4585293"/>
            <a:ext cx="628379" cy="0"/>
          </a:xfrm>
          <a:prstGeom prst="straightConnector1">
            <a:avLst/>
          </a:prstGeom>
          <a:ln w="19050">
            <a:solidFill>
              <a:srgbClr val="96B8E1"/>
            </a:solidFill>
            <a:headEnd type="none"/>
            <a:tailEnd type="triangle"/>
          </a:ln>
        </p:spPr>
        <p:style>
          <a:lnRef idx="1">
            <a:schemeClr val="accent4"/>
          </a:lnRef>
          <a:fillRef idx="0">
            <a:schemeClr val="accent4"/>
          </a:fillRef>
          <a:effectRef idx="0">
            <a:schemeClr val="accent4"/>
          </a:effectRef>
          <a:fontRef idx="minor">
            <a:schemeClr val="tx1"/>
          </a:fontRef>
        </p:style>
      </p:cxnSp>
      <p:sp>
        <p:nvSpPr>
          <p:cNvPr id="22" name="Textfeld 21">
            <a:extLst>
              <a:ext uri="{FF2B5EF4-FFF2-40B4-BE49-F238E27FC236}">
                <a16:creationId xmlns:a16="http://schemas.microsoft.com/office/drawing/2014/main" id="{4537EF3C-0A07-440C-BBA3-44CD9FE84282}"/>
              </a:ext>
            </a:extLst>
          </p:cNvPr>
          <p:cNvSpPr txBox="1"/>
          <p:nvPr/>
        </p:nvSpPr>
        <p:spPr>
          <a:xfrm>
            <a:off x="7852967" y="2246555"/>
            <a:ext cx="3808854" cy="369332"/>
          </a:xfrm>
          <a:prstGeom prst="rect">
            <a:avLst/>
          </a:prstGeom>
          <a:noFill/>
        </p:spPr>
        <p:txBody>
          <a:bodyPr wrap="square">
            <a:spAutoFit/>
          </a:bodyPr>
          <a:lstStyle/>
          <a:p>
            <a:pPr algn="l"/>
            <a:r>
              <a:rPr lang="en-US" sz="1800">
                <a:solidFill>
                  <a:srgbClr val="24292E"/>
                </a:solidFill>
                <a:latin typeface="Segoe UI" panose="020B0502040204020203" pitchFamily="34" charset="0"/>
                <a:cs typeface="Segoe UI" panose="020B0502040204020203" pitchFamily="34" charset="0"/>
              </a:rPr>
              <a:t>Cloud-only strategy – only one AAD</a:t>
            </a:r>
          </a:p>
        </p:txBody>
      </p:sp>
      <p:sp>
        <p:nvSpPr>
          <p:cNvPr id="24" name="Textfeld 23">
            <a:extLst>
              <a:ext uri="{FF2B5EF4-FFF2-40B4-BE49-F238E27FC236}">
                <a16:creationId xmlns:a16="http://schemas.microsoft.com/office/drawing/2014/main" id="{C89CEF9C-16DE-458D-9F83-773C9375BA71}"/>
              </a:ext>
            </a:extLst>
          </p:cNvPr>
          <p:cNvSpPr txBox="1"/>
          <p:nvPr/>
        </p:nvSpPr>
        <p:spPr>
          <a:xfrm>
            <a:off x="7710267" y="5115961"/>
            <a:ext cx="4330548" cy="369332"/>
          </a:xfrm>
          <a:prstGeom prst="rect">
            <a:avLst/>
          </a:prstGeom>
          <a:noFill/>
        </p:spPr>
        <p:txBody>
          <a:bodyPr wrap="square">
            <a:spAutoFit/>
          </a:bodyPr>
          <a:lstStyle/>
          <a:p>
            <a:pPr algn="l"/>
            <a:r>
              <a:rPr lang="en-US" sz="1800">
                <a:solidFill>
                  <a:srgbClr val="24292E"/>
                </a:solidFill>
                <a:latin typeface="Segoe UI" panose="020B0502040204020203" pitchFamily="34" charset="0"/>
                <a:cs typeface="Segoe UI" panose="020B0502040204020203" pitchFamily="34" charset="0"/>
              </a:rPr>
              <a:t>Hybrid strategy – On-prem and AAD</a:t>
            </a:r>
          </a:p>
        </p:txBody>
      </p:sp>
    </p:spTree>
    <p:extLst>
      <p:ext uri="{BB962C8B-B14F-4D97-AF65-F5344CB8AC3E}">
        <p14:creationId xmlns:p14="http://schemas.microsoft.com/office/powerpoint/2010/main" val="1759178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53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63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73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automatically generated">
            <a:extLst>
              <a:ext uri="{FF2B5EF4-FFF2-40B4-BE49-F238E27FC236}">
                <a16:creationId xmlns:a16="http://schemas.microsoft.com/office/drawing/2014/main" id="{29B58623-1DC2-4DD0-AC30-8C2A3E9FFA9A}"/>
              </a:ext>
            </a:extLst>
          </p:cNvPr>
          <p:cNvPicPr>
            <a:picLocks noChangeAspect="1"/>
          </p:cNvPicPr>
          <p:nvPr/>
        </p:nvPicPr>
        <p:blipFill>
          <a:blip r:embed="rId2"/>
          <a:stretch>
            <a:fillRect/>
          </a:stretch>
        </p:blipFill>
        <p:spPr>
          <a:xfrm>
            <a:off x="613833" y="1840419"/>
            <a:ext cx="11208808" cy="4445802"/>
          </a:xfrm>
          <a:prstGeom prst="rect">
            <a:avLst/>
          </a:prstGeom>
          <a:ln>
            <a:solidFill>
              <a:schemeClr val="bg1">
                <a:lumMod val="85000"/>
              </a:schemeClr>
            </a:solidFill>
          </a:ln>
        </p:spPr>
      </p:pic>
      <p:sp>
        <p:nvSpPr>
          <p:cNvPr id="5" name="Titel 9">
            <a:extLst>
              <a:ext uri="{FF2B5EF4-FFF2-40B4-BE49-F238E27FC236}">
                <a16:creationId xmlns:a16="http://schemas.microsoft.com/office/drawing/2014/main" id="{D21EFBEC-DF2A-49B3-9C8D-E0D08566ACE8}"/>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6" name="Group 4">
            <a:extLst>
              <a:ext uri="{FF2B5EF4-FFF2-40B4-BE49-F238E27FC236}">
                <a16:creationId xmlns:a16="http://schemas.microsoft.com/office/drawing/2014/main" id="{DCDE7B2A-87D4-4904-86A4-45BF90B89DCF}"/>
              </a:ext>
            </a:extLst>
          </p:cNvPr>
          <p:cNvGrpSpPr/>
          <p:nvPr/>
        </p:nvGrpSpPr>
        <p:grpSpPr>
          <a:xfrm>
            <a:off x="296611" y="373976"/>
            <a:ext cx="933071" cy="933071"/>
            <a:chOff x="-649496" y="382043"/>
            <a:chExt cx="914859" cy="914859"/>
          </a:xfrm>
        </p:grpSpPr>
        <p:sp>
          <p:nvSpPr>
            <p:cNvPr id="7" name="Oval 10">
              <a:extLst>
                <a:ext uri="{FF2B5EF4-FFF2-40B4-BE49-F238E27FC236}">
                  <a16:creationId xmlns:a16="http://schemas.microsoft.com/office/drawing/2014/main" id="{C5CD5A00-0586-443E-BC5C-BF86FBA171B1}"/>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11" descr="Users">
              <a:extLst>
                <a:ext uri="{FF2B5EF4-FFF2-40B4-BE49-F238E27FC236}">
                  <a16:creationId xmlns:a16="http://schemas.microsoft.com/office/drawing/2014/main" id="{12899AF5-8D3D-4E2F-9829-576420778AC4}"/>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7604055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4B929070-D48E-4253-80C8-FA54179CCE91}"/>
              </a:ext>
            </a:extLst>
          </p:cNvPr>
          <p:cNvSpPr txBox="1">
            <a:spLocks/>
          </p:cNvSpPr>
          <p:nvPr/>
        </p:nvSpPr>
        <p:spPr>
          <a:xfrm>
            <a:off x="1425627" y="567457"/>
            <a:ext cx="10572697" cy="830020"/>
          </a:xfrm>
          <a:prstGeom prst="rect">
            <a:avLst/>
          </a:prstGeom>
        </p:spPr>
        <p:txBody>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597640CB-11C6-476A-AA24-A113FB108531}"/>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4AD142AE-F297-4E86-A9CC-EA5657A9D98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8C8EEFCB-F6F0-4519-B6D8-CD9C97860EF6}"/>
                </a:ext>
              </a:extLst>
            </p:cNvPr>
            <p:cNvSpPr/>
            <p:nvPr/>
          </p:nvSpPr>
          <p:spPr>
            <a:xfrm>
              <a:off x="-457376" y="574164"/>
              <a:ext cx="530618" cy="53061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83298" name="Picture 2" descr="Topology for multiple forests and a single tenant">
            <a:extLst>
              <a:ext uri="{FF2B5EF4-FFF2-40B4-BE49-F238E27FC236}">
                <a16:creationId xmlns:a16="http://schemas.microsoft.com/office/drawing/2014/main" id="{6428F9FC-9AC3-4390-8C7C-815CB3356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998" y="2514974"/>
            <a:ext cx="4086225"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84322" name="Picture 2" descr="Account-resource forest topology for multiple forests">
            <a:extLst>
              <a:ext uri="{FF2B5EF4-FFF2-40B4-BE49-F238E27FC236}">
                <a16:creationId xmlns:a16="http://schemas.microsoft.com/office/drawing/2014/main" id="{DFF8F751-AE8D-4524-AE79-DDE024A47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632" y="4711505"/>
            <a:ext cx="5553075" cy="1533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8198FA47-3950-4A4E-80E2-AAD7F161C88B}"/>
              </a:ext>
            </a:extLst>
          </p:cNvPr>
          <p:cNvSpPr txBox="1">
            <a:spLocks/>
          </p:cNvSpPr>
          <p:nvPr/>
        </p:nvSpPr>
        <p:spPr>
          <a:xfrm>
            <a:off x="372899" y="1483900"/>
            <a:ext cx="2320198" cy="830262"/>
          </a:xfrm>
          <a:prstGeom prst="rect">
            <a:avLst/>
          </a:prstGeom>
        </p:spPr>
        <p:txBody>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a:t>Topologies</a:t>
            </a:r>
          </a:p>
        </p:txBody>
      </p:sp>
      <p:pic>
        <p:nvPicPr>
          <p:cNvPr id="188418" name="Picture 2" descr="Filtered topology for a single forest">
            <a:extLst>
              <a:ext uri="{FF2B5EF4-FFF2-40B4-BE49-F238E27FC236}">
                <a16:creationId xmlns:a16="http://schemas.microsoft.com/office/drawing/2014/main" id="{853F090D-5B40-4825-9543-0C3EE81579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0377" y="840511"/>
            <a:ext cx="430530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477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r>
              <a:rPr lang="en-US"/>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9526" y="3220263"/>
            <a:ext cx="12446001" cy="553998"/>
          </a:xfrm>
        </p:spPr>
        <p:txBody>
          <a:bodyPr anchor="ctr"/>
          <a:lstStyle/>
          <a:p>
            <a:pPr algn="ctr"/>
            <a:r>
              <a:rPr lang="en-US" dirty="0"/>
              <a:t>Critical Design Area – Enrollment &amp; Tenant</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090966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0E95DC-0748-4EB0-8676-A36C74AEAA4B}"/>
              </a:ext>
            </a:extLst>
          </p:cNvPr>
          <p:cNvSpPr txBox="1"/>
          <p:nvPr/>
        </p:nvSpPr>
        <p:spPr>
          <a:xfrm>
            <a:off x="1288073" y="1700364"/>
            <a:ext cx="3481885" cy="1203406"/>
          </a:xfrm>
          <a:prstGeom prst="rect">
            <a:avLst/>
          </a:prstGeom>
          <a:noFill/>
        </p:spPr>
        <p:txBody>
          <a:bodyPr wrap="square" lIns="182880" tIns="146304" rIns="182880" bIns="146304" rtlCol="0">
            <a:spAutoFit/>
          </a:bodyPr>
          <a:lstStyle/>
          <a:p>
            <a:pPr>
              <a:lnSpc>
                <a:spcPct val="90000"/>
              </a:lnSpc>
              <a:spcAft>
                <a:spcPts val="600"/>
              </a:spcAft>
            </a:pPr>
            <a:r>
              <a:rPr lang="en-US" sz="2000"/>
              <a:t>One common identity for single sign-on </a:t>
            </a:r>
          </a:p>
          <a:p>
            <a:pPr>
              <a:lnSpc>
                <a:spcPct val="90000"/>
              </a:lnSpc>
              <a:spcAft>
                <a:spcPts val="600"/>
              </a:spcAft>
            </a:pPr>
            <a:endParaRPr lang="en-US" sz="2000">
              <a:gradFill>
                <a:gsLst>
                  <a:gs pos="2917">
                    <a:schemeClr val="tx1"/>
                  </a:gs>
                  <a:gs pos="30000">
                    <a:schemeClr val="tx1"/>
                  </a:gs>
                </a:gsLst>
                <a:lin ang="5400000" scaled="0"/>
              </a:gradFill>
            </a:endParaRPr>
          </a:p>
        </p:txBody>
      </p:sp>
      <p:grpSp>
        <p:nvGrpSpPr>
          <p:cNvPr id="234" name="Group 233">
            <a:extLst>
              <a:ext uri="{FF2B5EF4-FFF2-40B4-BE49-F238E27FC236}">
                <a16:creationId xmlns:a16="http://schemas.microsoft.com/office/drawing/2014/main" id="{358F0095-2C27-43F2-8E55-2B968BEC8530}"/>
              </a:ext>
            </a:extLst>
          </p:cNvPr>
          <p:cNvGrpSpPr/>
          <p:nvPr/>
        </p:nvGrpSpPr>
        <p:grpSpPr>
          <a:xfrm>
            <a:off x="785740" y="1854106"/>
            <a:ext cx="406992" cy="406992"/>
            <a:chOff x="5788247" y="1528219"/>
            <a:chExt cx="612560" cy="612560"/>
          </a:xfrm>
          <a:noFill/>
        </p:grpSpPr>
        <p:sp>
          <p:nvSpPr>
            <p:cNvPr id="235" name="Oval 234">
              <a:extLst>
                <a:ext uri="{FF2B5EF4-FFF2-40B4-BE49-F238E27FC236}">
                  <a16:creationId xmlns:a16="http://schemas.microsoft.com/office/drawing/2014/main" id="{1E5D756D-95C1-4226-93C5-BAAE5C650F06}"/>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36" name="Straight Connector 235">
              <a:extLst>
                <a:ext uri="{FF2B5EF4-FFF2-40B4-BE49-F238E27FC236}">
                  <a16:creationId xmlns:a16="http://schemas.microsoft.com/office/drawing/2014/main" id="{2F031130-7C0B-4EF6-BD07-422B0B086962}"/>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7" name="L-Shape 236">
              <a:extLst>
                <a:ext uri="{FF2B5EF4-FFF2-40B4-BE49-F238E27FC236}">
                  <a16:creationId xmlns:a16="http://schemas.microsoft.com/office/drawing/2014/main" id="{E2587997-4923-4BC6-9194-BBD612EDA012}"/>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38" name="Group 237">
            <a:extLst>
              <a:ext uri="{FF2B5EF4-FFF2-40B4-BE49-F238E27FC236}">
                <a16:creationId xmlns:a16="http://schemas.microsoft.com/office/drawing/2014/main" id="{C879B4B1-2651-4970-A560-DB7ED2F10612}"/>
              </a:ext>
            </a:extLst>
          </p:cNvPr>
          <p:cNvGrpSpPr/>
          <p:nvPr/>
        </p:nvGrpSpPr>
        <p:grpSpPr>
          <a:xfrm>
            <a:off x="774110" y="2782701"/>
            <a:ext cx="406992" cy="406992"/>
            <a:chOff x="5788247" y="1528219"/>
            <a:chExt cx="612560" cy="612560"/>
          </a:xfrm>
          <a:noFill/>
        </p:grpSpPr>
        <p:sp>
          <p:nvSpPr>
            <p:cNvPr id="239" name="Oval 238">
              <a:extLst>
                <a:ext uri="{FF2B5EF4-FFF2-40B4-BE49-F238E27FC236}">
                  <a16:creationId xmlns:a16="http://schemas.microsoft.com/office/drawing/2014/main" id="{041A6A20-7E5B-4511-B1A7-DCB3EEBE33F5}"/>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0" name="Straight Connector 239">
              <a:extLst>
                <a:ext uri="{FF2B5EF4-FFF2-40B4-BE49-F238E27FC236}">
                  <a16:creationId xmlns:a16="http://schemas.microsoft.com/office/drawing/2014/main" id="{8F7CBDC5-C83E-442D-B287-AA0DDA45DFC9}"/>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L-Shape 240">
              <a:extLst>
                <a:ext uri="{FF2B5EF4-FFF2-40B4-BE49-F238E27FC236}">
                  <a16:creationId xmlns:a16="http://schemas.microsoft.com/office/drawing/2014/main" id="{059562E1-C961-45E6-A5E6-A0880B9A26E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2" name="Rectangle 241">
            <a:extLst>
              <a:ext uri="{FF2B5EF4-FFF2-40B4-BE49-F238E27FC236}">
                <a16:creationId xmlns:a16="http://schemas.microsoft.com/office/drawing/2014/main" id="{5A3ECB64-B89D-49B5-8AD5-D9BC02C6D069}"/>
              </a:ext>
            </a:extLst>
          </p:cNvPr>
          <p:cNvSpPr/>
          <p:nvPr/>
        </p:nvSpPr>
        <p:spPr>
          <a:xfrm>
            <a:off x="1329276" y="270723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Connect users to ALL the apps they need</a:t>
            </a:r>
          </a:p>
        </p:txBody>
      </p:sp>
      <p:grpSp>
        <p:nvGrpSpPr>
          <p:cNvPr id="243" name="Group 242">
            <a:extLst>
              <a:ext uri="{FF2B5EF4-FFF2-40B4-BE49-F238E27FC236}">
                <a16:creationId xmlns:a16="http://schemas.microsoft.com/office/drawing/2014/main" id="{BAF94FAD-9DE8-44E3-A680-4799B3FA533C}"/>
              </a:ext>
            </a:extLst>
          </p:cNvPr>
          <p:cNvGrpSpPr/>
          <p:nvPr/>
        </p:nvGrpSpPr>
        <p:grpSpPr>
          <a:xfrm>
            <a:off x="771294" y="3662941"/>
            <a:ext cx="406992" cy="406992"/>
            <a:chOff x="5788247" y="1528219"/>
            <a:chExt cx="612560" cy="612560"/>
          </a:xfrm>
          <a:noFill/>
        </p:grpSpPr>
        <p:sp>
          <p:nvSpPr>
            <p:cNvPr id="244" name="Oval 243">
              <a:extLst>
                <a:ext uri="{FF2B5EF4-FFF2-40B4-BE49-F238E27FC236}">
                  <a16:creationId xmlns:a16="http://schemas.microsoft.com/office/drawing/2014/main" id="{CDABE8EE-F5C9-402E-82F3-EB7BB0A4C0F2}"/>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5" name="Straight Connector 244">
              <a:extLst>
                <a:ext uri="{FF2B5EF4-FFF2-40B4-BE49-F238E27FC236}">
                  <a16:creationId xmlns:a16="http://schemas.microsoft.com/office/drawing/2014/main" id="{6C352003-FCAF-491B-A67F-B104FCC93357}"/>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L-Shape 245">
              <a:extLst>
                <a:ext uri="{FF2B5EF4-FFF2-40B4-BE49-F238E27FC236}">
                  <a16:creationId xmlns:a16="http://schemas.microsoft.com/office/drawing/2014/main" id="{A7FAD514-CF0C-425C-A562-91985E511BE1}"/>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7" name="Rectangle 246">
            <a:extLst>
              <a:ext uri="{FF2B5EF4-FFF2-40B4-BE49-F238E27FC236}">
                <a16:creationId xmlns:a16="http://schemas.microsoft.com/office/drawing/2014/main" id="{96F06C32-F8EC-44CE-B8D2-67C993A1BCE5}"/>
              </a:ext>
            </a:extLst>
          </p:cNvPr>
          <p:cNvSpPr/>
          <p:nvPr/>
        </p:nvSpPr>
        <p:spPr>
          <a:xfrm>
            <a:off x="1326460" y="358747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Access on-premises apps without using a VPN</a:t>
            </a:r>
          </a:p>
        </p:txBody>
      </p:sp>
      <p:cxnSp>
        <p:nvCxnSpPr>
          <p:cNvPr id="110" name="Straight Connector 109">
            <a:extLst>
              <a:ext uri="{FF2B5EF4-FFF2-40B4-BE49-F238E27FC236}">
                <a16:creationId xmlns:a16="http://schemas.microsoft.com/office/drawing/2014/main" id="{304A9430-D1DC-47FB-B6AE-B42697E35A13}"/>
              </a:ext>
            </a:extLst>
          </p:cNvPr>
          <p:cNvCxnSpPr>
            <a:cxnSpLocks/>
            <a:endCxn id="374" idx="4"/>
          </p:cNvCxnSpPr>
          <p:nvPr/>
        </p:nvCxnSpPr>
        <p:spPr>
          <a:xfrm flipV="1">
            <a:off x="7377071" y="2799886"/>
            <a:ext cx="2732281" cy="2636235"/>
          </a:xfrm>
          <a:prstGeom prst="line">
            <a:avLst/>
          </a:prstGeom>
          <a:noFill/>
          <a:ln w="12700" cap="flat" cmpd="sng" algn="ctr">
            <a:solidFill>
              <a:srgbClr val="EAEAEA">
                <a:lumMod val="75000"/>
              </a:srgbClr>
            </a:solidFill>
            <a:prstDash val="solid"/>
            <a:headEnd type="none"/>
            <a:tailEnd type="none"/>
          </a:ln>
          <a:effectLst/>
        </p:spPr>
      </p:cxnSp>
      <p:grpSp>
        <p:nvGrpSpPr>
          <p:cNvPr id="111" name="Group 110">
            <a:extLst>
              <a:ext uri="{FF2B5EF4-FFF2-40B4-BE49-F238E27FC236}">
                <a16:creationId xmlns:a16="http://schemas.microsoft.com/office/drawing/2014/main" id="{E49E364F-6428-44A4-BD7F-2CC85AAA42CB}"/>
              </a:ext>
            </a:extLst>
          </p:cNvPr>
          <p:cNvGrpSpPr/>
          <p:nvPr/>
        </p:nvGrpSpPr>
        <p:grpSpPr>
          <a:xfrm>
            <a:off x="5884003" y="411046"/>
            <a:ext cx="8236037" cy="5123444"/>
            <a:chOff x="2485631" y="202022"/>
            <a:chExt cx="8236037" cy="5123444"/>
          </a:xfrm>
        </p:grpSpPr>
        <p:grpSp>
          <p:nvGrpSpPr>
            <p:cNvPr id="112" name="Group 111">
              <a:extLst>
                <a:ext uri="{FF2B5EF4-FFF2-40B4-BE49-F238E27FC236}">
                  <a16:creationId xmlns:a16="http://schemas.microsoft.com/office/drawing/2014/main" id="{91B8A9D6-BCCD-45EA-9106-C079D50E4AAC}"/>
                </a:ext>
              </a:extLst>
            </p:cNvPr>
            <p:cNvGrpSpPr/>
            <p:nvPr/>
          </p:nvGrpSpPr>
          <p:grpSpPr>
            <a:xfrm>
              <a:off x="2731352" y="250245"/>
              <a:ext cx="7990316" cy="4927617"/>
              <a:chOff x="2158810" y="1082278"/>
              <a:chExt cx="8150536" cy="5026425"/>
            </a:xfrm>
          </p:grpSpPr>
          <p:cxnSp>
            <p:nvCxnSpPr>
              <p:cNvPr id="351" name="Straight Connector 350">
                <a:extLst>
                  <a:ext uri="{FF2B5EF4-FFF2-40B4-BE49-F238E27FC236}">
                    <a16:creationId xmlns:a16="http://schemas.microsoft.com/office/drawing/2014/main" id="{A47A5E7A-762D-457D-891A-18BEFF6758A2}"/>
                  </a:ext>
                </a:extLst>
              </p:cNvPr>
              <p:cNvCxnSpPr>
                <a:cxnSpLocks/>
                <a:endCxn id="374" idx="2"/>
              </p:cNvCxnSpPr>
              <p:nvPr/>
            </p:nvCxnSpPr>
            <p:spPr>
              <a:xfrm>
                <a:off x="3093834" y="2825702"/>
                <a:ext cx="3115258" cy="634984"/>
              </a:xfrm>
              <a:prstGeom prst="line">
                <a:avLst/>
              </a:prstGeom>
              <a:noFill/>
              <a:ln w="6350" cap="flat" cmpd="sng" algn="ctr">
                <a:solidFill>
                  <a:srgbClr val="EAEAEA">
                    <a:lumMod val="75000"/>
                  </a:srgbClr>
                </a:solidFill>
                <a:prstDash val="solid"/>
                <a:headEnd type="none"/>
                <a:tailEnd type="none"/>
              </a:ln>
              <a:effectLst/>
            </p:spPr>
          </p:cxnSp>
          <p:cxnSp>
            <p:nvCxnSpPr>
              <p:cNvPr id="352" name="Straight Connector 351">
                <a:extLst>
                  <a:ext uri="{FF2B5EF4-FFF2-40B4-BE49-F238E27FC236}">
                    <a16:creationId xmlns:a16="http://schemas.microsoft.com/office/drawing/2014/main" id="{A027DB70-7423-4DBF-8EC2-4581CB7916CB}"/>
                  </a:ext>
                </a:extLst>
              </p:cNvPr>
              <p:cNvCxnSpPr>
                <a:cxnSpLocks/>
                <a:stCxn id="334" idx="22"/>
                <a:endCxn id="374" idx="1"/>
              </p:cNvCxnSpPr>
              <p:nvPr/>
            </p:nvCxnSpPr>
            <p:spPr>
              <a:xfrm>
                <a:off x="2904243" y="2174179"/>
                <a:ext cx="3307527" cy="1280040"/>
              </a:xfrm>
              <a:prstGeom prst="line">
                <a:avLst/>
              </a:prstGeom>
              <a:noFill/>
              <a:ln w="6350" cap="flat" cmpd="sng" algn="ctr">
                <a:solidFill>
                  <a:srgbClr val="EAEAEA">
                    <a:lumMod val="75000"/>
                  </a:srgbClr>
                </a:solidFill>
                <a:prstDash val="solid"/>
                <a:headEnd type="none"/>
                <a:tailEnd type="none"/>
              </a:ln>
              <a:effectLst/>
            </p:spPr>
          </p:cxnSp>
          <p:cxnSp>
            <p:nvCxnSpPr>
              <p:cNvPr id="353" name="Straight Connector 352">
                <a:extLst>
                  <a:ext uri="{FF2B5EF4-FFF2-40B4-BE49-F238E27FC236}">
                    <a16:creationId xmlns:a16="http://schemas.microsoft.com/office/drawing/2014/main" id="{50DAF22B-C48E-4759-A37F-31E8D557027F}"/>
                  </a:ext>
                </a:extLst>
              </p:cNvPr>
              <p:cNvCxnSpPr>
                <a:cxnSpLocks/>
                <a:endCxn id="374" idx="1"/>
              </p:cNvCxnSpPr>
              <p:nvPr/>
            </p:nvCxnSpPr>
            <p:spPr>
              <a:xfrm>
                <a:off x="3819167" y="2148495"/>
                <a:ext cx="2392604" cy="1305724"/>
              </a:xfrm>
              <a:prstGeom prst="line">
                <a:avLst/>
              </a:prstGeom>
              <a:noFill/>
              <a:ln w="6350" cap="flat" cmpd="sng" algn="ctr">
                <a:solidFill>
                  <a:srgbClr val="EAEAEA">
                    <a:lumMod val="75000"/>
                  </a:srgbClr>
                </a:solidFill>
                <a:prstDash val="solid"/>
                <a:headEnd type="none"/>
                <a:tailEnd type="none"/>
              </a:ln>
              <a:effectLst/>
            </p:spPr>
          </p:cxnSp>
          <p:cxnSp>
            <p:nvCxnSpPr>
              <p:cNvPr id="354" name="Straight Connector 353">
                <a:extLst>
                  <a:ext uri="{FF2B5EF4-FFF2-40B4-BE49-F238E27FC236}">
                    <a16:creationId xmlns:a16="http://schemas.microsoft.com/office/drawing/2014/main" id="{D0C39602-D2D0-45FF-9DF7-D75488B0B691}"/>
                  </a:ext>
                </a:extLst>
              </p:cNvPr>
              <p:cNvCxnSpPr>
                <a:cxnSpLocks/>
                <a:stCxn id="300" idx="18"/>
                <a:endCxn id="374" idx="1"/>
              </p:cNvCxnSpPr>
              <p:nvPr/>
            </p:nvCxnSpPr>
            <p:spPr>
              <a:xfrm>
                <a:off x="4145242" y="1650019"/>
                <a:ext cx="2066528" cy="1804199"/>
              </a:xfrm>
              <a:prstGeom prst="line">
                <a:avLst/>
              </a:prstGeom>
              <a:noFill/>
              <a:ln w="6350" cap="flat" cmpd="sng" algn="ctr">
                <a:solidFill>
                  <a:srgbClr val="EAEAEA">
                    <a:lumMod val="75000"/>
                  </a:srgbClr>
                </a:solidFill>
                <a:prstDash val="solid"/>
                <a:headEnd type="none"/>
                <a:tailEnd type="none"/>
              </a:ln>
              <a:effectLst/>
            </p:spPr>
          </p:cxnSp>
          <p:cxnSp>
            <p:nvCxnSpPr>
              <p:cNvPr id="355" name="Straight Connector 354">
                <a:extLst>
                  <a:ext uri="{FF2B5EF4-FFF2-40B4-BE49-F238E27FC236}">
                    <a16:creationId xmlns:a16="http://schemas.microsoft.com/office/drawing/2014/main" id="{C7A9FE93-B409-42F0-8418-2BCC0F4CCF8A}"/>
                  </a:ext>
                </a:extLst>
              </p:cNvPr>
              <p:cNvCxnSpPr>
                <a:cxnSpLocks/>
                <a:stCxn id="314" idx="6"/>
                <a:endCxn id="374" idx="5"/>
              </p:cNvCxnSpPr>
              <p:nvPr/>
            </p:nvCxnSpPr>
            <p:spPr>
              <a:xfrm>
                <a:off x="2910548" y="3458821"/>
                <a:ext cx="3314154" cy="8330"/>
              </a:xfrm>
              <a:prstGeom prst="line">
                <a:avLst/>
              </a:prstGeom>
              <a:noFill/>
              <a:ln w="6350" cap="flat" cmpd="sng" algn="ctr">
                <a:solidFill>
                  <a:srgbClr val="EAEAEA">
                    <a:lumMod val="75000"/>
                  </a:srgbClr>
                </a:solidFill>
                <a:prstDash val="solid"/>
                <a:headEnd type="none"/>
                <a:tailEnd type="none"/>
              </a:ln>
              <a:effectLst/>
            </p:spPr>
          </p:cxnSp>
          <p:cxnSp>
            <p:nvCxnSpPr>
              <p:cNvPr id="356" name="Straight Connector 355">
                <a:extLst>
                  <a:ext uri="{FF2B5EF4-FFF2-40B4-BE49-F238E27FC236}">
                    <a16:creationId xmlns:a16="http://schemas.microsoft.com/office/drawing/2014/main" id="{B484D799-F1C8-47EF-B443-CA9F6A031C37}"/>
                  </a:ext>
                </a:extLst>
              </p:cNvPr>
              <p:cNvCxnSpPr>
                <a:cxnSpLocks/>
                <a:endCxn id="374" idx="3"/>
              </p:cNvCxnSpPr>
              <p:nvPr/>
            </p:nvCxnSpPr>
            <p:spPr>
              <a:xfrm flipV="1">
                <a:off x="2158810" y="3467151"/>
                <a:ext cx="4052961" cy="592650"/>
              </a:xfrm>
              <a:prstGeom prst="line">
                <a:avLst/>
              </a:prstGeom>
              <a:noFill/>
              <a:ln w="6350" cap="flat" cmpd="sng" algn="ctr">
                <a:solidFill>
                  <a:srgbClr val="EAEAEA">
                    <a:lumMod val="75000"/>
                  </a:srgbClr>
                </a:solidFill>
                <a:prstDash val="solid"/>
                <a:headEnd type="none"/>
                <a:tailEnd type="none"/>
              </a:ln>
              <a:effectLst/>
            </p:spPr>
          </p:cxnSp>
          <p:cxnSp>
            <p:nvCxnSpPr>
              <p:cNvPr id="357" name="Straight Connector 356">
                <a:extLst>
                  <a:ext uri="{FF2B5EF4-FFF2-40B4-BE49-F238E27FC236}">
                    <a16:creationId xmlns:a16="http://schemas.microsoft.com/office/drawing/2014/main" id="{B93E7E3E-FF6D-415F-BC61-B669E69B8751}"/>
                  </a:ext>
                </a:extLst>
              </p:cNvPr>
              <p:cNvCxnSpPr>
                <a:cxnSpLocks/>
                <a:endCxn id="374" idx="3"/>
              </p:cNvCxnSpPr>
              <p:nvPr/>
            </p:nvCxnSpPr>
            <p:spPr>
              <a:xfrm flipV="1">
                <a:off x="3124773" y="3467151"/>
                <a:ext cx="3086997" cy="905471"/>
              </a:xfrm>
              <a:prstGeom prst="line">
                <a:avLst/>
              </a:prstGeom>
              <a:noFill/>
              <a:ln w="6350" cap="flat" cmpd="sng" algn="ctr">
                <a:solidFill>
                  <a:srgbClr val="EAEAEA">
                    <a:lumMod val="75000"/>
                  </a:srgbClr>
                </a:solidFill>
                <a:prstDash val="solid"/>
                <a:headEnd type="none"/>
                <a:tailEnd type="none"/>
              </a:ln>
              <a:effectLst/>
            </p:spPr>
          </p:cxnSp>
          <p:cxnSp>
            <p:nvCxnSpPr>
              <p:cNvPr id="358" name="Straight Connector 357">
                <a:extLst>
                  <a:ext uri="{FF2B5EF4-FFF2-40B4-BE49-F238E27FC236}">
                    <a16:creationId xmlns:a16="http://schemas.microsoft.com/office/drawing/2014/main" id="{69EF4C5E-4E28-4B24-B8B7-FA839C0B38CC}"/>
                  </a:ext>
                </a:extLst>
              </p:cNvPr>
              <p:cNvCxnSpPr>
                <a:cxnSpLocks/>
                <a:endCxn id="374" idx="3"/>
              </p:cNvCxnSpPr>
              <p:nvPr/>
            </p:nvCxnSpPr>
            <p:spPr>
              <a:xfrm flipV="1">
                <a:off x="2681324" y="3467151"/>
                <a:ext cx="3530447" cy="1517362"/>
              </a:xfrm>
              <a:prstGeom prst="line">
                <a:avLst/>
              </a:prstGeom>
              <a:noFill/>
              <a:ln w="6350" cap="flat" cmpd="sng" algn="ctr">
                <a:solidFill>
                  <a:srgbClr val="EAEAEA">
                    <a:lumMod val="75000"/>
                  </a:srgbClr>
                </a:solidFill>
                <a:prstDash val="solid"/>
                <a:headEnd type="none"/>
                <a:tailEnd type="none"/>
              </a:ln>
              <a:effectLst/>
            </p:spPr>
          </p:cxnSp>
          <p:cxnSp>
            <p:nvCxnSpPr>
              <p:cNvPr id="359" name="Straight Connector 358">
                <a:extLst>
                  <a:ext uri="{FF2B5EF4-FFF2-40B4-BE49-F238E27FC236}">
                    <a16:creationId xmlns:a16="http://schemas.microsoft.com/office/drawing/2014/main" id="{6FB53216-35FA-4059-A6B2-71A5890D3853}"/>
                  </a:ext>
                </a:extLst>
              </p:cNvPr>
              <p:cNvCxnSpPr>
                <a:cxnSpLocks/>
                <a:endCxn id="374" idx="7"/>
              </p:cNvCxnSpPr>
              <p:nvPr/>
            </p:nvCxnSpPr>
            <p:spPr>
              <a:xfrm flipH="1">
                <a:off x="6224702" y="2811951"/>
                <a:ext cx="3115241" cy="642268"/>
              </a:xfrm>
              <a:prstGeom prst="line">
                <a:avLst/>
              </a:prstGeom>
              <a:noFill/>
              <a:ln w="6350" cap="flat" cmpd="sng" algn="ctr">
                <a:solidFill>
                  <a:srgbClr val="EAEAEA">
                    <a:lumMod val="75000"/>
                  </a:srgbClr>
                </a:solidFill>
                <a:prstDash val="solid"/>
                <a:headEnd type="none"/>
                <a:tailEnd type="none"/>
              </a:ln>
              <a:effectLst/>
            </p:spPr>
          </p:cxnSp>
          <p:cxnSp>
            <p:nvCxnSpPr>
              <p:cNvPr id="360" name="Straight Connector 359">
                <a:extLst>
                  <a:ext uri="{FF2B5EF4-FFF2-40B4-BE49-F238E27FC236}">
                    <a16:creationId xmlns:a16="http://schemas.microsoft.com/office/drawing/2014/main" id="{A5D2BBF6-34A9-4784-B8B4-A35207423AB5}"/>
                  </a:ext>
                </a:extLst>
              </p:cNvPr>
              <p:cNvCxnSpPr>
                <a:cxnSpLocks/>
                <a:endCxn id="374" idx="6"/>
              </p:cNvCxnSpPr>
              <p:nvPr/>
            </p:nvCxnSpPr>
            <p:spPr>
              <a:xfrm flipH="1">
                <a:off x="6227381" y="2189746"/>
                <a:ext cx="3470072" cy="1270939"/>
              </a:xfrm>
              <a:prstGeom prst="line">
                <a:avLst/>
              </a:prstGeom>
              <a:noFill/>
              <a:ln w="6350" cap="flat" cmpd="sng" algn="ctr">
                <a:solidFill>
                  <a:srgbClr val="EAEAEA">
                    <a:lumMod val="75000"/>
                  </a:srgbClr>
                </a:solidFill>
                <a:prstDash val="solid"/>
                <a:headEnd type="none"/>
                <a:tailEnd type="none"/>
              </a:ln>
              <a:effectLst/>
            </p:spPr>
          </p:cxnSp>
          <p:cxnSp>
            <p:nvCxnSpPr>
              <p:cNvPr id="361" name="Straight Connector 360">
                <a:extLst>
                  <a:ext uri="{FF2B5EF4-FFF2-40B4-BE49-F238E27FC236}">
                    <a16:creationId xmlns:a16="http://schemas.microsoft.com/office/drawing/2014/main" id="{78767764-0AA7-4D06-AA9A-185B8843EB2C}"/>
                  </a:ext>
                </a:extLst>
              </p:cNvPr>
              <p:cNvCxnSpPr>
                <a:cxnSpLocks/>
                <a:endCxn id="374" idx="7"/>
              </p:cNvCxnSpPr>
              <p:nvPr/>
            </p:nvCxnSpPr>
            <p:spPr>
              <a:xfrm flipH="1">
                <a:off x="6224702" y="2162788"/>
                <a:ext cx="2434164" cy="1291431"/>
              </a:xfrm>
              <a:prstGeom prst="line">
                <a:avLst/>
              </a:prstGeom>
              <a:noFill/>
              <a:ln w="6350" cap="flat" cmpd="sng" algn="ctr">
                <a:solidFill>
                  <a:srgbClr val="EAEAEA">
                    <a:lumMod val="75000"/>
                  </a:srgbClr>
                </a:solidFill>
                <a:prstDash val="solid"/>
                <a:headEnd type="none"/>
                <a:tailEnd type="none"/>
              </a:ln>
              <a:effectLst/>
            </p:spPr>
          </p:cxnSp>
          <p:cxnSp>
            <p:nvCxnSpPr>
              <p:cNvPr id="362" name="Straight Connector 361">
                <a:extLst>
                  <a:ext uri="{FF2B5EF4-FFF2-40B4-BE49-F238E27FC236}">
                    <a16:creationId xmlns:a16="http://schemas.microsoft.com/office/drawing/2014/main" id="{5C0D5595-CDF0-4F00-8568-B0CCA9CAA152}"/>
                  </a:ext>
                </a:extLst>
              </p:cNvPr>
              <p:cNvCxnSpPr>
                <a:cxnSpLocks/>
                <a:endCxn id="374" idx="7"/>
              </p:cNvCxnSpPr>
              <p:nvPr/>
            </p:nvCxnSpPr>
            <p:spPr>
              <a:xfrm flipH="1">
                <a:off x="6224702" y="1522854"/>
                <a:ext cx="2352096" cy="1931365"/>
              </a:xfrm>
              <a:prstGeom prst="line">
                <a:avLst/>
              </a:prstGeom>
              <a:noFill/>
              <a:ln w="6350" cap="flat" cmpd="sng" algn="ctr">
                <a:solidFill>
                  <a:srgbClr val="EAEAEA">
                    <a:lumMod val="75000"/>
                  </a:srgbClr>
                </a:solidFill>
                <a:prstDash val="solid"/>
                <a:headEnd type="none"/>
                <a:tailEnd type="none"/>
              </a:ln>
              <a:effectLst/>
            </p:spPr>
          </p:cxnSp>
          <p:cxnSp>
            <p:nvCxnSpPr>
              <p:cNvPr id="363" name="Straight Connector 362">
                <a:extLst>
                  <a:ext uri="{FF2B5EF4-FFF2-40B4-BE49-F238E27FC236}">
                    <a16:creationId xmlns:a16="http://schemas.microsoft.com/office/drawing/2014/main" id="{29507B01-E600-4709-8C80-1A81E3C1A8A4}"/>
                  </a:ext>
                </a:extLst>
              </p:cNvPr>
              <p:cNvCxnSpPr>
                <a:cxnSpLocks/>
                <a:endCxn id="374" idx="6"/>
              </p:cNvCxnSpPr>
              <p:nvPr/>
            </p:nvCxnSpPr>
            <p:spPr>
              <a:xfrm flipH="1">
                <a:off x="6227381" y="3111022"/>
                <a:ext cx="4081965" cy="349663"/>
              </a:xfrm>
              <a:prstGeom prst="line">
                <a:avLst/>
              </a:prstGeom>
              <a:noFill/>
              <a:ln w="6350" cap="flat" cmpd="sng" algn="ctr">
                <a:solidFill>
                  <a:srgbClr val="EAEAEA">
                    <a:lumMod val="75000"/>
                  </a:srgbClr>
                </a:solidFill>
                <a:prstDash val="solid"/>
                <a:headEnd type="none"/>
                <a:tailEnd type="none"/>
              </a:ln>
              <a:effectLst/>
            </p:spPr>
          </p:cxnSp>
          <p:cxnSp>
            <p:nvCxnSpPr>
              <p:cNvPr id="364" name="Straight Connector 363">
                <a:extLst>
                  <a:ext uri="{FF2B5EF4-FFF2-40B4-BE49-F238E27FC236}">
                    <a16:creationId xmlns:a16="http://schemas.microsoft.com/office/drawing/2014/main" id="{91978B54-4F80-476F-AE67-BFD1312456B6}"/>
                  </a:ext>
                </a:extLst>
              </p:cNvPr>
              <p:cNvCxnSpPr>
                <a:cxnSpLocks/>
                <a:endCxn id="374" idx="6"/>
              </p:cNvCxnSpPr>
              <p:nvPr/>
            </p:nvCxnSpPr>
            <p:spPr>
              <a:xfrm flipH="1" flipV="1">
                <a:off x="6227381" y="3460685"/>
                <a:ext cx="3384133" cy="128164"/>
              </a:xfrm>
              <a:prstGeom prst="line">
                <a:avLst/>
              </a:prstGeom>
              <a:noFill/>
              <a:ln w="6350" cap="flat" cmpd="sng" algn="ctr">
                <a:solidFill>
                  <a:srgbClr val="EAEAEA">
                    <a:lumMod val="75000"/>
                  </a:srgbClr>
                </a:solidFill>
                <a:prstDash val="solid"/>
                <a:headEnd type="none"/>
                <a:tailEnd type="none"/>
              </a:ln>
              <a:effectLst/>
            </p:spPr>
          </p:cxnSp>
          <p:cxnSp>
            <p:nvCxnSpPr>
              <p:cNvPr id="365" name="Straight Connector 364">
                <a:extLst>
                  <a:ext uri="{FF2B5EF4-FFF2-40B4-BE49-F238E27FC236}">
                    <a16:creationId xmlns:a16="http://schemas.microsoft.com/office/drawing/2014/main" id="{008E29FC-3FF7-47D8-AA21-593E70795423}"/>
                  </a:ext>
                </a:extLst>
              </p:cNvPr>
              <p:cNvCxnSpPr>
                <a:cxnSpLocks/>
                <a:endCxn id="374" idx="6"/>
              </p:cNvCxnSpPr>
              <p:nvPr/>
            </p:nvCxnSpPr>
            <p:spPr>
              <a:xfrm flipH="1" flipV="1">
                <a:off x="6227381" y="3460685"/>
                <a:ext cx="4075088" cy="636928"/>
              </a:xfrm>
              <a:prstGeom prst="line">
                <a:avLst/>
              </a:prstGeom>
              <a:noFill/>
              <a:ln w="6350" cap="flat" cmpd="sng" algn="ctr">
                <a:solidFill>
                  <a:srgbClr val="EAEAEA">
                    <a:lumMod val="75000"/>
                  </a:srgbClr>
                </a:solidFill>
                <a:prstDash val="solid"/>
                <a:headEnd type="none"/>
                <a:tailEnd type="none"/>
              </a:ln>
              <a:effectLst/>
            </p:spPr>
          </p:cxnSp>
          <p:cxnSp>
            <p:nvCxnSpPr>
              <p:cNvPr id="366" name="Straight Connector 365">
                <a:extLst>
                  <a:ext uri="{FF2B5EF4-FFF2-40B4-BE49-F238E27FC236}">
                    <a16:creationId xmlns:a16="http://schemas.microsoft.com/office/drawing/2014/main" id="{3A6799AF-7369-448C-AE6F-61D33CE9B87D}"/>
                  </a:ext>
                </a:extLst>
              </p:cNvPr>
              <p:cNvCxnSpPr>
                <a:cxnSpLocks/>
                <a:endCxn id="374" idx="5"/>
              </p:cNvCxnSpPr>
              <p:nvPr/>
            </p:nvCxnSpPr>
            <p:spPr>
              <a:xfrm flipH="1" flipV="1">
                <a:off x="6224702" y="3467151"/>
                <a:ext cx="3128559" cy="919765"/>
              </a:xfrm>
              <a:prstGeom prst="line">
                <a:avLst/>
              </a:prstGeom>
              <a:noFill/>
              <a:ln w="6350" cap="flat" cmpd="sng" algn="ctr">
                <a:solidFill>
                  <a:srgbClr val="EAEAEA">
                    <a:lumMod val="75000"/>
                  </a:srgbClr>
                </a:solidFill>
                <a:prstDash val="solid"/>
                <a:headEnd type="none"/>
                <a:tailEnd type="none"/>
              </a:ln>
              <a:effectLst/>
            </p:spPr>
          </p:cxnSp>
          <p:cxnSp>
            <p:nvCxnSpPr>
              <p:cNvPr id="367" name="Straight Connector 366">
                <a:extLst>
                  <a:ext uri="{FF2B5EF4-FFF2-40B4-BE49-F238E27FC236}">
                    <a16:creationId xmlns:a16="http://schemas.microsoft.com/office/drawing/2014/main" id="{4C7DD3F5-DED0-40D4-A17A-413DD1D3D678}"/>
                  </a:ext>
                </a:extLst>
              </p:cNvPr>
              <p:cNvCxnSpPr>
                <a:cxnSpLocks/>
                <a:endCxn id="374" idx="6"/>
              </p:cNvCxnSpPr>
              <p:nvPr/>
            </p:nvCxnSpPr>
            <p:spPr>
              <a:xfrm flipH="1" flipV="1">
                <a:off x="6227381" y="3460685"/>
                <a:ext cx="3401321" cy="1592579"/>
              </a:xfrm>
              <a:prstGeom prst="line">
                <a:avLst/>
              </a:prstGeom>
              <a:noFill/>
              <a:ln w="6350" cap="flat" cmpd="sng" algn="ctr">
                <a:solidFill>
                  <a:srgbClr val="EAEAEA">
                    <a:lumMod val="75000"/>
                  </a:srgbClr>
                </a:solidFill>
                <a:prstDash val="solid"/>
                <a:headEnd type="none"/>
                <a:tailEnd type="none"/>
              </a:ln>
              <a:effectLst/>
            </p:spPr>
          </p:cxnSp>
          <p:cxnSp>
            <p:nvCxnSpPr>
              <p:cNvPr id="368" name="Straight Connector 367">
                <a:extLst>
                  <a:ext uri="{FF2B5EF4-FFF2-40B4-BE49-F238E27FC236}">
                    <a16:creationId xmlns:a16="http://schemas.microsoft.com/office/drawing/2014/main" id="{7671C0F3-A278-4A6B-A1FF-7947E681D0C1}"/>
                  </a:ext>
                </a:extLst>
              </p:cNvPr>
              <p:cNvCxnSpPr>
                <a:cxnSpLocks/>
                <a:endCxn id="374" idx="4"/>
              </p:cNvCxnSpPr>
              <p:nvPr/>
            </p:nvCxnSpPr>
            <p:spPr>
              <a:xfrm flipV="1">
                <a:off x="5358470" y="3469830"/>
                <a:ext cx="859767" cy="2582063"/>
              </a:xfrm>
              <a:prstGeom prst="line">
                <a:avLst/>
              </a:prstGeom>
              <a:noFill/>
              <a:ln w="6350" cap="flat" cmpd="sng" algn="ctr">
                <a:solidFill>
                  <a:srgbClr val="EAEAEA">
                    <a:lumMod val="75000"/>
                  </a:srgbClr>
                </a:solidFill>
                <a:prstDash val="solid"/>
                <a:headEnd type="none"/>
                <a:tailEnd type="none"/>
              </a:ln>
              <a:effectLst/>
            </p:spPr>
          </p:cxnSp>
          <p:cxnSp>
            <p:nvCxnSpPr>
              <p:cNvPr id="369" name="Straight Connector 368">
                <a:extLst>
                  <a:ext uri="{FF2B5EF4-FFF2-40B4-BE49-F238E27FC236}">
                    <a16:creationId xmlns:a16="http://schemas.microsoft.com/office/drawing/2014/main" id="{E6B0F152-15A6-41C1-9F14-F9C6F3824DB5}"/>
                  </a:ext>
                </a:extLst>
              </p:cNvPr>
              <p:cNvCxnSpPr>
                <a:cxnSpLocks/>
                <a:endCxn id="374" idx="4"/>
              </p:cNvCxnSpPr>
              <p:nvPr/>
            </p:nvCxnSpPr>
            <p:spPr>
              <a:xfrm flipV="1">
                <a:off x="6153391" y="3469830"/>
                <a:ext cx="64846" cy="2183438"/>
              </a:xfrm>
              <a:prstGeom prst="line">
                <a:avLst/>
              </a:prstGeom>
              <a:noFill/>
              <a:ln w="6350" cap="flat" cmpd="sng" algn="ctr">
                <a:solidFill>
                  <a:srgbClr val="EAEAEA">
                    <a:lumMod val="75000"/>
                  </a:srgbClr>
                </a:solidFill>
                <a:prstDash val="solid"/>
                <a:headEnd type="none"/>
                <a:tailEnd type="none"/>
              </a:ln>
              <a:effectLst/>
            </p:spPr>
          </p:cxnSp>
          <p:cxnSp>
            <p:nvCxnSpPr>
              <p:cNvPr id="370" name="Straight Connector 369">
                <a:extLst>
                  <a:ext uri="{FF2B5EF4-FFF2-40B4-BE49-F238E27FC236}">
                    <a16:creationId xmlns:a16="http://schemas.microsoft.com/office/drawing/2014/main" id="{146CC081-38D7-48BD-9B1C-8DD73DF67539}"/>
                  </a:ext>
                </a:extLst>
              </p:cNvPr>
              <p:cNvCxnSpPr>
                <a:cxnSpLocks/>
                <a:endCxn id="374" idx="5"/>
              </p:cNvCxnSpPr>
              <p:nvPr/>
            </p:nvCxnSpPr>
            <p:spPr>
              <a:xfrm flipH="1" flipV="1">
                <a:off x="6224702" y="3467151"/>
                <a:ext cx="1271474" cy="1965276"/>
              </a:xfrm>
              <a:prstGeom prst="line">
                <a:avLst/>
              </a:prstGeom>
              <a:noFill/>
              <a:ln w="6350" cap="flat" cmpd="sng" algn="ctr">
                <a:solidFill>
                  <a:srgbClr val="EAEAEA">
                    <a:lumMod val="75000"/>
                  </a:srgbClr>
                </a:solidFill>
                <a:prstDash val="solid"/>
                <a:headEnd type="none"/>
                <a:tailEnd type="none"/>
              </a:ln>
              <a:effectLst/>
            </p:spPr>
          </p:cxnSp>
          <p:cxnSp>
            <p:nvCxnSpPr>
              <p:cNvPr id="371" name="Straight Connector 370">
                <a:extLst>
                  <a:ext uri="{FF2B5EF4-FFF2-40B4-BE49-F238E27FC236}">
                    <a16:creationId xmlns:a16="http://schemas.microsoft.com/office/drawing/2014/main" id="{33EC113E-6C1D-4582-A49B-28EE2B540384}"/>
                  </a:ext>
                </a:extLst>
              </p:cNvPr>
              <p:cNvCxnSpPr>
                <a:cxnSpLocks/>
                <a:endCxn id="374" idx="5"/>
              </p:cNvCxnSpPr>
              <p:nvPr/>
            </p:nvCxnSpPr>
            <p:spPr>
              <a:xfrm flipH="1" flipV="1">
                <a:off x="6224702" y="3467151"/>
                <a:ext cx="2281124" cy="2276425"/>
              </a:xfrm>
              <a:prstGeom prst="line">
                <a:avLst/>
              </a:prstGeom>
              <a:noFill/>
              <a:ln w="6350" cap="flat" cmpd="sng" algn="ctr">
                <a:solidFill>
                  <a:srgbClr val="EAEAEA">
                    <a:lumMod val="75000"/>
                  </a:srgbClr>
                </a:solidFill>
                <a:prstDash val="solid"/>
                <a:headEnd type="none"/>
                <a:tailEnd type="none"/>
              </a:ln>
              <a:effectLst/>
            </p:spPr>
          </p:cxnSp>
          <p:cxnSp>
            <p:nvCxnSpPr>
              <p:cNvPr id="372" name="Straight Connector 371">
                <a:extLst>
                  <a:ext uri="{FF2B5EF4-FFF2-40B4-BE49-F238E27FC236}">
                    <a16:creationId xmlns:a16="http://schemas.microsoft.com/office/drawing/2014/main" id="{E1CBFEFD-81A4-4B58-A217-8FD4962E86C5}"/>
                  </a:ext>
                </a:extLst>
              </p:cNvPr>
              <p:cNvCxnSpPr>
                <a:cxnSpLocks/>
                <a:endCxn id="374" idx="5"/>
              </p:cNvCxnSpPr>
              <p:nvPr/>
            </p:nvCxnSpPr>
            <p:spPr>
              <a:xfrm flipH="1" flipV="1">
                <a:off x="6224703" y="3467151"/>
                <a:ext cx="2363676" cy="1549350"/>
              </a:xfrm>
              <a:prstGeom prst="line">
                <a:avLst/>
              </a:prstGeom>
              <a:noFill/>
              <a:ln w="6350" cap="flat" cmpd="sng" algn="ctr">
                <a:solidFill>
                  <a:srgbClr val="EAEAEA">
                    <a:lumMod val="75000"/>
                  </a:srgbClr>
                </a:solidFill>
                <a:prstDash val="solid"/>
                <a:headEnd type="none"/>
                <a:tailEnd type="none"/>
              </a:ln>
              <a:effectLst/>
            </p:spPr>
          </p:cxnSp>
          <p:cxnSp>
            <p:nvCxnSpPr>
              <p:cNvPr id="373" name="Straight Connector 372">
                <a:extLst>
                  <a:ext uri="{FF2B5EF4-FFF2-40B4-BE49-F238E27FC236}">
                    <a16:creationId xmlns:a16="http://schemas.microsoft.com/office/drawing/2014/main" id="{34072A39-B049-4CA1-A739-163B1FAE1E35}"/>
                  </a:ext>
                </a:extLst>
              </p:cNvPr>
              <p:cNvCxnSpPr>
                <a:cxnSpLocks/>
                <a:endCxn id="374" idx="4"/>
              </p:cNvCxnSpPr>
              <p:nvPr/>
            </p:nvCxnSpPr>
            <p:spPr>
              <a:xfrm flipH="1" flipV="1">
                <a:off x="6218237" y="3469830"/>
                <a:ext cx="757238" cy="2638873"/>
              </a:xfrm>
              <a:prstGeom prst="line">
                <a:avLst/>
              </a:prstGeom>
              <a:noFill/>
              <a:ln w="6350" cap="flat" cmpd="sng" algn="ctr">
                <a:solidFill>
                  <a:srgbClr val="EAEAEA">
                    <a:lumMod val="75000"/>
                  </a:srgbClr>
                </a:solidFill>
                <a:prstDash val="solid"/>
                <a:headEnd type="none"/>
                <a:tailEnd type="none"/>
              </a:ln>
              <a:effectLst/>
            </p:spPr>
          </p:cxnSp>
          <p:sp useBgFill="1">
            <p:nvSpPr>
              <p:cNvPr id="374" name="Oval 373">
                <a:extLst>
                  <a:ext uri="{FF2B5EF4-FFF2-40B4-BE49-F238E27FC236}">
                    <a16:creationId xmlns:a16="http://schemas.microsoft.com/office/drawing/2014/main" id="{8967D205-645D-43AC-8F28-05B1BD718C7F}"/>
                  </a:ext>
                </a:extLst>
              </p:cNvPr>
              <p:cNvSpPr/>
              <p:nvPr/>
            </p:nvSpPr>
            <p:spPr bwMode="auto">
              <a:xfrm>
                <a:off x="6209093" y="3451541"/>
                <a:ext cx="18287" cy="18287"/>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7B420757-65D6-4308-AE55-363D05EAFA2A}"/>
                  </a:ext>
                </a:extLst>
              </p:cNvPr>
              <p:cNvCxnSpPr>
                <a:cxnSpLocks/>
                <a:endCxn id="374" idx="0"/>
              </p:cNvCxnSpPr>
              <p:nvPr/>
            </p:nvCxnSpPr>
            <p:spPr>
              <a:xfrm>
                <a:off x="4926996" y="1692567"/>
                <a:ext cx="1291241" cy="1758974"/>
              </a:xfrm>
              <a:prstGeom prst="line">
                <a:avLst/>
              </a:prstGeom>
              <a:noFill/>
              <a:ln w="6350" cap="flat" cmpd="sng" algn="ctr">
                <a:solidFill>
                  <a:srgbClr val="EAEAEA">
                    <a:lumMod val="75000"/>
                  </a:srgbClr>
                </a:solidFill>
                <a:prstDash val="solid"/>
                <a:headEnd type="none"/>
                <a:tailEnd type="none"/>
              </a:ln>
              <a:effectLst/>
            </p:spPr>
          </p:cxnSp>
          <p:cxnSp>
            <p:nvCxnSpPr>
              <p:cNvPr id="376" name="Straight Connector 375">
                <a:extLst>
                  <a:ext uri="{FF2B5EF4-FFF2-40B4-BE49-F238E27FC236}">
                    <a16:creationId xmlns:a16="http://schemas.microsoft.com/office/drawing/2014/main" id="{831B5F08-C46A-4F4A-A3A3-747F533FBD3D}"/>
                  </a:ext>
                </a:extLst>
              </p:cNvPr>
              <p:cNvCxnSpPr>
                <a:cxnSpLocks/>
              </p:cNvCxnSpPr>
              <p:nvPr/>
            </p:nvCxnSpPr>
            <p:spPr>
              <a:xfrm>
                <a:off x="5478843" y="1108666"/>
                <a:ext cx="745773" cy="2344951"/>
              </a:xfrm>
              <a:prstGeom prst="line">
                <a:avLst/>
              </a:prstGeom>
              <a:noFill/>
              <a:ln w="6350" cap="flat" cmpd="sng" algn="ctr">
                <a:solidFill>
                  <a:srgbClr val="EAEAEA">
                    <a:lumMod val="75000"/>
                  </a:srgbClr>
                </a:solidFill>
                <a:prstDash val="solid"/>
                <a:headEnd type="none"/>
                <a:tailEnd type="none"/>
              </a:ln>
              <a:effectLst/>
            </p:spPr>
          </p:cxnSp>
          <p:cxnSp>
            <p:nvCxnSpPr>
              <p:cNvPr id="377" name="Straight Connector 376">
                <a:extLst>
                  <a:ext uri="{FF2B5EF4-FFF2-40B4-BE49-F238E27FC236}">
                    <a16:creationId xmlns:a16="http://schemas.microsoft.com/office/drawing/2014/main" id="{2C4E9EB2-2CE9-4525-8981-4650F491F13A}"/>
                  </a:ext>
                </a:extLst>
              </p:cNvPr>
              <p:cNvCxnSpPr>
                <a:cxnSpLocks/>
                <a:endCxn id="374" idx="0"/>
              </p:cNvCxnSpPr>
              <p:nvPr/>
            </p:nvCxnSpPr>
            <p:spPr>
              <a:xfrm flipH="1">
                <a:off x="6218237" y="1557338"/>
                <a:ext cx="42070" cy="1894204"/>
              </a:xfrm>
              <a:prstGeom prst="line">
                <a:avLst/>
              </a:prstGeom>
              <a:noFill/>
              <a:ln w="6350" cap="flat" cmpd="sng" algn="ctr">
                <a:solidFill>
                  <a:srgbClr val="EAEAEA">
                    <a:lumMod val="75000"/>
                  </a:srgbClr>
                </a:solidFill>
                <a:prstDash val="solid"/>
                <a:headEnd type="none"/>
                <a:tailEnd type="none"/>
              </a:ln>
              <a:effectLst/>
            </p:spPr>
          </p:cxnSp>
          <p:cxnSp>
            <p:nvCxnSpPr>
              <p:cNvPr id="378" name="Straight Connector 377">
                <a:extLst>
                  <a:ext uri="{FF2B5EF4-FFF2-40B4-BE49-F238E27FC236}">
                    <a16:creationId xmlns:a16="http://schemas.microsoft.com/office/drawing/2014/main" id="{465257D6-49F6-4CC0-8472-9EFB9322F7AF}"/>
                  </a:ext>
                </a:extLst>
              </p:cNvPr>
              <p:cNvCxnSpPr>
                <a:cxnSpLocks/>
                <a:endCxn id="374" idx="0"/>
              </p:cNvCxnSpPr>
              <p:nvPr/>
            </p:nvCxnSpPr>
            <p:spPr>
              <a:xfrm flipH="1">
                <a:off x="6218237" y="1082278"/>
                <a:ext cx="896938" cy="2369263"/>
              </a:xfrm>
              <a:prstGeom prst="line">
                <a:avLst/>
              </a:prstGeom>
              <a:noFill/>
              <a:ln w="6350" cap="flat" cmpd="sng" algn="ctr">
                <a:solidFill>
                  <a:srgbClr val="EAEAEA">
                    <a:lumMod val="75000"/>
                  </a:srgbClr>
                </a:solidFill>
                <a:prstDash val="solid"/>
                <a:headEnd type="none"/>
                <a:tailEnd type="none"/>
              </a:ln>
              <a:effectLst/>
            </p:spPr>
          </p:cxnSp>
          <p:cxnSp>
            <p:nvCxnSpPr>
              <p:cNvPr id="379" name="Straight Connector 378">
                <a:extLst>
                  <a:ext uri="{FF2B5EF4-FFF2-40B4-BE49-F238E27FC236}">
                    <a16:creationId xmlns:a16="http://schemas.microsoft.com/office/drawing/2014/main" id="{45804766-C849-4A71-9848-7D0FAAE5A24B}"/>
                  </a:ext>
                </a:extLst>
              </p:cNvPr>
              <p:cNvCxnSpPr>
                <a:cxnSpLocks/>
                <a:endCxn id="374" idx="7"/>
              </p:cNvCxnSpPr>
              <p:nvPr/>
            </p:nvCxnSpPr>
            <p:spPr>
              <a:xfrm flipH="1">
                <a:off x="6224703" y="1716881"/>
                <a:ext cx="1303622" cy="1737339"/>
              </a:xfrm>
              <a:prstGeom prst="line">
                <a:avLst/>
              </a:prstGeom>
              <a:noFill/>
              <a:ln w="6350" cap="flat" cmpd="sng" algn="ctr">
                <a:solidFill>
                  <a:srgbClr val="EAEAEA">
                    <a:lumMod val="75000"/>
                  </a:srgbClr>
                </a:solidFill>
                <a:prstDash val="solid"/>
                <a:headEnd type="none"/>
                <a:tailEnd type="none"/>
              </a:ln>
              <a:effectLst/>
            </p:spPr>
          </p:cxnSp>
        </p:grpSp>
        <p:grpSp>
          <p:nvGrpSpPr>
            <p:cNvPr id="113" name="Group 112">
              <a:extLst>
                <a:ext uri="{FF2B5EF4-FFF2-40B4-BE49-F238E27FC236}">
                  <a16:creationId xmlns:a16="http://schemas.microsoft.com/office/drawing/2014/main" id="{DD913964-4F0E-4930-83BB-CFF0229C3FCA}"/>
                </a:ext>
              </a:extLst>
            </p:cNvPr>
            <p:cNvGrpSpPr/>
            <p:nvPr/>
          </p:nvGrpSpPr>
          <p:grpSpPr>
            <a:xfrm>
              <a:off x="2485631" y="202022"/>
              <a:ext cx="6170260" cy="5123444"/>
              <a:chOff x="2485631" y="202022"/>
              <a:chExt cx="6170260" cy="5123444"/>
            </a:xfrm>
          </p:grpSpPr>
          <p:grpSp>
            <p:nvGrpSpPr>
              <p:cNvPr id="114" name="Group 113">
                <a:extLst>
                  <a:ext uri="{FF2B5EF4-FFF2-40B4-BE49-F238E27FC236}">
                    <a16:creationId xmlns:a16="http://schemas.microsoft.com/office/drawing/2014/main" id="{77CEFBA7-FB4A-41E4-BF5F-B67C73744596}"/>
                  </a:ext>
                </a:extLst>
              </p:cNvPr>
              <p:cNvGrpSpPr>
                <a:grpSpLocks noChangeAspect="1"/>
              </p:cNvGrpSpPr>
              <p:nvPr/>
            </p:nvGrpSpPr>
            <p:grpSpPr>
              <a:xfrm>
                <a:off x="3015918" y="3859801"/>
                <a:ext cx="448212" cy="448210"/>
                <a:chOff x="3516708" y="1260621"/>
                <a:chExt cx="643734" cy="643732"/>
              </a:xfrm>
            </p:grpSpPr>
            <p:sp>
              <p:nvSpPr>
                <p:cNvPr id="349" name="Oval 348">
                  <a:extLst>
                    <a:ext uri="{FF2B5EF4-FFF2-40B4-BE49-F238E27FC236}">
                      <a16:creationId xmlns:a16="http://schemas.microsoft.com/office/drawing/2014/main" id="{67FDBE35-8FB6-49D0-BC6D-D352A242D28A}"/>
                    </a:ext>
                  </a:extLst>
                </p:cNvPr>
                <p:cNvSpPr/>
                <p:nvPr/>
              </p:nvSpPr>
              <p:spPr bwMode="auto">
                <a:xfrm>
                  <a:off x="3516708" y="1260621"/>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50" name="Freeform 5">
                  <a:extLst>
                    <a:ext uri="{FF2B5EF4-FFF2-40B4-BE49-F238E27FC236}">
                      <a16:creationId xmlns:a16="http://schemas.microsoft.com/office/drawing/2014/main" id="{96F49104-F638-41F0-8E1C-5D12103C292C}"/>
                    </a:ext>
                  </a:extLst>
                </p:cNvPr>
                <p:cNvSpPr>
                  <a:spLocks noEditPoints="1"/>
                </p:cNvSpPr>
                <p:nvPr/>
              </p:nvSpPr>
              <p:spPr bwMode="auto">
                <a:xfrm>
                  <a:off x="3684588"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5" name="Group 114">
                <a:extLst>
                  <a:ext uri="{FF2B5EF4-FFF2-40B4-BE49-F238E27FC236}">
                    <a16:creationId xmlns:a16="http://schemas.microsoft.com/office/drawing/2014/main" id="{62595D75-3CF3-4AB6-8E72-39433A47C63B}"/>
                  </a:ext>
                </a:extLst>
              </p:cNvPr>
              <p:cNvGrpSpPr/>
              <p:nvPr/>
            </p:nvGrpSpPr>
            <p:grpSpPr>
              <a:xfrm>
                <a:off x="7255683" y="3553842"/>
                <a:ext cx="448212" cy="448212"/>
                <a:chOff x="2597927" y="3378644"/>
                <a:chExt cx="457200" cy="457200"/>
              </a:xfrm>
            </p:grpSpPr>
            <p:sp>
              <p:nvSpPr>
                <p:cNvPr id="347" name="Oval 346">
                  <a:extLst>
                    <a:ext uri="{FF2B5EF4-FFF2-40B4-BE49-F238E27FC236}">
                      <a16:creationId xmlns:a16="http://schemas.microsoft.com/office/drawing/2014/main" id="{5CC5B4F5-A4CC-4677-BD67-6831134E0613}"/>
                    </a:ext>
                  </a:extLst>
                </p:cNvPr>
                <p:cNvSpPr>
                  <a:spLocks noChangeAspect="1"/>
                </p:cNvSpPr>
                <p:nvPr/>
              </p:nvSpPr>
              <p:spPr bwMode="auto">
                <a:xfrm>
                  <a:off x="2597927" y="3378644"/>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48" name="Freeform 13">
                  <a:extLst>
                    <a:ext uri="{FF2B5EF4-FFF2-40B4-BE49-F238E27FC236}">
                      <a16:creationId xmlns:a16="http://schemas.microsoft.com/office/drawing/2014/main" id="{F51DCC7E-89B8-42BC-B632-422504381882}"/>
                    </a:ext>
                  </a:extLst>
                </p:cNvPr>
                <p:cNvSpPr>
                  <a:spLocks noChangeAspect="1" noEditPoints="1"/>
                </p:cNvSpPr>
                <p:nvPr/>
              </p:nvSpPr>
              <p:spPr bwMode="auto">
                <a:xfrm>
                  <a:off x="2700087" y="3514640"/>
                  <a:ext cx="252880" cy="185208"/>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6" name="Group 115">
                <a:extLst>
                  <a:ext uri="{FF2B5EF4-FFF2-40B4-BE49-F238E27FC236}">
                    <a16:creationId xmlns:a16="http://schemas.microsoft.com/office/drawing/2014/main" id="{F615FEEE-F1F6-445C-A2B4-EED49A01D30D}"/>
                  </a:ext>
                </a:extLst>
              </p:cNvPr>
              <p:cNvGrpSpPr>
                <a:grpSpLocks noChangeAspect="1"/>
              </p:cNvGrpSpPr>
              <p:nvPr/>
            </p:nvGrpSpPr>
            <p:grpSpPr>
              <a:xfrm>
                <a:off x="6544471" y="507246"/>
                <a:ext cx="407465" cy="407465"/>
                <a:chOff x="5932610" y="2325701"/>
                <a:chExt cx="914400" cy="914400"/>
              </a:xfrm>
            </p:grpSpPr>
            <p:sp>
              <p:nvSpPr>
                <p:cNvPr id="339" name="Oval 338">
                  <a:extLst>
                    <a:ext uri="{FF2B5EF4-FFF2-40B4-BE49-F238E27FC236}">
                      <a16:creationId xmlns:a16="http://schemas.microsoft.com/office/drawing/2014/main" id="{2E6A0A87-F97B-4034-92EA-6FAB27344A9B}"/>
                    </a:ext>
                  </a:extLst>
                </p:cNvPr>
                <p:cNvSpPr>
                  <a:spLocks noChangeAspect="1"/>
                </p:cNvSpPr>
                <p:nvPr/>
              </p:nvSpPr>
              <p:spPr bwMode="auto">
                <a:xfrm>
                  <a:off x="5932610" y="232570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40" name="Group 339">
                  <a:extLst>
                    <a:ext uri="{FF2B5EF4-FFF2-40B4-BE49-F238E27FC236}">
                      <a16:creationId xmlns:a16="http://schemas.microsoft.com/office/drawing/2014/main" id="{36C65E33-B1D6-47FC-8AC2-5687DEFFF75B}"/>
                    </a:ext>
                  </a:extLst>
                </p:cNvPr>
                <p:cNvGrpSpPr>
                  <a:grpSpLocks noChangeAspect="1"/>
                </p:cNvGrpSpPr>
                <p:nvPr/>
              </p:nvGrpSpPr>
              <p:grpSpPr>
                <a:xfrm>
                  <a:off x="6222332" y="2484295"/>
                  <a:ext cx="334986" cy="597212"/>
                  <a:chOff x="9756147" y="5515365"/>
                  <a:chExt cx="315631" cy="562708"/>
                </a:xfrm>
              </p:grpSpPr>
              <p:grpSp>
                <p:nvGrpSpPr>
                  <p:cNvPr id="341" name="Group 340">
                    <a:extLst>
                      <a:ext uri="{FF2B5EF4-FFF2-40B4-BE49-F238E27FC236}">
                        <a16:creationId xmlns:a16="http://schemas.microsoft.com/office/drawing/2014/main" id="{44A7F8F3-F3AF-4DBF-AFFC-0777D4C7337A}"/>
                      </a:ext>
                    </a:extLst>
                  </p:cNvPr>
                  <p:cNvGrpSpPr/>
                  <p:nvPr/>
                </p:nvGrpSpPr>
                <p:grpSpPr>
                  <a:xfrm>
                    <a:off x="9775703" y="5561872"/>
                    <a:ext cx="276492" cy="508980"/>
                    <a:chOff x="8817145" y="5862985"/>
                    <a:chExt cx="200848" cy="389795"/>
                  </a:xfrm>
                </p:grpSpPr>
                <p:sp>
                  <p:nvSpPr>
                    <p:cNvPr id="344" name="Rectangle 11">
                      <a:extLst>
                        <a:ext uri="{FF2B5EF4-FFF2-40B4-BE49-F238E27FC236}">
                          <a16:creationId xmlns:a16="http://schemas.microsoft.com/office/drawing/2014/main" id="{267CFB3F-11B7-40B5-8FA7-88D8A661C738}"/>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5" name="Rectangle 12">
                      <a:extLst>
                        <a:ext uri="{FF2B5EF4-FFF2-40B4-BE49-F238E27FC236}">
                          <a16:creationId xmlns:a16="http://schemas.microsoft.com/office/drawing/2014/main" id="{4319CBF5-E891-4D2E-BC51-A6657F57EB10}"/>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6" name="Freeform 17">
                      <a:extLst>
                        <a:ext uri="{FF2B5EF4-FFF2-40B4-BE49-F238E27FC236}">
                          <a16:creationId xmlns:a16="http://schemas.microsoft.com/office/drawing/2014/main" id="{04E259FE-C10B-4F59-ABEF-66BC4A357E3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grpSp>
              <p:sp>
                <p:nvSpPr>
                  <p:cNvPr id="342" name="Freeform 464">
                    <a:extLst>
                      <a:ext uri="{FF2B5EF4-FFF2-40B4-BE49-F238E27FC236}">
                        <a16:creationId xmlns:a16="http://schemas.microsoft.com/office/drawing/2014/main" id="{587278C4-0929-46EE-9F66-E26BB94BAE23}"/>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43" name="Picture 342">
                    <a:extLst>
                      <a:ext uri="{FF2B5EF4-FFF2-40B4-BE49-F238E27FC236}">
                        <a16:creationId xmlns:a16="http://schemas.microsoft.com/office/drawing/2014/main" id="{D7C0C084-1FC3-47DB-B61D-EDFFD8A319BB}"/>
                      </a:ext>
                    </a:extLst>
                  </p:cNvPr>
                  <p:cNvPicPr>
                    <a:picLocks noChangeAspect="1"/>
                  </p:cNvPicPr>
                  <p:nvPr/>
                </p:nvPicPr>
                <p:blipFill>
                  <a:blip r:embed="rId3"/>
                  <a:stretch>
                    <a:fillRect/>
                  </a:stretch>
                </p:blipFill>
                <p:spPr>
                  <a:xfrm>
                    <a:off x="9822974" y="5669889"/>
                    <a:ext cx="182012" cy="223394"/>
                  </a:xfrm>
                  <a:prstGeom prst="rect">
                    <a:avLst/>
                  </a:prstGeom>
                </p:spPr>
              </p:pic>
            </p:grpSp>
          </p:grpSp>
          <p:grpSp>
            <p:nvGrpSpPr>
              <p:cNvPr id="117" name="Group 116">
                <a:extLst>
                  <a:ext uri="{FF2B5EF4-FFF2-40B4-BE49-F238E27FC236}">
                    <a16:creationId xmlns:a16="http://schemas.microsoft.com/office/drawing/2014/main" id="{03217FCF-3353-4BF2-92D5-8453899DB695}"/>
                  </a:ext>
                </a:extLst>
              </p:cNvPr>
              <p:cNvGrpSpPr/>
              <p:nvPr/>
            </p:nvGrpSpPr>
            <p:grpSpPr>
              <a:xfrm>
                <a:off x="5215146" y="625581"/>
                <a:ext cx="448212" cy="448212"/>
                <a:chOff x="4692409" y="1465141"/>
                <a:chExt cx="457200" cy="457200"/>
              </a:xfrm>
            </p:grpSpPr>
            <p:sp>
              <p:nvSpPr>
                <p:cNvPr id="337" name="Oval 336">
                  <a:extLst>
                    <a:ext uri="{FF2B5EF4-FFF2-40B4-BE49-F238E27FC236}">
                      <a16:creationId xmlns:a16="http://schemas.microsoft.com/office/drawing/2014/main" id="{3FCA4D9C-4FEC-4FE7-8594-F6912625C36C}"/>
                    </a:ext>
                  </a:extLst>
                </p:cNvPr>
                <p:cNvSpPr>
                  <a:spLocks noChangeAspect="1"/>
                </p:cNvSpPr>
                <p:nvPr/>
              </p:nvSpPr>
              <p:spPr bwMode="auto">
                <a:xfrm>
                  <a:off x="4692409" y="146514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8" name="Freeform 6">
                  <a:extLst>
                    <a:ext uri="{FF2B5EF4-FFF2-40B4-BE49-F238E27FC236}">
                      <a16:creationId xmlns:a16="http://schemas.microsoft.com/office/drawing/2014/main" id="{59339E4F-65A8-483A-8B30-DC49A937554B}"/>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8" name="Group 117">
                <a:extLst>
                  <a:ext uri="{FF2B5EF4-FFF2-40B4-BE49-F238E27FC236}">
                    <a16:creationId xmlns:a16="http://schemas.microsoft.com/office/drawing/2014/main" id="{325DCD93-92CA-4DD0-B807-5FF615C4EC91}"/>
                  </a:ext>
                </a:extLst>
              </p:cNvPr>
              <p:cNvGrpSpPr>
                <a:grpSpLocks noChangeAspect="1"/>
              </p:cNvGrpSpPr>
              <p:nvPr/>
            </p:nvGrpSpPr>
            <p:grpSpPr>
              <a:xfrm>
                <a:off x="7775385" y="639670"/>
                <a:ext cx="448212" cy="448210"/>
                <a:chOff x="6814485" y="4172029"/>
                <a:chExt cx="640083" cy="640080"/>
              </a:xfrm>
            </p:grpSpPr>
            <p:sp>
              <p:nvSpPr>
                <p:cNvPr id="335" name="Oval 334">
                  <a:extLst>
                    <a:ext uri="{FF2B5EF4-FFF2-40B4-BE49-F238E27FC236}">
                      <a16:creationId xmlns:a16="http://schemas.microsoft.com/office/drawing/2014/main" id="{2468F2DE-1743-4CFD-8177-7745BCC75C67}"/>
                    </a:ext>
                  </a:extLst>
                </p:cNvPr>
                <p:cNvSpPr/>
                <p:nvPr/>
              </p:nvSpPr>
              <p:spPr bwMode="auto">
                <a:xfrm>
                  <a:off x="6814485" y="4172029"/>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6" name="directory_2">
                  <a:extLst>
                    <a:ext uri="{FF2B5EF4-FFF2-40B4-BE49-F238E27FC236}">
                      <a16:creationId xmlns:a16="http://schemas.microsoft.com/office/drawing/2014/main" id="{C571FB49-DA58-4636-89A5-7EA98DF5B0D6}"/>
                    </a:ext>
                  </a:extLst>
                </p:cNvPr>
                <p:cNvSpPr>
                  <a:spLocks noChangeAspect="1" noEditPoints="1"/>
                </p:cNvSpPr>
                <p:nvPr/>
              </p:nvSpPr>
              <p:spPr bwMode="auto">
                <a:xfrm>
                  <a:off x="6999573" y="4356530"/>
                  <a:ext cx="269908" cy="27108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9" name="Group 118">
                <a:extLst>
                  <a:ext uri="{FF2B5EF4-FFF2-40B4-BE49-F238E27FC236}">
                    <a16:creationId xmlns:a16="http://schemas.microsoft.com/office/drawing/2014/main" id="{E03271EE-F623-406F-A726-C887DE576021}"/>
                  </a:ext>
                </a:extLst>
              </p:cNvPr>
              <p:cNvGrpSpPr>
                <a:grpSpLocks noChangeAspect="1"/>
              </p:cNvGrpSpPr>
              <p:nvPr/>
            </p:nvGrpSpPr>
            <p:grpSpPr>
              <a:xfrm>
                <a:off x="3334710" y="1149950"/>
                <a:ext cx="448212" cy="448210"/>
                <a:chOff x="2279917" y="4046934"/>
                <a:chExt cx="643734" cy="643732"/>
              </a:xfrm>
            </p:grpSpPr>
            <p:sp>
              <p:nvSpPr>
                <p:cNvPr id="333" name="Oval 332">
                  <a:extLst>
                    <a:ext uri="{FF2B5EF4-FFF2-40B4-BE49-F238E27FC236}">
                      <a16:creationId xmlns:a16="http://schemas.microsoft.com/office/drawing/2014/main" id="{BDDFB9C5-C27E-44CD-ABE0-35AA5E1DAD00}"/>
                    </a:ext>
                  </a:extLst>
                </p:cNvPr>
                <p:cNvSpPr/>
                <p:nvPr/>
              </p:nvSpPr>
              <p:spPr bwMode="auto">
                <a:xfrm>
                  <a:off x="2279917" y="4046934"/>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4" name="Freeform 16">
                  <a:extLst>
                    <a:ext uri="{FF2B5EF4-FFF2-40B4-BE49-F238E27FC236}">
                      <a16:creationId xmlns:a16="http://schemas.microsoft.com/office/drawing/2014/main" id="{624D0E22-5171-4A2B-8605-60F59F780EB2}"/>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0" name="Group 119">
                <a:extLst>
                  <a:ext uri="{FF2B5EF4-FFF2-40B4-BE49-F238E27FC236}">
                    <a16:creationId xmlns:a16="http://schemas.microsoft.com/office/drawing/2014/main" id="{06306B73-F154-43EC-9655-6D5104936841}"/>
                  </a:ext>
                </a:extLst>
              </p:cNvPr>
              <p:cNvGrpSpPr>
                <a:grpSpLocks noChangeAspect="1"/>
              </p:cNvGrpSpPr>
              <p:nvPr/>
            </p:nvGrpSpPr>
            <p:grpSpPr>
              <a:xfrm>
                <a:off x="4480094" y="1442452"/>
                <a:ext cx="448212" cy="448210"/>
                <a:chOff x="7467226" y="1443514"/>
                <a:chExt cx="640083" cy="640080"/>
              </a:xfrm>
            </p:grpSpPr>
            <p:sp>
              <p:nvSpPr>
                <p:cNvPr id="331" name="Oval 330">
                  <a:extLst>
                    <a:ext uri="{FF2B5EF4-FFF2-40B4-BE49-F238E27FC236}">
                      <a16:creationId xmlns:a16="http://schemas.microsoft.com/office/drawing/2014/main" id="{E62C04FA-92F2-464C-84EA-98125CE4D843}"/>
                    </a:ext>
                  </a:extLst>
                </p:cNvPr>
                <p:cNvSpPr/>
                <p:nvPr/>
              </p:nvSpPr>
              <p:spPr bwMode="auto">
                <a:xfrm>
                  <a:off x="7467226" y="1443514"/>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2" name="mail">
                  <a:extLst>
                    <a:ext uri="{FF2B5EF4-FFF2-40B4-BE49-F238E27FC236}">
                      <a16:creationId xmlns:a16="http://schemas.microsoft.com/office/drawing/2014/main" id="{5A73765F-EEAA-4506-861D-EA1D80578D84}"/>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1" name="Group 120">
                <a:extLst>
                  <a:ext uri="{FF2B5EF4-FFF2-40B4-BE49-F238E27FC236}">
                    <a16:creationId xmlns:a16="http://schemas.microsoft.com/office/drawing/2014/main" id="{594055FD-DB3A-41FF-8305-2FB046F5D0C8}"/>
                  </a:ext>
                </a:extLst>
              </p:cNvPr>
              <p:cNvGrpSpPr>
                <a:grpSpLocks noChangeAspect="1"/>
              </p:cNvGrpSpPr>
              <p:nvPr/>
            </p:nvGrpSpPr>
            <p:grpSpPr>
              <a:xfrm>
                <a:off x="7832269" y="3122350"/>
                <a:ext cx="448212" cy="448210"/>
                <a:chOff x="8796626" y="1570646"/>
                <a:chExt cx="640083" cy="640080"/>
              </a:xfrm>
            </p:grpSpPr>
            <p:sp>
              <p:nvSpPr>
                <p:cNvPr id="329" name="Oval 328">
                  <a:extLst>
                    <a:ext uri="{FF2B5EF4-FFF2-40B4-BE49-F238E27FC236}">
                      <a16:creationId xmlns:a16="http://schemas.microsoft.com/office/drawing/2014/main" id="{D5CBE669-623C-47C3-99CB-CCE2E4FBCF37}"/>
                    </a:ext>
                  </a:extLst>
                </p:cNvPr>
                <p:cNvSpPr/>
                <p:nvPr/>
              </p:nvSpPr>
              <p:spPr bwMode="auto">
                <a:xfrm>
                  <a:off x="8796626" y="1570646"/>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0" name="graph_2">
                  <a:extLst>
                    <a:ext uri="{FF2B5EF4-FFF2-40B4-BE49-F238E27FC236}">
                      <a16:creationId xmlns:a16="http://schemas.microsoft.com/office/drawing/2014/main" id="{C12D71C0-A08E-4ADD-8A24-BFB8C9D68A79}"/>
                    </a:ext>
                  </a:extLst>
                </p:cNvPr>
                <p:cNvSpPr>
                  <a:spLocks noChangeAspect="1" noEditPoints="1"/>
                </p:cNvSpPr>
                <p:nvPr/>
              </p:nvSpPr>
              <p:spPr bwMode="auto">
                <a:xfrm>
                  <a:off x="8953363" y="1794933"/>
                  <a:ext cx="326610" cy="19150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2" name="Group 121">
                <a:extLst>
                  <a:ext uri="{FF2B5EF4-FFF2-40B4-BE49-F238E27FC236}">
                    <a16:creationId xmlns:a16="http://schemas.microsoft.com/office/drawing/2014/main" id="{6D32B9E7-DF28-440C-8D68-43CC0EAC3623}"/>
                  </a:ext>
                </a:extLst>
              </p:cNvPr>
              <p:cNvGrpSpPr/>
              <p:nvPr/>
            </p:nvGrpSpPr>
            <p:grpSpPr>
              <a:xfrm>
                <a:off x="4154843" y="3378098"/>
                <a:ext cx="922635" cy="448212"/>
                <a:chOff x="7730202" y="4721551"/>
                <a:chExt cx="941137" cy="457200"/>
              </a:xfrm>
            </p:grpSpPr>
            <p:sp>
              <p:nvSpPr>
                <p:cNvPr id="324" name="Oval 323">
                  <a:extLst>
                    <a:ext uri="{FF2B5EF4-FFF2-40B4-BE49-F238E27FC236}">
                      <a16:creationId xmlns:a16="http://schemas.microsoft.com/office/drawing/2014/main" id="{3E44A199-AF07-4EDB-BE4F-96AE677D8D86}"/>
                    </a:ext>
                  </a:extLst>
                </p:cNvPr>
                <p:cNvSpPr>
                  <a:spLocks noChangeAspect="1"/>
                </p:cNvSpPr>
                <p:nvPr/>
              </p:nvSpPr>
              <p:spPr bwMode="auto">
                <a:xfrm>
                  <a:off x="7730202" y="472155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25" name="Group 74">
                  <a:extLst>
                    <a:ext uri="{FF2B5EF4-FFF2-40B4-BE49-F238E27FC236}">
                      <a16:creationId xmlns:a16="http://schemas.microsoft.com/office/drawing/2014/main" id="{F2198957-C188-4CF7-ACFB-682EAE460373}"/>
                    </a:ext>
                  </a:extLst>
                </p:cNvPr>
                <p:cNvGrpSpPr>
                  <a:grpSpLocks noChangeAspect="1"/>
                </p:cNvGrpSpPr>
                <p:nvPr/>
              </p:nvGrpSpPr>
              <p:grpSpPr bwMode="auto">
                <a:xfrm>
                  <a:off x="7811019" y="4871587"/>
                  <a:ext cx="860320" cy="237545"/>
                  <a:chOff x="3141" y="2035"/>
                  <a:chExt cx="833" cy="230"/>
                </a:xfrm>
              </p:grpSpPr>
              <p:sp>
                <p:nvSpPr>
                  <p:cNvPr id="326" name="Line 75">
                    <a:extLst>
                      <a:ext uri="{FF2B5EF4-FFF2-40B4-BE49-F238E27FC236}">
                        <a16:creationId xmlns:a16="http://schemas.microsoft.com/office/drawing/2014/main" id="{E2384D78-833F-4861-937D-7B76E2E00CA2}"/>
                      </a:ext>
                    </a:extLst>
                  </p:cNvPr>
                  <p:cNvSpPr>
                    <a:spLocks noChangeShapeType="1"/>
                  </p:cNvSpPr>
                  <p:nvPr/>
                </p:nvSpPr>
                <p:spPr bwMode="auto">
                  <a:xfrm>
                    <a:off x="3788" y="2265"/>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7" name="Line 76">
                    <a:extLst>
                      <a:ext uri="{FF2B5EF4-FFF2-40B4-BE49-F238E27FC236}">
                        <a16:creationId xmlns:a16="http://schemas.microsoft.com/office/drawing/2014/main" id="{4F9C9328-F1CB-43EB-A4BE-E9339F7AA9C6}"/>
                      </a:ext>
                    </a:extLst>
                  </p:cNvPr>
                  <p:cNvSpPr>
                    <a:spLocks noChangeShapeType="1"/>
                  </p:cNvSpPr>
                  <p:nvPr/>
                </p:nvSpPr>
                <p:spPr bwMode="auto">
                  <a:xfrm>
                    <a:off x="3974" y="2110"/>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8" name="Freeform 77">
                    <a:extLst>
                      <a:ext uri="{FF2B5EF4-FFF2-40B4-BE49-F238E27FC236}">
                        <a16:creationId xmlns:a16="http://schemas.microsoft.com/office/drawing/2014/main" id="{73C319CB-6CA3-4E35-970A-C5308FA1575E}"/>
                      </a:ext>
                    </a:extLst>
                  </p:cNvPr>
                  <p:cNvSpPr>
                    <a:spLocks/>
                  </p:cNvSpPr>
                  <p:nvPr/>
                </p:nvSpPr>
                <p:spPr bwMode="auto">
                  <a:xfrm>
                    <a:off x="3141" y="203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23" name="Group 122">
                <a:extLst>
                  <a:ext uri="{FF2B5EF4-FFF2-40B4-BE49-F238E27FC236}">
                    <a16:creationId xmlns:a16="http://schemas.microsoft.com/office/drawing/2014/main" id="{52EDAFF7-A8B9-4A2F-ACAC-71DCB023E1D8}"/>
                  </a:ext>
                </a:extLst>
              </p:cNvPr>
              <p:cNvGrpSpPr>
                <a:grpSpLocks noChangeAspect="1"/>
              </p:cNvGrpSpPr>
              <p:nvPr/>
            </p:nvGrpSpPr>
            <p:grpSpPr>
              <a:xfrm>
                <a:off x="7905627" y="3789494"/>
                <a:ext cx="448212" cy="448210"/>
                <a:chOff x="10111201" y="2411203"/>
                <a:chExt cx="640083" cy="640080"/>
              </a:xfrm>
            </p:grpSpPr>
            <p:sp>
              <p:nvSpPr>
                <p:cNvPr id="322" name="Oval 321">
                  <a:extLst>
                    <a:ext uri="{FF2B5EF4-FFF2-40B4-BE49-F238E27FC236}">
                      <a16:creationId xmlns:a16="http://schemas.microsoft.com/office/drawing/2014/main" id="{C9A03141-8971-4C2D-8D47-2D0B6C46CB54}"/>
                    </a:ext>
                  </a:extLst>
                </p:cNvPr>
                <p:cNvSpPr/>
                <p:nvPr/>
              </p:nvSpPr>
              <p:spPr bwMode="auto">
                <a:xfrm>
                  <a:off x="10111201" y="2411203"/>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23" name="calendar_4">
                  <a:extLst>
                    <a:ext uri="{FF2B5EF4-FFF2-40B4-BE49-F238E27FC236}">
                      <a16:creationId xmlns:a16="http://schemas.microsoft.com/office/drawing/2014/main" id="{360415C0-E6C4-481E-9B96-47E317A012A4}"/>
                    </a:ext>
                  </a:extLst>
                </p:cNvPr>
                <p:cNvSpPr>
                  <a:spLocks noChangeAspect="1" noEditPoints="1"/>
                </p:cNvSpPr>
                <p:nvPr/>
              </p:nvSpPr>
              <p:spPr bwMode="auto">
                <a:xfrm>
                  <a:off x="10289753" y="2595563"/>
                  <a:ext cx="282960" cy="271362"/>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4" name="Group 123">
                <a:extLst>
                  <a:ext uri="{FF2B5EF4-FFF2-40B4-BE49-F238E27FC236}">
                    <a16:creationId xmlns:a16="http://schemas.microsoft.com/office/drawing/2014/main" id="{8A089EB4-55A6-4250-AFF6-849135B06B7F}"/>
                  </a:ext>
                </a:extLst>
              </p:cNvPr>
              <p:cNvGrpSpPr/>
              <p:nvPr/>
            </p:nvGrpSpPr>
            <p:grpSpPr>
              <a:xfrm>
                <a:off x="5688625" y="4744211"/>
                <a:ext cx="475216" cy="475216"/>
                <a:chOff x="8590198" y="7712749"/>
                <a:chExt cx="1143000" cy="1143000"/>
              </a:xfrm>
            </p:grpSpPr>
            <p:sp>
              <p:nvSpPr>
                <p:cNvPr id="320" name="Oval 319">
                  <a:extLst>
                    <a:ext uri="{FF2B5EF4-FFF2-40B4-BE49-F238E27FC236}">
                      <a16:creationId xmlns:a16="http://schemas.microsoft.com/office/drawing/2014/main" id="{52994544-5308-4E8F-8271-390215AB9FFC}"/>
                    </a:ext>
                  </a:extLst>
                </p:cNvPr>
                <p:cNvSpPr/>
                <p:nvPr/>
              </p:nvSpPr>
              <p:spPr bwMode="auto">
                <a:xfrm>
                  <a:off x="8590198" y="7712749"/>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21" name="Picture 320">
                  <a:extLst>
                    <a:ext uri="{FF2B5EF4-FFF2-40B4-BE49-F238E27FC236}">
                      <a16:creationId xmlns:a16="http://schemas.microsoft.com/office/drawing/2014/main" id="{9E3E1BA5-F754-43DB-AA3B-7D960391D7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9113" y="7817465"/>
                  <a:ext cx="945175" cy="945175"/>
                </a:xfrm>
                <a:prstGeom prst="rect">
                  <a:avLst/>
                </a:prstGeom>
              </p:spPr>
            </p:pic>
          </p:grpSp>
          <p:grpSp>
            <p:nvGrpSpPr>
              <p:cNvPr id="125" name="Group 124">
                <a:extLst>
                  <a:ext uri="{FF2B5EF4-FFF2-40B4-BE49-F238E27FC236}">
                    <a16:creationId xmlns:a16="http://schemas.microsoft.com/office/drawing/2014/main" id="{A93D3161-B0C9-4C69-954E-60566F35C341}"/>
                  </a:ext>
                </a:extLst>
              </p:cNvPr>
              <p:cNvGrpSpPr>
                <a:grpSpLocks noChangeAspect="1"/>
              </p:cNvGrpSpPr>
              <p:nvPr/>
            </p:nvGrpSpPr>
            <p:grpSpPr>
              <a:xfrm>
                <a:off x="7751047" y="4287350"/>
                <a:ext cx="432015" cy="432015"/>
                <a:chOff x="5800549" y="3375773"/>
                <a:chExt cx="914400" cy="914400"/>
              </a:xfrm>
            </p:grpSpPr>
            <p:sp>
              <p:nvSpPr>
                <p:cNvPr id="318" name="Freeform 5">
                  <a:extLst>
                    <a:ext uri="{FF2B5EF4-FFF2-40B4-BE49-F238E27FC236}">
                      <a16:creationId xmlns:a16="http://schemas.microsoft.com/office/drawing/2014/main" id="{091A54D7-2227-468C-9FFB-DF2074C4B4EC}"/>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19" name="Freeform 131">
                  <a:extLst>
                    <a:ext uri="{FF2B5EF4-FFF2-40B4-BE49-F238E27FC236}">
                      <a16:creationId xmlns:a16="http://schemas.microsoft.com/office/drawing/2014/main" id="{DDFC7883-7FFA-44BB-838A-A70796A37707}"/>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26" name="Group 125">
                <a:extLst>
                  <a:ext uri="{FF2B5EF4-FFF2-40B4-BE49-F238E27FC236}">
                    <a16:creationId xmlns:a16="http://schemas.microsoft.com/office/drawing/2014/main" id="{45DFAA07-F100-4BF4-9266-49ABCA681847}"/>
                  </a:ext>
                </a:extLst>
              </p:cNvPr>
              <p:cNvGrpSpPr/>
              <p:nvPr/>
            </p:nvGrpSpPr>
            <p:grpSpPr>
              <a:xfrm>
                <a:off x="5785356" y="202022"/>
                <a:ext cx="432014" cy="432014"/>
                <a:chOff x="3221255" y="1462391"/>
                <a:chExt cx="1143000" cy="1143000"/>
              </a:xfrm>
            </p:grpSpPr>
            <p:sp>
              <p:nvSpPr>
                <p:cNvPr id="316" name="Freeform 5">
                  <a:extLst>
                    <a:ext uri="{FF2B5EF4-FFF2-40B4-BE49-F238E27FC236}">
                      <a16:creationId xmlns:a16="http://schemas.microsoft.com/office/drawing/2014/main" id="{6B35FBCB-DDE6-40C7-ACFF-182391493BA3}"/>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7" name="Picture 316">
                  <a:extLst>
                    <a:ext uri="{FF2B5EF4-FFF2-40B4-BE49-F238E27FC236}">
                      <a16:creationId xmlns:a16="http://schemas.microsoft.com/office/drawing/2014/main" id="{33AB62A0-E61A-466B-A893-6906A31F3CB3}"/>
                    </a:ext>
                  </a:extLst>
                </p:cNvPr>
                <p:cNvPicPr>
                  <a:picLocks noChangeAspect="1"/>
                </p:cNvPicPr>
                <p:nvPr/>
              </p:nvPicPr>
              <p:blipFill rotWithShape="1">
                <a:blip r:embed="rId5"/>
                <a:srcRect l="8291" r="57762"/>
                <a:stretch/>
              </p:blipFill>
              <p:spPr>
                <a:xfrm>
                  <a:off x="3375124" y="1826233"/>
                  <a:ext cx="835261" cy="415207"/>
                </a:xfrm>
                <a:prstGeom prst="rect">
                  <a:avLst/>
                </a:prstGeom>
              </p:spPr>
            </p:pic>
          </p:grpSp>
          <p:grpSp>
            <p:nvGrpSpPr>
              <p:cNvPr id="127" name="Group 126">
                <a:extLst>
                  <a:ext uri="{FF2B5EF4-FFF2-40B4-BE49-F238E27FC236}">
                    <a16:creationId xmlns:a16="http://schemas.microsoft.com/office/drawing/2014/main" id="{3C41A612-10DD-4142-8CA9-DDDCD270EB04}"/>
                  </a:ext>
                </a:extLst>
              </p:cNvPr>
              <p:cNvGrpSpPr/>
              <p:nvPr/>
            </p:nvGrpSpPr>
            <p:grpSpPr>
              <a:xfrm>
                <a:off x="3036299" y="2364064"/>
                <a:ext cx="432014" cy="432014"/>
                <a:chOff x="283909" y="-1853764"/>
                <a:chExt cx="1143000" cy="1143000"/>
              </a:xfrm>
            </p:grpSpPr>
            <p:sp>
              <p:nvSpPr>
                <p:cNvPr id="314" name="Freeform 5">
                  <a:extLst>
                    <a:ext uri="{FF2B5EF4-FFF2-40B4-BE49-F238E27FC236}">
                      <a16:creationId xmlns:a16="http://schemas.microsoft.com/office/drawing/2014/main" id="{AD7E9942-80E6-4BB5-B91B-DC558B2E8E6D}"/>
                    </a:ext>
                  </a:extLst>
                </p:cNvPr>
                <p:cNvSpPr>
                  <a:spLocks/>
                </p:cNvSpPr>
                <p:nvPr/>
              </p:nvSpPr>
              <p:spPr bwMode="auto">
                <a:xfrm>
                  <a:off x="283909" y="-1853764"/>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5" name="Picture 314">
                  <a:extLst>
                    <a:ext uri="{FF2B5EF4-FFF2-40B4-BE49-F238E27FC236}">
                      <a16:creationId xmlns:a16="http://schemas.microsoft.com/office/drawing/2014/main" id="{58F33F58-F229-4650-B666-E136858C0EF4}"/>
                    </a:ext>
                  </a:extLst>
                </p:cNvPr>
                <p:cNvPicPr>
                  <a:picLocks noChangeAspect="1"/>
                </p:cNvPicPr>
                <p:nvPr/>
              </p:nvPicPr>
              <p:blipFill>
                <a:blip r:embed="rId6"/>
                <a:stretch>
                  <a:fillRect/>
                </a:stretch>
              </p:blipFill>
              <p:spPr>
                <a:xfrm>
                  <a:off x="578362" y="-1548270"/>
                  <a:ext cx="541370" cy="532010"/>
                </a:xfrm>
                <a:prstGeom prst="rect">
                  <a:avLst/>
                </a:prstGeom>
              </p:spPr>
            </p:pic>
          </p:grpSp>
          <p:grpSp>
            <p:nvGrpSpPr>
              <p:cNvPr id="128" name="Group 127">
                <a:extLst>
                  <a:ext uri="{FF2B5EF4-FFF2-40B4-BE49-F238E27FC236}">
                    <a16:creationId xmlns:a16="http://schemas.microsoft.com/office/drawing/2014/main" id="{17E5E221-B727-4A01-8AD6-E5727D3070E6}"/>
                  </a:ext>
                </a:extLst>
              </p:cNvPr>
              <p:cNvGrpSpPr/>
              <p:nvPr/>
            </p:nvGrpSpPr>
            <p:grpSpPr>
              <a:xfrm>
                <a:off x="7226226" y="4893452"/>
                <a:ext cx="432014" cy="432014"/>
                <a:chOff x="14380251" y="3298177"/>
                <a:chExt cx="1143000" cy="1143000"/>
              </a:xfrm>
            </p:grpSpPr>
            <p:sp>
              <p:nvSpPr>
                <p:cNvPr id="311" name="Oval 310">
                  <a:extLst>
                    <a:ext uri="{FF2B5EF4-FFF2-40B4-BE49-F238E27FC236}">
                      <a16:creationId xmlns:a16="http://schemas.microsoft.com/office/drawing/2014/main" id="{CCA9F9F0-76D2-4C00-8AD4-B8E1B24325EB}"/>
                    </a:ext>
                  </a:extLst>
                </p:cNvPr>
                <p:cNvSpPr/>
                <p:nvPr/>
              </p:nvSpPr>
              <p:spPr bwMode="auto">
                <a:xfrm>
                  <a:off x="14380251" y="3298177"/>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endParaRPr>
                </a:p>
              </p:txBody>
            </p:sp>
            <p:pic>
              <p:nvPicPr>
                <p:cNvPr id="312" name="Picture 311">
                  <a:extLst>
                    <a:ext uri="{FF2B5EF4-FFF2-40B4-BE49-F238E27FC236}">
                      <a16:creationId xmlns:a16="http://schemas.microsoft.com/office/drawing/2014/main" id="{C996ADF7-6537-424E-A4E5-69E9DEA3103E}"/>
                    </a:ext>
                  </a:extLst>
                </p:cNvPr>
                <p:cNvPicPr>
                  <a:picLocks noChangeAspect="1"/>
                </p:cNvPicPr>
                <p:nvPr/>
              </p:nvPicPr>
              <p:blipFill>
                <a:blip r:embed="rId7"/>
                <a:stretch>
                  <a:fillRect/>
                </a:stretch>
              </p:blipFill>
              <p:spPr>
                <a:xfrm>
                  <a:off x="14458192" y="3570334"/>
                  <a:ext cx="974154" cy="649436"/>
                </a:xfrm>
                <a:prstGeom prst="rect">
                  <a:avLst/>
                </a:prstGeom>
              </p:spPr>
            </p:pic>
            <p:pic>
              <p:nvPicPr>
                <p:cNvPr id="313" name="Picture 312">
                  <a:extLst>
                    <a:ext uri="{FF2B5EF4-FFF2-40B4-BE49-F238E27FC236}">
                      <a16:creationId xmlns:a16="http://schemas.microsoft.com/office/drawing/2014/main" id="{93BA386C-3868-448B-9DBD-082144A2D7A5}"/>
                    </a:ext>
                  </a:extLst>
                </p:cNvPr>
                <p:cNvPicPr>
                  <a:picLocks noChangeAspect="1"/>
                </p:cNvPicPr>
                <p:nvPr/>
              </p:nvPicPr>
              <p:blipFill>
                <a:blip r:embed="rId8" cstate="print">
                  <a:duotone>
                    <a:prstClr val="black"/>
                    <a:srgbClr val="002050">
                      <a:tint val="45000"/>
                      <a:satMod val="400000"/>
                    </a:srgbClr>
                  </a:duotone>
                  <a:extLst>
                    <a:ext uri="{28A0092B-C50C-407E-A947-70E740481C1C}">
                      <a14:useLocalDpi xmlns:a14="http://schemas.microsoft.com/office/drawing/2010/main" val="0"/>
                    </a:ext>
                  </a:extLst>
                </a:blip>
                <a:stretch>
                  <a:fillRect/>
                </a:stretch>
              </p:blipFill>
              <p:spPr>
                <a:xfrm>
                  <a:off x="14583767" y="3775957"/>
                  <a:ext cx="767233" cy="186308"/>
                </a:xfrm>
                <a:prstGeom prst="rect">
                  <a:avLst/>
                </a:prstGeom>
              </p:spPr>
            </p:pic>
          </p:grpSp>
          <p:grpSp>
            <p:nvGrpSpPr>
              <p:cNvPr id="129" name="Group 128">
                <a:extLst>
                  <a:ext uri="{FF2B5EF4-FFF2-40B4-BE49-F238E27FC236}">
                    <a16:creationId xmlns:a16="http://schemas.microsoft.com/office/drawing/2014/main" id="{6900420B-0B15-4D8E-8254-7CACCB26BDFD}"/>
                  </a:ext>
                </a:extLst>
              </p:cNvPr>
              <p:cNvGrpSpPr/>
              <p:nvPr/>
            </p:nvGrpSpPr>
            <p:grpSpPr>
              <a:xfrm>
                <a:off x="8223877" y="1765137"/>
                <a:ext cx="432014" cy="432014"/>
                <a:chOff x="20278377" y="-5569320"/>
                <a:chExt cx="1143000" cy="1143000"/>
              </a:xfrm>
            </p:grpSpPr>
            <p:sp>
              <p:nvSpPr>
                <p:cNvPr id="309" name="Oval 308">
                  <a:extLst>
                    <a:ext uri="{FF2B5EF4-FFF2-40B4-BE49-F238E27FC236}">
                      <a16:creationId xmlns:a16="http://schemas.microsoft.com/office/drawing/2014/main" id="{D574A992-F666-42CA-9F77-5D1AF9D73F32}"/>
                    </a:ext>
                  </a:extLst>
                </p:cNvPr>
                <p:cNvSpPr/>
                <p:nvPr/>
              </p:nvSpPr>
              <p:spPr bwMode="auto">
                <a:xfrm>
                  <a:off x="20278377" y="-5569320"/>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10" name="Picture 309">
                  <a:extLst>
                    <a:ext uri="{FF2B5EF4-FFF2-40B4-BE49-F238E27FC236}">
                      <a16:creationId xmlns:a16="http://schemas.microsoft.com/office/drawing/2014/main" id="{E344BC75-AF4D-4650-8BF2-BEC3254F6F45}"/>
                    </a:ext>
                  </a:extLst>
                </p:cNvPr>
                <p:cNvPicPr>
                  <a:picLocks noChangeAspect="1"/>
                </p:cNvPicPr>
                <p:nvPr/>
              </p:nvPicPr>
              <p:blipFill>
                <a:blip r:embed="rId9"/>
                <a:stretch>
                  <a:fillRect/>
                </a:stretch>
              </p:blipFill>
              <p:spPr>
                <a:xfrm>
                  <a:off x="20360120" y="-5478383"/>
                  <a:ext cx="966542" cy="966542"/>
                </a:xfrm>
                <a:prstGeom prst="rect">
                  <a:avLst/>
                </a:prstGeom>
              </p:spPr>
            </p:pic>
          </p:grpSp>
          <p:grpSp>
            <p:nvGrpSpPr>
              <p:cNvPr id="130" name="Group 129">
                <a:extLst>
                  <a:ext uri="{FF2B5EF4-FFF2-40B4-BE49-F238E27FC236}">
                    <a16:creationId xmlns:a16="http://schemas.microsoft.com/office/drawing/2014/main" id="{1D7A0EB0-0F78-4FC0-B4DB-41C14857F6E9}"/>
                  </a:ext>
                </a:extLst>
              </p:cNvPr>
              <p:cNvGrpSpPr/>
              <p:nvPr/>
            </p:nvGrpSpPr>
            <p:grpSpPr>
              <a:xfrm>
                <a:off x="7279115" y="271583"/>
                <a:ext cx="475216" cy="475216"/>
                <a:chOff x="3461159" y="1980788"/>
                <a:chExt cx="1143000" cy="1143000"/>
              </a:xfrm>
            </p:grpSpPr>
            <p:sp>
              <p:nvSpPr>
                <p:cNvPr id="305" name="Oval 304">
                  <a:extLst>
                    <a:ext uri="{FF2B5EF4-FFF2-40B4-BE49-F238E27FC236}">
                      <a16:creationId xmlns:a16="http://schemas.microsoft.com/office/drawing/2014/main" id="{5EDDCB65-E77B-4E2C-A755-D5BFA2AF1891}"/>
                    </a:ext>
                  </a:extLst>
                </p:cNvPr>
                <p:cNvSpPr>
                  <a:spLocks noChangeAspect="1"/>
                </p:cNvSpPr>
                <p:nvPr/>
              </p:nvSpPr>
              <p:spPr bwMode="auto">
                <a:xfrm>
                  <a:off x="3461159"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6" name="Oval 305">
                  <a:extLst>
                    <a:ext uri="{FF2B5EF4-FFF2-40B4-BE49-F238E27FC236}">
                      <a16:creationId xmlns:a16="http://schemas.microsoft.com/office/drawing/2014/main" id="{3C419F49-D40B-4972-B6A1-FA7390F129D5}"/>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7" name="Freeform: Shape 311">
                  <a:extLst>
                    <a:ext uri="{FF2B5EF4-FFF2-40B4-BE49-F238E27FC236}">
                      <a16:creationId xmlns:a16="http://schemas.microsoft.com/office/drawing/2014/main" id="{7224A0CE-D12A-49EA-A773-3C92CE2F7D0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8" name="Picture 307">
                  <a:extLst>
                    <a:ext uri="{FF2B5EF4-FFF2-40B4-BE49-F238E27FC236}">
                      <a16:creationId xmlns:a16="http://schemas.microsoft.com/office/drawing/2014/main" id="{79C5B297-EBB6-4C8E-B2AE-AB422170FB05}"/>
                    </a:ext>
                  </a:extLst>
                </p:cNvPr>
                <p:cNvPicPr>
                  <a:picLocks noChangeAspect="1"/>
                </p:cNvPicPr>
                <p:nvPr/>
              </p:nvPicPr>
              <p:blipFill>
                <a:blip r:embed="rId10"/>
                <a:stretch>
                  <a:fillRect/>
                </a:stretch>
              </p:blipFill>
              <p:spPr>
                <a:xfrm>
                  <a:off x="3903360" y="2667425"/>
                  <a:ext cx="258148" cy="260258"/>
                </a:xfrm>
                <a:prstGeom prst="rect">
                  <a:avLst/>
                </a:prstGeom>
              </p:spPr>
            </p:pic>
          </p:grpSp>
          <p:grpSp>
            <p:nvGrpSpPr>
              <p:cNvPr id="131" name="Group 130">
                <a:extLst>
                  <a:ext uri="{FF2B5EF4-FFF2-40B4-BE49-F238E27FC236}">
                    <a16:creationId xmlns:a16="http://schemas.microsoft.com/office/drawing/2014/main" id="{57CF24EE-BF46-44CF-8299-44764CF688E1}"/>
                  </a:ext>
                </a:extLst>
              </p:cNvPr>
              <p:cNvGrpSpPr/>
              <p:nvPr/>
            </p:nvGrpSpPr>
            <p:grpSpPr>
              <a:xfrm>
                <a:off x="7331829" y="1430602"/>
                <a:ext cx="475216" cy="475216"/>
                <a:chOff x="6343142" y="3846574"/>
                <a:chExt cx="1143000" cy="1143000"/>
              </a:xfrm>
            </p:grpSpPr>
            <p:sp>
              <p:nvSpPr>
                <p:cNvPr id="301" name="Oval 300">
                  <a:extLst>
                    <a:ext uri="{FF2B5EF4-FFF2-40B4-BE49-F238E27FC236}">
                      <a16:creationId xmlns:a16="http://schemas.microsoft.com/office/drawing/2014/main" id="{F7335FB0-BB56-40EF-B7C4-4C35243F60A8}"/>
                    </a:ext>
                  </a:extLst>
                </p:cNvPr>
                <p:cNvSpPr>
                  <a:spLocks noChangeAspect="1"/>
                </p:cNvSpPr>
                <p:nvPr/>
              </p:nvSpPr>
              <p:spPr bwMode="auto">
                <a:xfrm>
                  <a:off x="6343142" y="384657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2" name="Oval 301">
                  <a:extLst>
                    <a:ext uri="{FF2B5EF4-FFF2-40B4-BE49-F238E27FC236}">
                      <a16:creationId xmlns:a16="http://schemas.microsoft.com/office/drawing/2014/main" id="{40E9879A-E19E-4442-888C-3EDDE3CC7686}"/>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3" name="Freeform: Shape 325">
                  <a:extLst>
                    <a:ext uri="{FF2B5EF4-FFF2-40B4-BE49-F238E27FC236}">
                      <a16:creationId xmlns:a16="http://schemas.microsoft.com/office/drawing/2014/main" id="{05DB644B-BA53-490D-B6FF-30B27489B723}"/>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4" name="Picture 303">
                  <a:extLst>
                    <a:ext uri="{FF2B5EF4-FFF2-40B4-BE49-F238E27FC236}">
                      <a16:creationId xmlns:a16="http://schemas.microsoft.com/office/drawing/2014/main" id="{68D4AEB7-02FF-41E5-8526-382871F606AA}"/>
                    </a:ext>
                  </a:extLst>
                </p:cNvPr>
                <p:cNvPicPr>
                  <a:picLocks noChangeAspect="1"/>
                </p:cNvPicPr>
                <p:nvPr/>
              </p:nvPicPr>
              <p:blipFill>
                <a:blip r:embed="rId11"/>
                <a:stretch>
                  <a:fillRect/>
                </a:stretch>
              </p:blipFill>
              <p:spPr>
                <a:xfrm>
                  <a:off x="6724445" y="4550692"/>
                  <a:ext cx="380395" cy="263822"/>
                </a:xfrm>
                <a:prstGeom prst="rect">
                  <a:avLst/>
                </a:prstGeom>
              </p:spPr>
            </p:pic>
          </p:grpSp>
          <p:grpSp>
            <p:nvGrpSpPr>
              <p:cNvPr id="132" name="Group 131">
                <a:extLst>
                  <a:ext uri="{FF2B5EF4-FFF2-40B4-BE49-F238E27FC236}">
                    <a16:creationId xmlns:a16="http://schemas.microsoft.com/office/drawing/2014/main" id="{1441844A-CD8C-4DF9-A00D-2ED2E411A7C3}"/>
                  </a:ext>
                </a:extLst>
              </p:cNvPr>
              <p:cNvGrpSpPr/>
              <p:nvPr/>
            </p:nvGrpSpPr>
            <p:grpSpPr>
              <a:xfrm>
                <a:off x="4458990" y="588089"/>
                <a:ext cx="475216" cy="475216"/>
                <a:chOff x="4421820" y="3837665"/>
                <a:chExt cx="1143000" cy="1143000"/>
              </a:xfrm>
            </p:grpSpPr>
            <p:sp>
              <p:nvSpPr>
                <p:cNvPr id="296" name="Oval 295">
                  <a:extLst>
                    <a:ext uri="{FF2B5EF4-FFF2-40B4-BE49-F238E27FC236}">
                      <a16:creationId xmlns:a16="http://schemas.microsoft.com/office/drawing/2014/main" id="{74344EB4-A7B4-4DD3-A458-BB93F245AD90}"/>
                    </a:ext>
                  </a:extLst>
                </p:cNvPr>
                <p:cNvSpPr>
                  <a:spLocks noChangeAspect="1"/>
                </p:cNvSpPr>
                <p:nvPr/>
              </p:nvSpPr>
              <p:spPr bwMode="auto">
                <a:xfrm>
                  <a:off x="4421820" y="3837665"/>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7" name="Group 296">
                  <a:extLst>
                    <a:ext uri="{FF2B5EF4-FFF2-40B4-BE49-F238E27FC236}">
                      <a16:creationId xmlns:a16="http://schemas.microsoft.com/office/drawing/2014/main" id="{D050A4F4-251B-4028-B2C1-AD56C64871E3}"/>
                    </a:ext>
                  </a:extLst>
                </p:cNvPr>
                <p:cNvGrpSpPr/>
                <p:nvPr/>
              </p:nvGrpSpPr>
              <p:grpSpPr>
                <a:xfrm>
                  <a:off x="4695928" y="3929384"/>
                  <a:ext cx="606954" cy="950742"/>
                  <a:chOff x="923401" y="1750320"/>
                  <a:chExt cx="606954" cy="950742"/>
                </a:xfrm>
              </p:grpSpPr>
              <p:sp>
                <p:nvSpPr>
                  <p:cNvPr id="299" name="Oval 298">
                    <a:extLst>
                      <a:ext uri="{FF2B5EF4-FFF2-40B4-BE49-F238E27FC236}">
                        <a16:creationId xmlns:a16="http://schemas.microsoft.com/office/drawing/2014/main" id="{6EC0F532-ADB5-4F63-BD95-B1EE0F096D1C}"/>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0" name="Freeform: Shape 320">
                    <a:extLst>
                      <a:ext uri="{FF2B5EF4-FFF2-40B4-BE49-F238E27FC236}">
                        <a16:creationId xmlns:a16="http://schemas.microsoft.com/office/drawing/2014/main" id="{C18FA9FF-0D40-4C07-A484-7AACE2E0DC6F}"/>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8" name="Picture 297">
                  <a:extLst>
                    <a:ext uri="{FF2B5EF4-FFF2-40B4-BE49-F238E27FC236}">
                      <a16:creationId xmlns:a16="http://schemas.microsoft.com/office/drawing/2014/main" id="{E6103A2C-FABC-47DC-923D-797FEC106414}"/>
                    </a:ext>
                  </a:extLst>
                </p:cNvPr>
                <p:cNvPicPr>
                  <a:picLocks noChangeAspect="1"/>
                </p:cNvPicPr>
                <p:nvPr/>
              </p:nvPicPr>
              <p:blipFill>
                <a:blip r:embed="rId12"/>
                <a:stretch>
                  <a:fillRect/>
                </a:stretch>
              </p:blipFill>
              <p:spPr>
                <a:xfrm>
                  <a:off x="4812541" y="4496652"/>
                  <a:ext cx="384311" cy="331277"/>
                </a:xfrm>
                <a:prstGeom prst="rect">
                  <a:avLst/>
                </a:prstGeom>
              </p:spPr>
            </p:pic>
          </p:grpSp>
          <p:grpSp>
            <p:nvGrpSpPr>
              <p:cNvPr id="133" name="Group 132">
                <a:extLst>
                  <a:ext uri="{FF2B5EF4-FFF2-40B4-BE49-F238E27FC236}">
                    <a16:creationId xmlns:a16="http://schemas.microsoft.com/office/drawing/2014/main" id="{D26ED69D-FB6C-412A-BF5A-7F1E09332A06}"/>
                  </a:ext>
                </a:extLst>
              </p:cNvPr>
              <p:cNvGrpSpPr/>
              <p:nvPr/>
            </p:nvGrpSpPr>
            <p:grpSpPr>
              <a:xfrm>
                <a:off x="6421781" y="3764793"/>
                <a:ext cx="475216" cy="475216"/>
                <a:chOff x="8264466" y="3846864"/>
                <a:chExt cx="1143000" cy="1143000"/>
              </a:xfrm>
            </p:grpSpPr>
            <p:sp>
              <p:nvSpPr>
                <p:cNvPr id="291" name="Oval 290">
                  <a:extLst>
                    <a:ext uri="{FF2B5EF4-FFF2-40B4-BE49-F238E27FC236}">
                      <a16:creationId xmlns:a16="http://schemas.microsoft.com/office/drawing/2014/main" id="{8A8AF402-6198-45DF-8210-19A23CD9C495}"/>
                    </a:ext>
                  </a:extLst>
                </p:cNvPr>
                <p:cNvSpPr>
                  <a:spLocks noChangeAspect="1"/>
                </p:cNvSpPr>
                <p:nvPr/>
              </p:nvSpPr>
              <p:spPr bwMode="auto">
                <a:xfrm>
                  <a:off x="8264466" y="384686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2" name="Group 291">
                  <a:extLst>
                    <a:ext uri="{FF2B5EF4-FFF2-40B4-BE49-F238E27FC236}">
                      <a16:creationId xmlns:a16="http://schemas.microsoft.com/office/drawing/2014/main" id="{AC177172-33C1-4999-BDBF-7B9C31719DE6}"/>
                    </a:ext>
                  </a:extLst>
                </p:cNvPr>
                <p:cNvGrpSpPr/>
                <p:nvPr/>
              </p:nvGrpSpPr>
              <p:grpSpPr>
                <a:xfrm>
                  <a:off x="8532489" y="3955366"/>
                  <a:ext cx="606954" cy="950742"/>
                  <a:chOff x="9233375" y="2727900"/>
                  <a:chExt cx="408814" cy="640372"/>
                </a:xfrm>
              </p:grpSpPr>
              <p:sp>
                <p:nvSpPr>
                  <p:cNvPr id="294" name="Oval 293">
                    <a:extLst>
                      <a:ext uri="{FF2B5EF4-FFF2-40B4-BE49-F238E27FC236}">
                        <a16:creationId xmlns:a16="http://schemas.microsoft.com/office/drawing/2014/main" id="{44D240EF-4AAD-44BF-8633-42F678A94B06}"/>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95" name="Freeform: Shape 341">
                    <a:extLst>
                      <a:ext uri="{FF2B5EF4-FFF2-40B4-BE49-F238E27FC236}">
                        <a16:creationId xmlns:a16="http://schemas.microsoft.com/office/drawing/2014/main" id="{EB5ED31D-9E5A-4C99-85E9-B11E6DC98A19}"/>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3" name="Picture 292">
                  <a:extLst>
                    <a:ext uri="{FF2B5EF4-FFF2-40B4-BE49-F238E27FC236}">
                      <a16:creationId xmlns:a16="http://schemas.microsoft.com/office/drawing/2014/main" id="{EE4E28F8-35AA-4C72-9AFE-A8F98432332C}"/>
                    </a:ext>
                  </a:extLst>
                </p:cNvPr>
                <p:cNvPicPr>
                  <a:picLocks noChangeAspect="1"/>
                </p:cNvPicPr>
                <p:nvPr/>
              </p:nvPicPr>
              <p:blipFill>
                <a:blip r:embed="rId13"/>
                <a:stretch>
                  <a:fillRect/>
                </a:stretch>
              </p:blipFill>
              <p:spPr>
                <a:xfrm>
                  <a:off x="8657452" y="4574175"/>
                  <a:ext cx="382588" cy="242796"/>
                </a:xfrm>
                <a:prstGeom prst="rect">
                  <a:avLst/>
                </a:prstGeom>
              </p:spPr>
            </p:pic>
          </p:grpSp>
          <p:grpSp>
            <p:nvGrpSpPr>
              <p:cNvPr id="134" name="Group 133">
                <a:extLst>
                  <a:ext uri="{FF2B5EF4-FFF2-40B4-BE49-F238E27FC236}">
                    <a16:creationId xmlns:a16="http://schemas.microsoft.com/office/drawing/2014/main" id="{719D43D2-19BE-4267-96F4-002434602970}"/>
                  </a:ext>
                </a:extLst>
              </p:cNvPr>
              <p:cNvGrpSpPr/>
              <p:nvPr/>
            </p:nvGrpSpPr>
            <p:grpSpPr>
              <a:xfrm>
                <a:off x="5620628" y="1374614"/>
                <a:ext cx="475216" cy="475216"/>
                <a:chOff x="7303803" y="1980788"/>
                <a:chExt cx="1143000" cy="1143000"/>
              </a:xfrm>
            </p:grpSpPr>
            <p:sp>
              <p:nvSpPr>
                <p:cNvPr id="287" name="Oval 286">
                  <a:extLst>
                    <a:ext uri="{FF2B5EF4-FFF2-40B4-BE49-F238E27FC236}">
                      <a16:creationId xmlns:a16="http://schemas.microsoft.com/office/drawing/2014/main" id="{6F8F8B78-45DA-4349-958A-B968585FE389}"/>
                    </a:ext>
                  </a:extLst>
                </p:cNvPr>
                <p:cNvSpPr>
                  <a:spLocks noChangeAspect="1"/>
                </p:cNvSpPr>
                <p:nvPr/>
              </p:nvSpPr>
              <p:spPr bwMode="auto">
                <a:xfrm>
                  <a:off x="7303803"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8" name="Oval 287">
                  <a:extLst>
                    <a:ext uri="{FF2B5EF4-FFF2-40B4-BE49-F238E27FC236}">
                      <a16:creationId xmlns:a16="http://schemas.microsoft.com/office/drawing/2014/main" id="{8B9EF3AD-5173-43F2-B355-B3E6CA570097}"/>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Freeform: Shape 332">
                  <a:extLst>
                    <a:ext uri="{FF2B5EF4-FFF2-40B4-BE49-F238E27FC236}">
                      <a16:creationId xmlns:a16="http://schemas.microsoft.com/office/drawing/2014/main" id="{7B2D8B6B-6F99-4055-BF8C-6F2C43BE14EB}"/>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290" name="Picture 289">
                  <a:extLst>
                    <a:ext uri="{FF2B5EF4-FFF2-40B4-BE49-F238E27FC236}">
                      <a16:creationId xmlns:a16="http://schemas.microsoft.com/office/drawing/2014/main" id="{9342D970-59C6-4354-A16B-F380D3BCBB02}"/>
                    </a:ext>
                  </a:extLst>
                </p:cNvPr>
                <p:cNvPicPr>
                  <a:picLocks noChangeAspect="1"/>
                </p:cNvPicPr>
                <p:nvPr/>
              </p:nvPicPr>
              <p:blipFill>
                <a:blip r:embed="rId14"/>
                <a:stretch>
                  <a:fillRect/>
                </a:stretch>
              </p:blipFill>
              <p:spPr>
                <a:xfrm>
                  <a:off x="7787636" y="2622747"/>
                  <a:ext cx="154454" cy="329191"/>
                </a:xfrm>
                <a:prstGeom prst="rect">
                  <a:avLst/>
                </a:prstGeom>
              </p:spPr>
            </p:pic>
          </p:grpSp>
          <p:grpSp>
            <p:nvGrpSpPr>
              <p:cNvPr id="135" name="Group 134">
                <a:extLst>
                  <a:ext uri="{FF2B5EF4-FFF2-40B4-BE49-F238E27FC236}">
                    <a16:creationId xmlns:a16="http://schemas.microsoft.com/office/drawing/2014/main" id="{2D69DDE2-36CC-4D9C-92A1-3E512C67FD7C}"/>
                  </a:ext>
                </a:extLst>
              </p:cNvPr>
              <p:cNvGrpSpPr/>
              <p:nvPr/>
            </p:nvGrpSpPr>
            <p:grpSpPr>
              <a:xfrm>
                <a:off x="2485631" y="2921729"/>
                <a:ext cx="475216" cy="475216"/>
                <a:chOff x="5382481" y="1937866"/>
                <a:chExt cx="1143000" cy="1143000"/>
              </a:xfrm>
            </p:grpSpPr>
            <p:sp>
              <p:nvSpPr>
                <p:cNvPr id="283" name="Oval 282">
                  <a:extLst>
                    <a:ext uri="{FF2B5EF4-FFF2-40B4-BE49-F238E27FC236}">
                      <a16:creationId xmlns:a16="http://schemas.microsoft.com/office/drawing/2014/main" id="{046078A7-560D-4473-A902-A4D9E2EB0908}"/>
                    </a:ext>
                  </a:extLst>
                </p:cNvPr>
                <p:cNvSpPr>
                  <a:spLocks noChangeAspect="1"/>
                </p:cNvSpPr>
                <p:nvPr/>
              </p:nvSpPr>
              <p:spPr bwMode="auto">
                <a:xfrm>
                  <a:off x="5382481" y="19378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4" name="Oval 283">
                  <a:extLst>
                    <a:ext uri="{FF2B5EF4-FFF2-40B4-BE49-F238E27FC236}">
                      <a16:creationId xmlns:a16="http://schemas.microsoft.com/office/drawing/2014/main" id="{6B7CB95C-F25F-441B-AC6E-947E5D1294D5}"/>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85" name="Freeform: Shape 306">
                  <a:extLst>
                    <a:ext uri="{FF2B5EF4-FFF2-40B4-BE49-F238E27FC236}">
                      <a16:creationId xmlns:a16="http://schemas.microsoft.com/office/drawing/2014/main" id="{B5D5CCF9-3B50-4FFF-940E-FB0E5595E17F}"/>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757575"/>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Freeform: Shape 285">
                  <a:extLst>
                    <a:ext uri="{FF2B5EF4-FFF2-40B4-BE49-F238E27FC236}">
                      <a16:creationId xmlns:a16="http://schemas.microsoft.com/office/drawing/2014/main" id="{9FB0A939-93F4-49F5-A2B0-99A87AE2762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endParaRPr>
                </a:p>
              </p:txBody>
            </p:sp>
          </p:grpSp>
          <p:grpSp>
            <p:nvGrpSpPr>
              <p:cNvPr id="136" name="Group 135">
                <a:extLst>
                  <a:ext uri="{FF2B5EF4-FFF2-40B4-BE49-F238E27FC236}">
                    <a16:creationId xmlns:a16="http://schemas.microsoft.com/office/drawing/2014/main" id="{87982931-4077-44FD-86E3-0B7CC391084A}"/>
                  </a:ext>
                </a:extLst>
              </p:cNvPr>
              <p:cNvGrpSpPr>
                <a:grpSpLocks noChangeAspect="1"/>
              </p:cNvGrpSpPr>
              <p:nvPr/>
            </p:nvGrpSpPr>
            <p:grpSpPr>
              <a:xfrm>
                <a:off x="3931539" y="980261"/>
                <a:ext cx="469781" cy="469781"/>
                <a:chOff x="4611866" y="1684871"/>
                <a:chExt cx="914400" cy="914400"/>
              </a:xfrm>
            </p:grpSpPr>
            <p:sp>
              <p:nvSpPr>
                <p:cNvPr id="272" name="Oval 271">
                  <a:extLst>
                    <a:ext uri="{FF2B5EF4-FFF2-40B4-BE49-F238E27FC236}">
                      <a16:creationId xmlns:a16="http://schemas.microsoft.com/office/drawing/2014/main" id="{65544F1F-1DE7-451D-B458-835467440B6F}"/>
                    </a:ext>
                  </a:extLst>
                </p:cNvPr>
                <p:cNvSpPr>
                  <a:spLocks noChangeAspect="1"/>
                </p:cNvSpPr>
                <p:nvPr/>
              </p:nvSpPr>
              <p:spPr bwMode="auto">
                <a:xfrm>
                  <a:off x="4611866" y="168487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73" name="Group 272">
                  <a:extLst>
                    <a:ext uri="{FF2B5EF4-FFF2-40B4-BE49-F238E27FC236}">
                      <a16:creationId xmlns:a16="http://schemas.microsoft.com/office/drawing/2014/main" id="{3A14585A-404A-45D3-A9ED-5FCAFE642E72}"/>
                    </a:ext>
                  </a:extLst>
                </p:cNvPr>
                <p:cNvGrpSpPr>
                  <a:grpSpLocks noChangeAspect="1"/>
                </p:cNvGrpSpPr>
                <p:nvPr/>
              </p:nvGrpSpPr>
              <p:grpSpPr>
                <a:xfrm>
                  <a:off x="4883530" y="1836335"/>
                  <a:ext cx="355944" cy="611472"/>
                  <a:chOff x="9002225" y="4856834"/>
                  <a:chExt cx="250199" cy="429814"/>
                </a:xfrm>
              </p:grpSpPr>
              <p:grpSp>
                <p:nvGrpSpPr>
                  <p:cNvPr id="274" name="Group 273">
                    <a:extLst>
                      <a:ext uri="{FF2B5EF4-FFF2-40B4-BE49-F238E27FC236}">
                        <a16:creationId xmlns:a16="http://schemas.microsoft.com/office/drawing/2014/main" id="{FF9762FA-F54A-432B-91B6-CA8B5FBC4C3C}"/>
                      </a:ext>
                    </a:extLst>
                  </p:cNvPr>
                  <p:cNvGrpSpPr>
                    <a:grpSpLocks noChangeAspect="1"/>
                  </p:cNvGrpSpPr>
                  <p:nvPr/>
                </p:nvGrpSpPr>
                <p:grpSpPr>
                  <a:xfrm>
                    <a:off x="9002225" y="4856834"/>
                    <a:ext cx="250199" cy="429814"/>
                    <a:chOff x="7170738" y="7689850"/>
                    <a:chExt cx="692150" cy="1189038"/>
                  </a:xfrm>
                </p:grpSpPr>
                <p:sp>
                  <p:nvSpPr>
                    <p:cNvPr id="276" name="Freeform 10">
                      <a:extLst>
                        <a:ext uri="{FF2B5EF4-FFF2-40B4-BE49-F238E27FC236}">
                          <a16:creationId xmlns:a16="http://schemas.microsoft.com/office/drawing/2014/main" id="{5EB9F0F2-5BC4-4481-8B9F-FC8E87724B75}"/>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7" name="Rectangle 11">
                      <a:extLst>
                        <a:ext uri="{FF2B5EF4-FFF2-40B4-BE49-F238E27FC236}">
                          <a16:creationId xmlns:a16="http://schemas.microsoft.com/office/drawing/2014/main" id="{377A073B-AB25-43B4-BB64-0D92BBE1AFA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8" name="Rectangle 12">
                      <a:extLst>
                        <a:ext uri="{FF2B5EF4-FFF2-40B4-BE49-F238E27FC236}">
                          <a16:creationId xmlns:a16="http://schemas.microsoft.com/office/drawing/2014/main" id="{E8C06947-A2A4-4C26-9299-8E9B56CC224E}"/>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9" name="Freeform 13">
                      <a:extLst>
                        <a:ext uri="{FF2B5EF4-FFF2-40B4-BE49-F238E27FC236}">
                          <a16:creationId xmlns:a16="http://schemas.microsoft.com/office/drawing/2014/main" id="{7099E715-CB3D-41CC-A734-512C5DE8FF9C}"/>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0" name="Rectangle 14">
                      <a:extLst>
                        <a:ext uri="{FF2B5EF4-FFF2-40B4-BE49-F238E27FC236}">
                          <a16:creationId xmlns:a16="http://schemas.microsoft.com/office/drawing/2014/main" id="{9170D7DC-1E55-463C-8823-6C870A365D3C}"/>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1" name="Freeform 15">
                      <a:extLst>
                        <a:ext uri="{FF2B5EF4-FFF2-40B4-BE49-F238E27FC236}">
                          <a16:creationId xmlns:a16="http://schemas.microsoft.com/office/drawing/2014/main" id="{1EE485FF-6C33-4A9B-921E-D141E5B94BE8}"/>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2" name="Freeform 17">
                      <a:extLst>
                        <a:ext uri="{FF2B5EF4-FFF2-40B4-BE49-F238E27FC236}">
                          <a16:creationId xmlns:a16="http://schemas.microsoft.com/office/drawing/2014/main" id="{1DB28CF6-4ED7-40F9-87BB-EC92FD156B1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75" name="Picture 274">
                    <a:extLst>
                      <a:ext uri="{FF2B5EF4-FFF2-40B4-BE49-F238E27FC236}">
                        <a16:creationId xmlns:a16="http://schemas.microsoft.com/office/drawing/2014/main" id="{591532E1-C12B-4B4C-9204-62F3CE267B22}"/>
                      </a:ext>
                    </a:extLst>
                  </p:cNvPr>
                  <p:cNvPicPr>
                    <a:picLocks noChangeAspect="1"/>
                  </p:cNvPicPr>
                  <p:nvPr/>
                </p:nvPicPr>
                <p:blipFill rotWithShape="1">
                  <a:blip r:embed="rId15">
                    <a:grayscl/>
                  </a:blip>
                  <a:srcRect b="18759"/>
                  <a:stretch/>
                </p:blipFill>
                <p:spPr>
                  <a:xfrm>
                    <a:off x="9005068" y="4972141"/>
                    <a:ext cx="243413" cy="184157"/>
                  </a:xfrm>
                  <a:prstGeom prst="rect">
                    <a:avLst/>
                  </a:prstGeom>
                </p:spPr>
              </p:pic>
            </p:grpSp>
          </p:grpSp>
          <p:grpSp>
            <p:nvGrpSpPr>
              <p:cNvPr id="137" name="Group 136">
                <a:extLst>
                  <a:ext uri="{FF2B5EF4-FFF2-40B4-BE49-F238E27FC236}">
                    <a16:creationId xmlns:a16="http://schemas.microsoft.com/office/drawing/2014/main" id="{8E9B62D2-1A0B-4D54-8E39-624BF0684210}"/>
                  </a:ext>
                </a:extLst>
              </p:cNvPr>
              <p:cNvGrpSpPr/>
              <p:nvPr/>
            </p:nvGrpSpPr>
            <p:grpSpPr>
              <a:xfrm>
                <a:off x="3396948" y="1709364"/>
                <a:ext cx="469781" cy="469781"/>
                <a:chOff x="2696645" y="3621430"/>
                <a:chExt cx="1143000" cy="1143000"/>
              </a:xfrm>
            </p:grpSpPr>
            <p:sp>
              <p:nvSpPr>
                <p:cNvPr id="270" name="Oval 269">
                  <a:extLst>
                    <a:ext uri="{FF2B5EF4-FFF2-40B4-BE49-F238E27FC236}">
                      <a16:creationId xmlns:a16="http://schemas.microsoft.com/office/drawing/2014/main" id="{992B72F1-D685-4255-9D5B-8F6270394A16}"/>
                    </a:ext>
                  </a:extLst>
                </p:cNvPr>
                <p:cNvSpPr>
                  <a:spLocks noChangeAspect="1"/>
                </p:cNvSpPr>
                <p:nvPr/>
              </p:nvSpPr>
              <p:spPr bwMode="auto">
                <a:xfrm>
                  <a:off x="2696645" y="3621430"/>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71" name="Picture 270">
                  <a:extLst>
                    <a:ext uri="{FF2B5EF4-FFF2-40B4-BE49-F238E27FC236}">
                      <a16:creationId xmlns:a16="http://schemas.microsoft.com/office/drawing/2014/main" id="{46F8DC9C-13D3-4C7B-9E9F-DB27840752C7}"/>
                    </a:ext>
                  </a:extLst>
                </p:cNvPr>
                <p:cNvPicPr>
                  <a:picLocks noChangeAspect="1"/>
                </p:cNvPicPr>
                <p:nvPr/>
              </p:nvPicPr>
              <p:blipFill>
                <a:blip r:embed="rId16"/>
                <a:stretch>
                  <a:fillRect/>
                </a:stretch>
              </p:blipFill>
              <p:spPr>
                <a:xfrm>
                  <a:off x="3121593" y="3834621"/>
                  <a:ext cx="289876" cy="717599"/>
                </a:xfrm>
                <a:prstGeom prst="rect">
                  <a:avLst/>
                </a:prstGeom>
              </p:spPr>
            </p:pic>
          </p:grpSp>
          <p:grpSp>
            <p:nvGrpSpPr>
              <p:cNvPr id="138" name="Group 137">
                <a:extLst>
                  <a:ext uri="{FF2B5EF4-FFF2-40B4-BE49-F238E27FC236}">
                    <a16:creationId xmlns:a16="http://schemas.microsoft.com/office/drawing/2014/main" id="{F0192ACD-5765-48B5-B465-25C430E5ACBA}"/>
                  </a:ext>
                </a:extLst>
              </p:cNvPr>
              <p:cNvGrpSpPr>
                <a:grpSpLocks noChangeAspect="1"/>
              </p:cNvGrpSpPr>
              <p:nvPr/>
            </p:nvGrpSpPr>
            <p:grpSpPr>
              <a:xfrm>
                <a:off x="3421708" y="3237972"/>
                <a:ext cx="469781" cy="469781"/>
                <a:chOff x="7488915" y="4160672"/>
                <a:chExt cx="914400" cy="914400"/>
              </a:xfrm>
            </p:grpSpPr>
            <p:sp>
              <p:nvSpPr>
                <p:cNvPr id="261" name="Oval 260">
                  <a:extLst>
                    <a:ext uri="{FF2B5EF4-FFF2-40B4-BE49-F238E27FC236}">
                      <a16:creationId xmlns:a16="http://schemas.microsoft.com/office/drawing/2014/main" id="{E2FE47F2-2DE3-495B-A890-0D019B55F2C7}"/>
                    </a:ext>
                  </a:extLst>
                </p:cNvPr>
                <p:cNvSpPr>
                  <a:spLocks noChangeAspect="1"/>
                </p:cNvSpPr>
                <p:nvPr/>
              </p:nvSpPr>
              <p:spPr bwMode="auto">
                <a:xfrm>
                  <a:off x="7488915" y="4160672"/>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62" name="Group 261">
                  <a:extLst>
                    <a:ext uri="{FF2B5EF4-FFF2-40B4-BE49-F238E27FC236}">
                      <a16:creationId xmlns:a16="http://schemas.microsoft.com/office/drawing/2014/main" id="{10E10879-4B75-43E3-A879-36E244B50CA5}"/>
                    </a:ext>
                  </a:extLst>
                </p:cNvPr>
                <p:cNvGrpSpPr>
                  <a:grpSpLocks noChangeAspect="1"/>
                </p:cNvGrpSpPr>
                <p:nvPr/>
              </p:nvGrpSpPr>
              <p:grpSpPr>
                <a:xfrm>
                  <a:off x="7725213" y="4317830"/>
                  <a:ext cx="441804" cy="600084"/>
                  <a:chOff x="11395930" y="2227184"/>
                  <a:chExt cx="416827" cy="566158"/>
                </a:xfrm>
              </p:grpSpPr>
              <p:grpSp>
                <p:nvGrpSpPr>
                  <p:cNvPr id="263" name="Group 262">
                    <a:extLst>
                      <a:ext uri="{FF2B5EF4-FFF2-40B4-BE49-F238E27FC236}">
                        <a16:creationId xmlns:a16="http://schemas.microsoft.com/office/drawing/2014/main" id="{8C0DD23E-75A0-4932-8DBA-DE5FCCAB93FD}"/>
                      </a:ext>
                    </a:extLst>
                  </p:cNvPr>
                  <p:cNvGrpSpPr/>
                  <p:nvPr/>
                </p:nvGrpSpPr>
                <p:grpSpPr>
                  <a:xfrm>
                    <a:off x="11403418" y="2232104"/>
                    <a:ext cx="401275" cy="530028"/>
                    <a:chOff x="8817145" y="5862982"/>
                    <a:chExt cx="200853" cy="338001"/>
                  </a:xfrm>
                </p:grpSpPr>
                <p:sp>
                  <p:nvSpPr>
                    <p:cNvPr id="267" name="Rectangle 11">
                      <a:extLst>
                        <a:ext uri="{FF2B5EF4-FFF2-40B4-BE49-F238E27FC236}">
                          <a16:creationId xmlns:a16="http://schemas.microsoft.com/office/drawing/2014/main" id="{13E49F18-9418-443A-8357-BEAAA9DDF838}"/>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8" name="Rectangle 12">
                      <a:extLst>
                        <a:ext uri="{FF2B5EF4-FFF2-40B4-BE49-F238E27FC236}">
                          <a16:creationId xmlns:a16="http://schemas.microsoft.com/office/drawing/2014/main" id="{E2B4EDD7-887B-47B1-AE44-19C32E223247}"/>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9" name="Freeform 17">
                      <a:extLst>
                        <a:ext uri="{FF2B5EF4-FFF2-40B4-BE49-F238E27FC236}">
                          <a16:creationId xmlns:a16="http://schemas.microsoft.com/office/drawing/2014/main" id="{69730F42-CE3B-4D34-9B01-F2F3F1EEB7E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sp>
                <p:nvSpPr>
                  <p:cNvPr id="264" name="Freeform 9">
                    <a:extLst>
                      <a:ext uri="{FF2B5EF4-FFF2-40B4-BE49-F238E27FC236}">
                        <a16:creationId xmlns:a16="http://schemas.microsoft.com/office/drawing/2014/main" id="{FDEDB875-5A9C-4C24-9415-3CC0CA5D588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65" name="Picture 264">
                    <a:extLst>
                      <a:ext uri="{FF2B5EF4-FFF2-40B4-BE49-F238E27FC236}">
                        <a16:creationId xmlns:a16="http://schemas.microsoft.com/office/drawing/2014/main" id="{6EEF5D2B-494B-4549-95AE-5E4573E97DC2}"/>
                      </a:ext>
                    </a:extLst>
                  </p:cNvPr>
                  <p:cNvPicPr>
                    <a:picLocks noChangeAspect="1"/>
                  </p:cNvPicPr>
                  <p:nvPr/>
                </p:nvPicPr>
                <p:blipFill>
                  <a:blip r:embed="rId3"/>
                  <a:stretch>
                    <a:fillRect/>
                  </a:stretch>
                </p:blipFill>
                <p:spPr>
                  <a:xfrm>
                    <a:off x="11504747" y="2344048"/>
                    <a:ext cx="199194" cy="244483"/>
                  </a:xfrm>
                  <a:prstGeom prst="rect">
                    <a:avLst/>
                  </a:prstGeom>
                </p:spPr>
              </p:pic>
              <p:sp>
                <p:nvSpPr>
                  <p:cNvPr id="266" name="Oval 265">
                    <a:extLst>
                      <a:ext uri="{FF2B5EF4-FFF2-40B4-BE49-F238E27FC236}">
                        <a16:creationId xmlns:a16="http://schemas.microsoft.com/office/drawing/2014/main" id="{7DEF779C-6B3B-4244-AF5B-ED25E9229147}"/>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B4F1479B-E163-4856-B95A-D905AA1252C9}"/>
                  </a:ext>
                </a:extLst>
              </p:cNvPr>
              <p:cNvGrpSpPr/>
              <p:nvPr/>
            </p:nvGrpSpPr>
            <p:grpSpPr>
              <a:xfrm>
                <a:off x="4707407" y="2719029"/>
                <a:ext cx="469781" cy="469781"/>
                <a:chOff x="7770325" y="1952766"/>
                <a:chExt cx="1143000" cy="1143000"/>
              </a:xfrm>
            </p:grpSpPr>
            <p:sp>
              <p:nvSpPr>
                <p:cNvPr id="258" name="Oval 257">
                  <a:extLst>
                    <a:ext uri="{FF2B5EF4-FFF2-40B4-BE49-F238E27FC236}">
                      <a16:creationId xmlns:a16="http://schemas.microsoft.com/office/drawing/2014/main" id="{DE2A5576-CA4B-41D3-842A-82B4B1B60D9F}"/>
                    </a:ext>
                  </a:extLst>
                </p:cNvPr>
                <p:cNvSpPr>
                  <a:spLocks noChangeAspect="1"/>
                </p:cNvSpPr>
                <p:nvPr/>
              </p:nvSpPr>
              <p:spPr bwMode="auto">
                <a:xfrm>
                  <a:off x="7770325" y="19527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59" name="Picture 258">
                  <a:extLst>
                    <a:ext uri="{FF2B5EF4-FFF2-40B4-BE49-F238E27FC236}">
                      <a16:creationId xmlns:a16="http://schemas.microsoft.com/office/drawing/2014/main" id="{B577F93A-8B91-427E-BA86-7B2BCAC296CA}"/>
                    </a:ext>
                  </a:extLst>
                </p:cNvPr>
                <p:cNvPicPr>
                  <a:picLocks noChangeAspect="1"/>
                </p:cNvPicPr>
                <p:nvPr/>
              </p:nvPicPr>
              <p:blipFill>
                <a:blip r:embed="rId17"/>
                <a:stretch>
                  <a:fillRect/>
                </a:stretch>
              </p:blipFill>
              <p:spPr>
                <a:xfrm>
                  <a:off x="8124028" y="2158391"/>
                  <a:ext cx="438918" cy="763335"/>
                </a:xfrm>
                <a:prstGeom prst="rect">
                  <a:avLst/>
                </a:prstGeom>
              </p:spPr>
            </p:pic>
            <p:pic>
              <p:nvPicPr>
                <p:cNvPr id="260" name="Picture 259">
                  <a:extLst>
                    <a:ext uri="{FF2B5EF4-FFF2-40B4-BE49-F238E27FC236}">
                      <a16:creationId xmlns:a16="http://schemas.microsoft.com/office/drawing/2014/main" id="{1514D37B-B194-4B59-A726-B510DC7B8A75}"/>
                    </a:ext>
                  </a:extLst>
                </p:cNvPr>
                <p:cNvPicPr>
                  <a:picLocks noChangeAspect="1"/>
                </p:cNvPicPr>
                <p:nvPr/>
              </p:nvPicPr>
              <p:blipFill>
                <a:blip r:embed="rId3"/>
                <a:stretch>
                  <a:fillRect/>
                </a:stretch>
              </p:blipFill>
              <p:spPr>
                <a:xfrm>
                  <a:off x="8235435" y="2421004"/>
                  <a:ext cx="181418" cy="222664"/>
                </a:xfrm>
                <a:prstGeom prst="rect">
                  <a:avLst/>
                </a:prstGeom>
              </p:spPr>
            </p:pic>
          </p:grpSp>
          <p:grpSp>
            <p:nvGrpSpPr>
              <p:cNvPr id="140" name="Group 139">
                <a:extLst>
                  <a:ext uri="{FF2B5EF4-FFF2-40B4-BE49-F238E27FC236}">
                    <a16:creationId xmlns:a16="http://schemas.microsoft.com/office/drawing/2014/main" id="{D78F1FDA-5FF1-4452-B093-2825C77C75D9}"/>
                  </a:ext>
                </a:extLst>
              </p:cNvPr>
              <p:cNvGrpSpPr/>
              <p:nvPr/>
            </p:nvGrpSpPr>
            <p:grpSpPr>
              <a:xfrm>
                <a:off x="5062998" y="1970067"/>
                <a:ext cx="469781" cy="469781"/>
                <a:chOff x="8785063" y="2988618"/>
                <a:chExt cx="1143000" cy="1143000"/>
              </a:xfrm>
            </p:grpSpPr>
            <p:grpSp>
              <p:nvGrpSpPr>
                <p:cNvPr id="254" name="Group 253">
                  <a:extLst>
                    <a:ext uri="{FF2B5EF4-FFF2-40B4-BE49-F238E27FC236}">
                      <a16:creationId xmlns:a16="http://schemas.microsoft.com/office/drawing/2014/main" id="{5204E0D9-BF8A-457E-9496-A946B2F25617}"/>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EBC28D84-7351-489B-AA65-5A3EBA9B191E}"/>
                      </a:ext>
                    </a:extLst>
                  </p:cNvPr>
                  <p:cNvSpPr>
                    <a:spLocks noChangeAspect="1"/>
                  </p:cNvSpPr>
                  <p:nvPr/>
                </p:nvSpPr>
                <p:spPr bwMode="auto">
                  <a:xfrm>
                    <a:off x="7212772" y="5496293"/>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57" name="Freeform 7">
                    <a:extLst>
                      <a:ext uri="{FF2B5EF4-FFF2-40B4-BE49-F238E27FC236}">
                        <a16:creationId xmlns:a16="http://schemas.microsoft.com/office/drawing/2014/main" id="{648A8EA4-41D2-4169-838D-F633C3827E6E}"/>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55" name="Picture 254">
                  <a:extLst>
                    <a:ext uri="{FF2B5EF4-FFF2-40B4-BE49-F238E27FC236}">
                      <a16:creationId xmlns:a16="http://schemas.microsoft.com/office/drawing/2014/main" id="{62BD27AB-B7A7-42C4-A823-A8F9EE8B0200}"/>
                    </a:ext>
                  </a:extLst>
                </p:cNvPr>
                <p:cNvPicPr>
                  <a:picLocks noChangeAspect="1"/>
                </p:cNvPicPr>
                <p:nvPr/>
              </p:nvPicPr>
              <p:blipFill>
                <a:blip r:embed="rId18"/>
                <a:stretch>
                  <a:fillRect/>
                </a:stretch>
              </p:blipFill>
              <p:spPr>
                <a:xfrm>
                  <a:off x="8931957" y="3309268"/>
                  <a:ext cx="849211" cy="553418"/>
                </a:xfrm>
                <a:prstGeom prst="rect">
                  <a:avLst/>
                </a:prstGeom>
              </p:spPr>
            </p:pic>
          </p:grpSp>
          <p:grpSp>
            <p:nvGrpSpPr>
              <p:cNvPr id="141" name="Group 140">
                <a:extLst>
                  <a:ext uri="{FF2B5EF4-FFF2-40B4-BE49-F238E27FC236}">
                    <a16:creationId xmlns:a16="http://schemas.microsoft.com/office/drawing/2014/main" id="{0D1ECD75-E0E2-45E4-8C51-ED246177B325}"/>
                  </a:ext>
                </a:extLst>
              </p:cNvPr>
              <p:cNvGrpSpPr>
                <a:grpSpLocks noChangeAspect="1"/>
              </p:cNvGrpSpPr>
              <p:nvPr/>
            </p:nvGrpSpPr>
            <p:grpSpPr>
              <a:xfrm>
                <a:off x="6452574" y="4526807"/>
                <a:ext cx="427073" cy="427073"/>
                <a:chOff x="5301956" y="4678104"/>
                <a:chExt cx="914400" cy="914400"/>
              </a:xfrm>
            </p:grpSpPr>
            <p:sp>
              <p:nvSpPr>
                <p:cNvPr id="248" name="Oval 247">
                  <a:extLst>
                    <a:ext uri="{FF2B5EF4-FFF2-40B4-BE49-F238E27FC236}">
                      <a16:creationId xmlns:a16="http://schemas.microsoft.com/office/drawing/2014/main" id="{D2750F18-9006-45AC-A88B-79CE93639AF0}"/>
                    </a:ext>
                  </a:extLst>
                </p:cNvPr>
                <p:cNvSpPr>
                  <a:spLocks noChangeAspect="1"/>
                </p:cNvSpPr>
                <p:nvPr/>
              </p:nvSpPr>
              <p:spPr bwMode="auto">
                <a:xfrm>
                  <a:off x="5301956" y="4678104"/>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49" name="Group 248">
                  <a:extLst>
                    <a:ext uri="{FF2B5EF4-FFF2-40B4-BE49-F238E27FC236}">
                      <a16:creationId xmlns:a16="http://schemas.microsoft.com/office/drawing/2014/main" id="{70E6FDFC-C846-4AFC-8173-16778D706497}"/>
                    </a:ext>
                  </a:extLst>
                </p:cNvPr>
                <p:cNvGrpSpPr>
                  <a:grpSpLocks noChangeAspect="1"/>
                </p:cNvGrpSpPr>
                <p:nvPr/>
              </p:nvGrpSpPr>
              <p:grpSpPr>
                <a:xfrm>
                  <a:off x="5416532" y="4898732"/>
                  <a:ext cx="674706" cy="433016"/>
                  <a:chOff x="8025136" y="7417948"/>
                  <a:chExt cx="1135149" cy="728520"/>
                </a:xfrm>
              </p:grpSpPr>
              <p:sp>
                <p:nvSpPr>
                  <p:cNvPr id="250" name="Freeform 7">
                    <a:extLst>
                      <a:ext uri="{FF2B5EF4-FFF2-40B4-BE49-F238E27FC236}">
                        <a16:creationId xmlns:a16="http://schemas.microsoft.com/office/drawing/2014/main" id="{F0E4C2DE-3CF7-4450-9D6F-531613F2BFC3}"/>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nvGrpSpPr>
                  <p:cNvPr id="251" name="Group 250">
                    <a:extLst>
                      <a:ext uri="{FF2B5EF4-FFF2-40B4-BE49-F238E27FC236}">
                        <a16:creationId xmlns:a16="http://schemas.microsoft.com/office/drawing/2014/main" id="{879BA298-0D5D-49A8-A7B2-C6BFCDFF5E66}"/>
                      </a:ext>
                    </a:extLst>
                  </p:cNvPr>
                  <p:cNvGrpSpPr/>
                  <p:nvPr/>
                </p:nvGrpSpPr>
                <p:grpSpPr>
                  <a:xfrm>
                    <a:off x="8025136" y="7417948"/>
                    <a:ext cx="1135149" cy="728520"/>
                    <a:chOff x="8025136" y="7417948"/>
                    <a:chExt cx="1135149" cy="728520"/>
                  </a:xfrm>
                </p:grpSpPr>
                <p:sp>
                  <p:nvSpPr>
                    <p:cNvPr id="252" name="Freeform 40">
                      <a:extLst>
                        <a:ext uri="{FF2B5EF4-FFF2-40B4-BE49-F238E27FC236}">
                          <a16:creationId xmlns:a16="http://schemas.microsoft.com/office/drawing/2014/main" id="{E93F9884-225F-45F2-9CD7-CB55A7D47D57}"/>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3" name="Freeform 512">
                      <a:extLst>
                        <a:ext uri="{FF2B5EF4-FFF2-40B4-BE49-F238E27FC236}">
                          <a16:creationId xmlns:a16="http://schemas.microsoft.com/office/drawing/2014/main" id="{6BFC16CB-29BC-4BF2-9762-4D2DAC8F2EDA}"/>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grpSp>
      </p:grpSp>
      <p:sp>
        <p:nvSpPr>
          <p:cNvPr id="380" name="Rectangle 379">
            <a:extLst>
              <a:ext uri="{FF2B5EF4-FFF2-40B4-BE49-F238E27FC236}">
                <a16:creationId xmlns:a16="http://schemas.microsoft.com/office/drawing/2014/main" id="{75BC8734-DDE2-4300-B432-B3557377063E}"/>
              </a:ext>
            </a:extLst>
          </p:cNvPr>
          <p:cNvSpPr/>
          <p:nvPr/>
        </p:nvSpPr>
        <p:spPr>
          <a:xfrm>
            <a:off x="8575401" y="4151352"/>
            <a:ext cx="929293"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Azure AD</a:t>
            </a:r>
            <a:b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Connect</a:t>
            </a:r>
            <a:endParaRPr kumimoji="0" lang="en-US" sz="1400" b="0" i="0" u="none" strike="noStrike" kern="0" cap="none" spc="0" normalizeH="0" baseline="0" noProof="0">
              <a:ln>
                <a:noFill/>
              </a:ln>
              <a:solidFill>
                <a:srgbClr val="353535"/>
              </a:solidFill>
              <a:effectLst/>
              <a:uLnTx/>
              <a:uFillTx/>
            </a:endParaRPr>
          </a:p>
        </p:txBody>
      </p:sp>
      <p:grpSp>
        <p:nvGrpSpPr>
          <p:cNvPr id="381" name="Group 380">
            <a:extLst>
              <a:ext uri="{FF2B5EF4-FFF2-40B4-BE49-F238E27FC236}">
                <a16:creationId xmlns:a16="http://schemas.microsoft.com/office/drawing/2014/main" id="{B2989C8C-6760-40EC-BF3F-FBB59683E1B6}"/>
              </a:ext>
            </a:extLst>
          </p:cNvPr>
          <p:cNvGrpSpPr/>
          <p:nvPr/>
        </p:nvGrpSpPr>
        <p:grpSpPr>
          <a:xfrm>
            <a:off x="8251153" y="4219708"/>
            <a:ext cx="374776" cy="386508"/>
            <a:chOff x="7596294" y="4477333"/>
            <a:chExt cx="374776" cy="386508"/>
          </a:xfrm>
        </p:grpSpPr>
        <p:sp>
          <p:nvSpPr>
            <p:cNvPr id="382" name="Oval 381">
              <a:extLst>
                <a:ext uri="{FF2B5EF4-FFF2-40B4-BE49-F238E27FC236}">
                  <a16:creationId xmlns:a16="http://schemas.microsoft.com/office/drawing/2014/main" id="{249401F6-26E7-43BE-9226-A70B1F391392}"/>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3" name="Freeform 149">
              <a:extLst>
                <a:ext uri="{FF2B5EF4-FFF2-40B4-BE49-F238E27FC236}">
                  <a16:creationId xmlns:a16="http://schemas.microsoft.com/office/drawing/2014/main" id="{F00DCCF5-997B-41B4-B664-D6A4C6515F46}"/>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84" name="Group 383">
            <a:extLst>
              <a:ext uri="{FF2B5EF4-FFF2-40B4-BE49-F238E27FC236}">
                <a16:creationId xmlns:a16="http://schemas.microsoft.com/office/drawing/2014/main" id="{DB959D31-4B39-4322-93A6-860B8CF87FBF}"/>
              </a:ext>
            </a:extLst>
          </p:cNvPr>
          <p:cNvGrpSpPr/>
          <p:nvPr/>
        </p:nvGrpSpPr>
        <p:grpSpPr>
          <a:xfrm>
            <a:off x="5844834" y="4869962"/>
            <a:ext cx="2140585" cy="1509625"/>
            <a:chOff x="1792808" y="4869962"/>
            <a:chExt cx="2140585" cy="1509625"/>
          </a:xfrm>
        </p:grpSpPr>
        <p:grpSp>
          <p:nvGrpSpPr>
            <p:cNvPr id="385" name="Group 384">
              <a:extLst>
                <a:ext uri="{FF2B5EF4-FFF2-40B4-BE49-F238E27FC236}">
                  <a16:creationId xmlns:a16="http://schemas.microsoft.com/office/drawing/2014/main" id="{B2FBB2B3-CE3D-4ADE-8F90-59496CDB238D}"/>
                </a:ext>
              </a:extLst>
            </p:cNvPr>
            <p:cNvGrpSpPr/>
            <p:nvPr/>
          </p:nvGrpSpPr>
          <p:grpSpPr>
            <a:xfrm>
              <a:off x="2679738" y="4869962"/>
              <a:ext cx="1253655" cy="1253655"/>
              <a:chOff x="2948537" y="5104016"/>
              <a:chExt cx="1600200" cy="1600200"/>
            </a:xfrm>
          </p:grpSpPr>
          <p:sp>
            <p:nvSpPr>
              <p:cNvPr id="422" name="Dotted Circle">
                <a:extLst>
                  <a:ext uri="{FF2B5EF4-FFF2-40B4-BE49-F238E27FC236}">
                    <a16:creationId xmlns:a16="http://schemas.microsoft.com/office/drawing/2014/main" id="{C36A481F-AA8E-490F-8761-7B05910B1563}"/>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30" tIns="44814" rIns="89630" bIns="44814" anchor="ctr"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FFFFFF"/>
                  </a:solidFill>
                  <a:effectLst/>
                  <a:uLnTx/>
                  <a:uFillTx/>
                </a:endParaRPr>
              </a:p>
            </p:txBody>
          </p:sp>
          <p:grpSp>
            <p:nvGrpSpPr>
              <p:cNvPr id="423" name="Group 2">
                <a:extLst>
                  <a:ext uri="{FF2B5EF4-FFF2-40B4-BE49-F238E27FC236}">
                    <a16:creationId xmlns:a16="http://schemas.microsoft.com/office/drawing/2014/main" id="{8B38AF69-184D-4207-8B68-1DB3A342B9B1}"/>
                  </a:ext>
                </a:extLst>
              </p:cNvPr>
              <p:cNvGrpSpPr/>
              <p:nvPr/>
            </p:nvGrpSpPr>
            <p:grpSpPr>
              <a:xfrm>
                <a:off x="3197318" y="5374450"/>
                <a:ext cx="1102629" cy="1059331"/>
                <a:chOff x="3197318" y="5374450"/>
                <a:chExt cx="1102629" cy="1059331"/>
              </a:xfrm>
            </p:grpSpPr>
            <p:grpSp>
              <p:nvGrpSpPr>
                <p:cNvPr id="424" name="Group 162">
                  <a:extLst>
                    <a:ext uri="{FF2B5EF4-FFF2-40B4-BE49-F238E27FC236}">
                      <a16:creationId xmlns:a16="http://schemas.microsoft.com/office/drawing/2014/main" id="{09DEDB70-AD28-40D7-9F0D-6A2F0A8613FA}"/>
                    </a:ext>
                  </a:extLst>
                </p:cNvPr>
                <p:cNvGrpSpPr/>
                <p:nvPr/>
              </p:nvGrpSpPr>
              <p:grpSpPr>
                <a:xfrm>
                  <a:off x="3197318" y="5719773"/>
                  <a:ext cx="367515" cy="311389"/>
                  <a:chOff x="3197318" y="5719773"/>
                  <a:chExt cx="367515" cy="311389"/>
                </a:xfrm>
              </p:grpSpPr>
              <p:sp>
                <p:nvSpPr>
                  <p:cNvPr id="450" name="Freeform 5">
                    <a:extLst>
                      <a:ext uri="{FF2B5EF4-FFF2-40B4-BE49-F238E27FC236}">
                        <a16:creationId xmlns:a16="http://schemas.microsoft.com/office/drawing/2014/main" id="{F82AFFF9-5F5E-4777-9303-B68381E42B43}"/>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1" name="Freeform 6">
                    <a:extLst>
                      <a:ext uri="{FF2B5EF4-FFF2-40B4-BE49-F238E27FC236}">
                        <a16:creationId xmlns:a16="http://schemas.microsoft.com/office/drawing/2014/main" id="{1DEFED44-B49E-4048-ABFD-16BE801B5554}"/>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2" name="Freeform 7">
                    <a:extLst>
                      <a:ext uri="{FF2B5EF4-FFF2-40B4-BE49-F238E27FC236}">
                        <a16:creationId xmlns:a16="http://schemas.microsoft.com/office/drawing/2014/main" id="{2A509093-0DA6-4D5A-BBB1-BE0E5BB01AF4}"/>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3" name="Freeform 8">
                    <a:extLst>
                      <a:ext uri="{FF2B5EF4-FFF2-40B4-BE49-F238E27FC236}">
                        <a16:creationId xmlns:a16="http://schemas.microsoft.com/office/drawing/2014/main" id="{61B3B747-10F5-4DA8-9EB8-4BE7709F25ED}"/>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4" name="Line 9">
                    <a:extLst>
                      <a:ext uri="{FF2B5EF4-FFF2-40B4-BE49-F238E27FC236}">
                        <a16:creationId xmlns:a16="http://schemas.microsoft.com/office/drawing/2014/main" id="{DBC00475-5FD3-40EF-AADF-D3E215007B49}"/>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5" name="Line 10">
                    <a:extLst>
                      <a:ext uri="{FF2B5EF4-FFF2-40B4-BE49-F238E27FC236}">
                        <a16:creationId xmlns:a16="http://schemas.microsoft.com/office/drawing/2014/main" id="{76D74AF6-1079-4232-88B5-724781F47D21}"/>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grpSp>
            <p:grpSp>
              <p:nvGrpSpPr>
                <p:cNvPr id="425" name="Group 169">
                  <a:extLst>
                    <a:ext uri="{FF2B5EF4-FFF2-40B4-BE49-F238E27FC236}">
                      <a16:creationId xmlns:a16="http://schemas.microsoft.com/office/drawing/2014/main" id="{982FAAA3-6CF5-4092-A215-A01D36A86872}"/>
                    </a:ext>
                  </a:extLst>
                </p:cNvPr>
                <p:cNvGrpSpPr/>
                <p:nvPr/>
              </p:nvGrpSpPr>
              <p:grpSpPr>
                <a:xfrm>
                  <a:off x="3622203" y="6072283"/>
                  <a:ext cx="272893" cy="361498"/>
                  <a:chOff x="3622203" y="6072283"/>
                  <a:chExt cx="272893" cy="361498"/>
                </a:xfrm>
              </p:grpSpPr>
              <p:sp>
                <p:nvSpPr>
                  <p:cNvPr id="438" name="Freeform 29">
                    <a:extLst>
                      <a:ext uri="{FF2B5EF4-FFF2-40B4-BE49-F238E27FC236}">
                        <a16:creationId xmlns:a16="http://schemas.microsoft.com/office/drawing/2014/main" id="{1FE527CF-551F-4EF1-9BEF-EE33BC6042D8}"/>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39" name="Freeform 30">
                    <a:extLst>
                      <a:ext uri="{FF2B5EF4-FFF2-40B4-BE49-F238E27FC236}">
                        <a16:creationId xmlns:a16="http://schemas.microsoft.com/office/drawing/2014/main" id="{C7AC027E-135F-4149-8372-D6F0CE8C7CBD}"/>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0" name="Rectangle 31">
                    <a:extLst>
                      <a:ext uri="{FF2B5EF4-FFF2-40B4-BE49-F238E27FC236}">
                        <a16:creationId xmlns:a16="http://schemas.microsoft.com/office/drawing/2014/main" id="{AF56B330-1D21-49FF-AB74-8B372E86FE53}"/>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1" name="Rectangle 32">
                    <a:extLst>
                      <a:ext uri="{FF2B5EF4-FFF2-40B4-BE49-F238E27FC236}">
                        <a16:creationId xmlns:a16="http://schemas.microsoft.com/office/drawing/2014/main" id="{E6523857-EBEF-494E-BE52-E17C34EC0CAA}"/>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2" name="Rectangle 33">
                    <a:extLst>
                      <a:ext uri="{FF2B5EF4-FFF2-40B4-BE49-F238E27FC236}">
                        <a16:creationId xmlns:a16="http://schemas.microsoft.com/office/drawing/2014/main" id="{15D44FAE-CC8B-4A8A-BD58-6615980FA360}"/>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3" name="Freeform 34">
                    <a:extLst>
                      <a:ext uri="{FF2B5EF4-FFF2-40B4-BE49-F238E27FC236}">
                        <a16:creationId xmlns:a16="http://schemas.microsoft.com/office/drawing/2014/main" id="{01E0F40D-16BE-4B2D-8369-98714A14DF29}"/>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4" name="Line 35">
                    <a:extLst>
                      <a:ext uri="{FF2B5EF4-FFF2-40B4-BE49-F238E27FC236}">
                        <a16:creationId xmlns:a16="http://schemas.microsoft.com/office/drawing/2014/main" id="{EE0F61DD-B792-454D-AC9C-6D2E50B822AB}"/>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5" name="Line 36">
                    <a:extLst>
                      <a:ext uri="{FF2B5EF4-FFF2-40B4-BE49-F238E27FC236}">
                        <a16:creationId xmlns:a16="http://schemas.microsoft.com/office/drawing/2014/main" id="{38C71B69-FF87-4171-926E-24A95E8F6A99}"/>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6" name="Line 37">
                    <a:extLst>
                      <a:ext uri="{FF2B5EF4-FFF2-40B4-BE49-F238E27FC236}">
                        <a16:creationId xmlns:a16="http://schemas.microsoft.com/office/drawing/2014/main" id="{606D3327-91B6-4878-9BE9-E6EB723C9522}"/>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7" name="Line 38">
                    <a:extLst>
                      <a:ext uri="{FF2B5EF4-FFF2-40B4-BE49-F238E27FC236}">
                        <a16:creationId xmlns:a16="http://schemas.microsoft.com/office/drawing/2014/main" id="{B2CE041A-2030-48F3-A7CC-6C6CE3DE1A2E}"/>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8" name="Line 39">
                    <a:extLst>
                      <a:ext uri="{FF2B5EF4-FFF2-40B4-BE49-F238E27FC236}">
                        <a16:creationId xmlns:a16="http://schemas.microsoft.com/office/drawing/2014/main" id="{48FB58C7-AB9E-4A55-813F-2CCD780ABA28}"/>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9" name="Line 40">
                    <a:extLst>
                      <a:ext uri="{FF2B5EF4-FFF2-40B4-BE49-F238E27FC236}">
                        <a16:creationId xmlns:a16="http://schemas.microsoft.com/office/drawing/2014/main" id="{AD066AAB-74E1-43EB-990D-FE274F6E952D}"/>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grpSp>
            <p:grpSp>
              <p:nvGrpSpPr>
                <p:cNvPr id="426" name="Group 182">
                  <a:extLst>
                    <a:ext uri="{FF2B5EF4-FFF2-40B4-BE49-F238E27FC236}">
                      <a16:creationId xmlns:a16="http://schemas.microsoft.com/office/drawing/2014/main" id="{89D40020-AB39-46F2-A94C-418B33775CF0}"/>
                    </a:ext>
                  </a:extLst>
                </p:cNvPr>
                <p:cNvGrpSpPr/>
                <p:nvPr/>
              </p:nvGrpSpPr>
              <p:grpSpPr>
                <a:xfrm>
                  <a:off x="3602013" y="5374450"/>
                  <a:ext cx="303955" cy="249438"/>
                  <a:chOff x="3602013" y="5374450"/>
                  <a:chExt cx="303955" cy="249438"/>
                </a:xfrm>
              </p:grpSpPr>
              <p:sp>
                <p:nvSpPr>
                  <p:cNvPr id="432" name="Oval 5">
                    <a:extLst>
                      <a:ext uri="{FF2B5EF4-FFF2-40B4-BE49-F238E27FC236}">
                        <a16:creationId xmlns:a16="http://schemas.microsoft.com/office/drawing/2014/main" id="{6EA457A8-48E9-44B1-ABEE-E443A40201FB}"/>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3" name="Oval 6">
                    <a:extLst>
                      <a:ext uri="{FF2B5EF4-FFF2-40B4-BE49-F238E27FC236}">
                        <a16:creationId xmlns:a16="http://schemas.microsoft.com/office/drawing/2014/main" id="{5CD29A9B-134A-4091-9282-0E22CA259D85}"/>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4" name="Freeform 7">
                    <a:extLst>
                      <a:ext uri="{FF2B5EF4-FFF2-40B4-BE49-F238E27FC236}">
                        <a16:creationId xmlns:a16="http://schemas.microsoft.com/office/drawing/2014/main" id="{5C2CBB8D-39CD-4C7D-97A6-A79E1B90A9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5" name="Oval 8">
                    <a:extLst>
                      <a:ext uri="{FF2B5EF4-FFF2-40B4-BE49-F238E27FC236}">
                        <a16:creationId xmlns:a16="http://schemas.microsoft.com/office/drawing/2014/main" id="{A5322B0B-87D3-489A-9BC1-D589A66CB1A0}"/>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6" name="Freeform 9">
                    <a:extLst>
                      <a:ext uri="{FF2B5EF4-FFF2-40B4-BE49-F238E27FC236}">
                        <a16:creationId xmlns:a16="http://schemas.microsoft.com/office/drawing/2014/main" id="{ECD20E09-7C9F-481D-9A51-322ED91D2EE1}"/>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7" name="Freeform 10">
                    <a:extLst>
                      <a:ext uri="{FF2B5EF4-FFF2-40B4-BE49-F238E27FC236}">
                        <a16:creationId xmlns:a16="http://schemas.microsoft.com/office/drawing/2014/main" id="{4C442C2C-4E31-4F35-9779-6D3A8BF15C00}"/>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grpSp>
            <p:grpSp>
              <p:nvGrpSpPr>
                <p:cNvPr id="427" name="Group 189">
                  <a:extLst>
                    <a:ext uri="{FF2B5EF4-FFF2-40B4-BE49-F238E27FC236}">
                      <a16:creationId xmlns:a16="http://schemas.microsoft.com/office/drawing/2014/main" id="{9AA08FFB-2BC5-4445-9BE1-7BDA93AB3642}"/>
                    </a:ext>
                  </a:extLst>
                </p:cNvPr>
                <p:cNvGrpSpPr/>
                <p:nvPr/>
              </p:nvGrpSpPr>
              <p:grpSpPr>
                <a:xfrm>
                  <a:off x="3972482" y="5714085"/>
                  <a:ext cx="327465" cy="322764"/>
                  <a:chOff x="3972482" y="5714085"/>
                  <a:chExt cx="327465" cy="322764"/>
                </a:xfrm>
              </p:grpSpPr>
              <p:sp>
                <p:nvSpPr>
                  <p:cNvPr id="428" name="Freeform 44">
                    <a:extLst>
                      <a:ext uri="{FF2B5EF4-FFF2-40B4-BE49-F238E27FC236}">
                        <a16:creationId xmlns:a16="http://schemas.microsoft.com/office/drawing/2014/main" id="{BBED32D0-FB9D-4858-8414-2CC97E239949}"/>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29" name="Freeform 45">
                    <a:extLst>
                      <a:ext uri="{FF2B5EF4-FFF2-40B4-BE49-F238E27FC236}">
                        <a16:creationId xmlns:a16="http://schemas.microsoft.com/office/drawing/2014/main" id="{DAAA8A5B-223F-482D-9F99-EE60196D606E}"/>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0" name="Freeform 46">
                    <a:extLst>
                      <a:ext uri="{FF2B5EF4-FFF2-40B4-BE49-F238E27FC236}">
                        <a16:creationId xmlns:a16="http://schemas.microsoft.com/office/drawing/2014/main" id="{80D1A262-6F4D-4EF2-BDDC-2D2BD601B578}"/>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1" name="Freeform 47">
                    <a:extLst>
                      <a:ext uri="{FF2B5EF4-FFF2-40B4-BE49-F238E27FC236}">
                        <a16:creationId xmlns:a16="http://schemas.microsoft.com/office/drawing/2014/main" id="{AB90C70E-035C-44E0-838D-E67EF7110DF2}"/>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grpSp>
          </p:grpSp>
        </p:grpSp>
        <p:grpSp>
          <p:nvGrpSpPr>
            <p:cNvPr id="386" name="On-Premises Building">
              <a:extLst>
                <a:ext uri="{FF2B5EF4-FFF2-40B4-BE49-F238E27FC236}">
                  <a16:creationId xmlns:a16="http://schemas.microsoft.com/office/drawing/2014/main" id="{9A762E05-FEB0-4BF3-BB5A-5B578F27AE89}"/>
                </a:ext>
              </a:extLst>
            </p:cNvPr>
            <p:cNvGrpSpPr/>
            <p:nvPr/>
          </p:nvGrpSpPr>
          <p:grpSpPr>
            <a:xfrm>
              <a:off x="1792808" y="4946549"/>
              <a:ext cx="1008623" cy="1433038"/>
              <a:chOff x="2317171" y="4229228"/>
              <a:chExt cx="1593672" cy="2264264"/>
            </a:xfrm>
          </p:grpSpPr>
          <p:sp>
            <p:nvSpPr>
              <p:cNvPr id="387" name="Freeform 12">
                <a:extLst>
                  <a:ext uri="{FF2B5EF4-FFF2-40B4-BE49-F238E27FC236}">
                    <a16:creationId xmlns:a16="http://schemas.microsoft.com/office/drawing/2014/main" id="{22B07B00-5310-4A3C-8729-A3D6D135D0C0}"/>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8" name="Rectangle 14">
                <a:extLst>
                  <a:ext uri="{FF2B5EF4-FFF2-40B4-BE49-F238E27FC236}">
                    <a16:creationId xmlns:a16="http://schemas.microsoft.com/office/drawing/2014/main" id="{7119D1FF-0A10-4671-BF07-B2D33B5D77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9" name="Rectangle 15">
                <a:extLst>
                  <a:ext uri="{FF2B5EF4-FFF2-40B4-BE49-F238E27FC236}">
                    <a16:creationId xmlns:a16="http://schemas.microsoft.com/office/drawing/2014/main" id="{FC8DDC61-7BBF-4B1F-BC23-E25633787713}"/>
                  </a:ext>
                </a:extLst>
              </p:cNvPr>
              <p:cNvSpPr/>
              <p:nvPr/>
            </p:nvSpPr>
            <p:spPr>
              <a:xfrm>
                <a:off x="2923291" y="4354619"/>
                <a:ext cx="987552" cy="2138873"/>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0" name="Rectangle 16">
                <a:extLst>
                  <a:ext uri="{FF2B5EF4-FFF2-40B4-BE49-F238E27FC236}">
                    <a16:creationId xmlns:a16="http://schemas.microsoft.com/office/drawing/2014/main" id="{9B896BE3-BFA0-4E6F-954B-82FC1C303D9D}"/>
                  </a:ext>
                </a:extLst>
              </p:cNvPr>
              <p:cNvSpPr/>
              <p:nvPr/>
            </p:nvSpPr>
            <p:spPr>
              <a:xfrm>
                <a:off x="3022567" y="5372328"/>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1" name="Rectangle 17">
                <a:extLst>
                  <a:ext uri="{FF2B5EF4-FFF2-40B4-BE49-F238E27FC236}">
                    <a16:creationId xmlns:a16="http://schemas.microsoft.com/office/drawing/2014/main" id="{6FCBB826-84CA-40E8-9CC2-4C946E927C88}"/>
                  </a:ext>
                </a:extLst>
              </p:cNvPr>
              <p:cNvSpPr/>
              <p:nvPr/>
            </p:nvSpPr>
            <p:spPr>
              <a:xfrm>
                <a:off x="3022567" y="5372328"/>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2" name="Rectangle 18">
                <a:extLst>
                  <a:ext uri="{FF2B5EF4-FFF2-40B4-BE49-F238E27FC236}">
                    <a16:creationId xmlns:a16="http://schemas.microsoft.com/office/drawing/2014/main" id="{2B87F45F-EE0A-41CA-B14E-D296959D620C}"/>
                  </a:ext>
                </a:extLst>
              </p:cNvPr>
              <p:cNvSpPr/>
              <p:nvPr/>
            </p:nvSpPr>
            <p:spPr>
              <a:xfrm>
                <a:off x="3022567" y="5594893"/>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3" name="Rectangle 19">
                <a:extLst>
                  <a:ext uri="{FF2B5EF4-FFF2-40B4-BE49-F238E27FC236}">
                    <a16:creationId xmlns:a16="http://schemas.microsoft.com/office/drawing/2014/main" id="{D59D43A1-733F-461C-849F-8A85A01E918F}"/>
                  </a:ext>
                </a:extLst>
              </p:cNvPr>
              <p:cNvSpPr/>
              <p:nvPr/>
            </p:nvSpPr>
            <p:spPr>
              <a:xfrm>
                <a:off x="3022567" y="5594893"/>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4" name="Rectangle 20">
                <a:extLst>
                  <a:ext uri="{FF2B5EF4-FFF2-40B4-BE49-F238E27FC236}">
                    <a16:creationId xmlns:a16="http://schemas.microsoft.com/office/drawing/2014/main" id="{6737F872-7156-4967-98B3-3188D2DB56E1}"/>
                  </a:ext>
                </a:extLst>
              </p:cNvPr>
              <p:cNvSpPr/>
              <p:nvPr/>
            </p:nvSpPr>
            <p:spPr>
              <a:xfrm>
                <a:off x="3022567" y="5815364"/>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5" name="Rectangle 21">
                <a:extLst>
                  <a:ext uri="{FF2B5EF4-FFF2-40B4-BE49-F238E27FC236}">
                    <a16:creationId xmlns:a16="http://schemas.microsoft.com/office/drawing/2014/main" id="{B3BF2A90-4E44-4964-8C05-2AD1F9B4F602}"/>
                  </a:ext>
                </a:extLst>
              </p:cNvPr>
              <p:cNvSpPr/>
              <p:nvPr/>
            </p:nvSpPr>
            <p:spPr>
              <a:xfrm>
                <a:off x="3022567" y="5815364"/>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6" name="Rectangle 22">
                <a:extLst>
                  <a:ext uri="{FF2B5EF4-FFF2-40B4-BE49-F238E27FC236}">
                    <a16:creationId xmlns:a16="http://schemas.microsoft.com/office/drawing/2014/main" id="{8FB4141D-6AC7-4625-B875-79275FDEFA16}"/>
                  </a:ext>
                </a:extLst>
              </p:cNvPr>
              <p:cNvSpPr/>
              <p:nvPr/>
            </p:nvSpPr>
            <p:spPr>
              <a:xfrm>
                <a:off x="3022567" y="6034783"/>
                <a:ext cx="794229"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7" name="Rectangle 23">
                <a:extLst>
                  <a:ext uri="{FF2B5EF4-FFF2-40B4-BE49-F238E27FC236}">
                    <a16:creationId xmlns:a16="http://schemas.microsoft.com/office/drawing/2014/main" id="{8BE9C541-0203-4202-BBA8-ED19D7D7A730}"/>
                  </a:ext>
                </a:extLst>
              </p:cNvPr>
              <p:cNvSpPr/>
              <p:nvPr/>
            </p:nvSpPr>
            <p:spPr>
              <a:xfrm>
                <a:off x="3022567" y="6034783"/>
                <a:ext cx="794229"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8" name="Rectangle 24">
                <a:extLst>
                  <a:ext uri="{FF2B5EF4-FFF2-40B4-BE49-F238E27FC236}">
                    <a16:creationId xmlns:a16="http://schemas.microsoft.com/office/drawing/2014/main" id="{FC95E044-3994-4224-95E0-47112AB97305}"/>
                  </a:ext>
                </a:extLst>
              </p:cNvPr>
              <p:cNvSpPr/>
              <p:nvPr/>
            </p:nvSpPr>
            <p:spPr>
              <a:xfrm>
                <a:off x="3022567" y="4708830"/>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9" name="Rectangle 25">
                <a:extLst>
                  <a:ext uri="{FF2B5EF4-FFF2-40B4-BE49-F238E27FC236}">
                    <a16:creationId xmlns:a16="http://schemas.microsoft.com/office/drawing/2014/main" id="{52D3A09C-6FF3-4D49-935E-620706294E49}"/>
                  </a:ext>
                </a:extLst>
              </p:cNvPr>
              <p:cNvSpPr/>
              <p:nvPr/>
            </p:nvSpPr>
            <p:spPr>
              <a:xfrm>
                <a:off x="3022567" y="4929301"/>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0" name="Rectangle 26">
                <a:extLst>
                  <a:ext uri="{FF2B5EF4-FFF2-40B4-BE49-F238E27FC236}">
                    <a16:creationId xmlns:a16="http://schemas.microsoft.com/office/drawing/2014/main" id="{DB5D770C-FED3-4236-9A4C-D44AB98EAC35}"/>
                  </a:ext>
                </a:extLst>
              </p:cNvPr>
              <p:cNvSpPr/>
              <p:nvPr/>
            </p:nvSpPr>
            <p:spPr>
              <a:xfrm>
                <a:off x="3022567" y="5151857"/>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1" name="Rectangle 27">
                <a:extLst>
                  <a:ext uri="{FF2B5EF4-FFF2-40B4-BE49-F238E27FC236}">
                    <a16:creationId xmlns:a16="http://schemas.microsoft.com/office/drawing/2014/main" id="{E2CAC637-8664-46B1-B7E4-336A47BA1BEA}"/>
                  </a:ext>
                </a:extLst>
              </p:cNvPr>
              <p:cNvSpPr/>
              <p:nvPr/>
            </p:nvSpPr>
            <p:spPr>
              <a:xfrm>
                <a:off x="3022567" y="5151857"/>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2" name="Rectangle 28">
                <a:extLst>
                  <a:ext uri="{FF2B5EF4-FFF2-40B4-BE49-F238E27FC236}">
                    <a16:creationId xmlns:a16="http://schemas.microsoft.com/office/drawing/2014/main" id="{35EC5F1A-6E81-492A-9D94-A27C8A6152A4}"/>
                  </a:ext>
                </a:extLst>
              </p:cNvPr>
              <p:cNvSpPr/>
              <p:nvPr/>
            </p:nvSpPr>
            <p:spPr>
              <a:xfrm>
                <a:off x="3022567" y="4488359"/>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3" name="Freeform 29">
                <a:extLst>
                  <a:ext uri="{FF2B5EF4-FFF2-40B4-BE49-F238E27FC236}">
                    <a16:creationId xmlns:a16="http://schemas.microsoft.com/office/drawing/2014/main" id="{F27BA790-71B8-4763-82A7-A185B9053CE9}"/>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4" name="Freeform 30">
                <a:extLst>
                  <a:ext uri="{FF2B5EF4-FFF2-40B4-BE49-F238E27FC236}">
                    <a16:creationId xmlns:a16="http://schemas.microsoft.com/office/drawing/2014/main" id="{715D9D4D-F946-445E-8D24-EE14E33A15C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5" name="Rectangle 31">
                <a:extLst>
                  <a:ext uri="{FF2B5EF4-FFF2-40B4-BE49-F238E27FC236}">
                    <a16:creationId xmlns:a16="http://schemas.microsoft.com/office/drawing/2014/main" id="{2DF12CED-F897-4CFB-B418-6CF2F21AEFCB}"/>
                  </a:ext>
                </a:extLst>
              </p:cNvPr>
              <p:cNvSpPr/>
              <p:nvPr/>
            </p:nvSpPr>
            <p:spPr>
              <a:xfrm>
                <a:off x="3022567" y="5372328"/>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6" name="Rectangle 32">
                <a:extLst>
                  <a:ext uri="{FF2B5EF4-FFF2-40B4-BE49-F238E27FC236}">
                    <a16:creationId xmlns:a16="http://schemas.microsoft.com/office/drawing/2014/main" id="{EC6AC13D-4564-4890-A565-4134ABED8823}"/>
                  </a:ext>
                </a:extLst>
              </p:cNvPr>
              <p:cNvSpPr/>
              <p:nvPr/>
            </p:nvSpPr>
            <p:spPr>
              <a:xfrm>
                <a:off x="3022567" y="5372328"/>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7" name="Rectangle 33">
                <a:extLst>
                  <a:ext uri="{FF2B5EF4-FFF2-40B4-BE49-F238E27FC236}">
                    <a16:creationId xmlns:a16="http://schemas.microsoft.com/office/drawing/2014/main" id="{E0A081D5-0119-4582-9D6A-EDC6F3B6876A}"/>
                  </a:ext>
                </a:extLst>
              </p:cNvPr>
              <p:cNvSpPr/>
              <p:nvPr/>
            </p:nvSpPr>
            <p:spPr>
              <a:xfrm>
                <a:off x="3022567" y="5594893"/>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8" name="Rectangle 34">
                <a:extLst>
                  <a:ext uri="{FF2B5EF4-FFF2-40B4-BE49-F238E27FC236}">
                    <a16:creationId xmlns:a16="http://schemas.microsoft.com/office/drawing/2014/main" id="{39D3164B-11FF-41DF-A97A-896650A47281}"/>
                  </a:ext>
                </a:extLst>
              </p:cNvPr>
              <p:cNvSpPr/>
              <p:nvPr/>
            </p:nvSpPr>
            <p:spPr>
              <a:xfrm>
                <a:off x="3022567" y="5594893"/>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9" name="Rectangle 35">
                <a:extLst>
                  <a:ext uri="{FF2B5EF4-FFF2-40B4-BE49-F238E27FC236}">
                    <a16:creationId xmlns:a16="http://schemas.microsoft.com/office/drawing/2014/main" id="{D0851730-720A-41AC-BF16-CEBDD26E02E9}"/>
                  </a:ext>
                </a:extLst>
              </p:cNvPr>
              <p:cNvSpPr/>
              <p:nvPr/>
            </p:nvSpPr>
            <p:spPr>
              <a:xfrm>
                <a:off x="3022567" y="5815364"/>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0" name="Rectangle 36">
                <a:extLst>
                  <a:ext uri="{FF2B5EF4-FFF2-40B4-BE49-F238E27FC236}">
                    <a16:creationId xmlns:a16="http://schemas.microsoft.com/office/drawing/2014/main" id="{A6165582-5A26-4842-A1EF-CBDE2F92177B}"/>
                  </a:ext>
                </a:extLst>
              </p:cNvPr>
              <p:cNvSpPr/>
              <p:nvPr/>
            </p:nvSpPr>
            <p:spPr>
              <a:xfrm>
                <a:off x="3022567" y="5815364"/>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1" name="Rectangle 37">
                <a:extLst>
                  <a:ext uri="{FF2B5EF4-FFF2-40B4-BE49-F238E27FC236}">
                    <a16:creationId xmlns:a16="http://schemas.microsoft.com/office/drawing/2014/main" id="{C666BD8E-A589-4245-872F-9A61079D0789}"/>
                  </a:ext>
                </a:extLst>
              </p:cNvPr>
              <p:cNvSpPr/>
              <p:nvPr/>
            </p:nvSpPr>
            <p:spPr>
              <a:xfrm>
                <a:off x="3022567" y="6034783"/>
                <a:ext cx="443090"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2" name="Rectangle 38">
                <a:extLst>
                  <a:ext uri="{FF2B5EF4-FFF2-40B4-BE49-F238E27FC236}">
                    <a16:creationId xmlns:a16="http://schemas.microsoft.com/office/drawing/2014/main" id="{1B90847F-655E-49FB-8D66-DEEF24D78058}"/>
                  </a:ext>
                </a:extLst>
              </p:cNvPr>
              <p:cNvSpPr/>
              <p:nvPr/>
            </p:nvSpPr>
            <p:spPr>
              <a:xfrm>
                <a:off x="3022567" y="6034783"/>
                <a:ext cx="443090"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3" name="Rectangle 39">
                <a:extLst>
                  <a:ext uri="{FF2B5EF4-FFF2-40B4-BE49-F238E27FC236}">
                    <a16:creationId xmlns:a16="http://schemas.microsoft.com/office/drawing/2014/main" id="{324273CF-F1A9-4814-BBEA-7C0E33B3FA56}"/>
                  </a:ext>
                </a:extLst>
              </p:cNvPr>
              <p:cNvSpPr/>
              <p:nvPr/>
            </p:nvSpPr>
            <p:spPr>
              <a:xfrm>
                <a:off x="3022567" y="5151857"/>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4" name="Rectangle 40">
                <a:extLst>
                  <a:ext uri="{FF2B5EF4-FFF2-40B4-BE49-F238E27FC236}">
                    <a16:creationId xmlns:a16="http://schemas.microsoft.com/office/drawing/2014/main" id="{B513488C-46D7-4422-950B-2EC1B53AF057}"/>
                  </a:ext>
                </a:extLst>
              </p:cNvPr>
              <p:cNvSpPr/>
              <p:nvPr/>
            </p:nvSpPr>
            <p:spPr>
              <a:xfrm>
                <a:off x="3022567" y="5151857"/>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5" name="Rectangle 41">
                <a:extLst>
                  <a:ext uri="{FF2B5EF4-FFF2-40B4-BE49-F238E27FC236}">
                    <a16:creationId xmlns:a16="http://schemas.microsoft.com/office/drawing/2014/main" id="{C39F34AE-0946-43DB-9C2E-EF461A918CA8}"/>
                  </a:ext>
                </a:extLst>
              </p:cNvPr>
              <p:cNvSpPr/>
              <p:nvPr/>
            </p:nvSpPr>
            <p:spPr>
              <a:xfrm>
                <a:off x="2317171" y="5260534"/>
                <a:ext cx="987552" cy="1232958"/>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6" name="Rectangle 42">
                <a:extLst>
                  <a:ext uri="{FF2B5EF4-FFF2-40B4-BE49-F238E27FC236}">
                    <a16:creationId xmlns:a16="http://schemas.microsoft.com/office/drawing/2014/main" id="{680DFA8E-6BCE-4011-83C2-6C8D73C30788}"/>
                  </a:ext>
                </a:extLst>
              </p:cNvPr>
              <p:cNvSpPr/>
              <p:nvPr/>
            </p:nvSpPr>
            <p:spPr>
              <a:xfrm>
                <a:off x="2859539" y="6242718"/>
                <a:ext cx="128537"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7" name="Rectangle 43">
                <a:extLst>
                  <a:ext uri="{FF2B5EF4-FFF2-40B4-BE49-F238E27FC236}">
                    <a16:creationId xmlns:a16="http://schemas.microsoft.com/office/drawing/2014/main" id="{6E1230FD-4D43-43D7-B74A-01A157D618A3}"/>
                  </a:ext>
                </a:extLst>
              </p:cNvPr>
              <p:cNvSpPr/>
              <p:nvPr/>
            </p:nvSpPr>
            <p:spPr>
              <a:xfrm>
                <a:off x="2639040" y="6242718"/>
                <a:ext cx="125400"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8" name="Rectangle 44">
                <a:extLst>
                  <a:ext uri="{FF2B5EF4-FFF2-40B4-BE49-F238E27FC236}">
                    <a16:creationId xmlns:a16="http://schemas.microsoft.com/office/drawing/2014/main" id="{C386C74E-865B-46A5-A340-72F2C78500DE}"/>
                  </a:ext>
                </a:extLst>
              </p:cNvPr>
              <p:cNvSpPr/>
              <p:nvPr/>
            </p:nvSpPr>
            <p:spPr>
              <a:xfrm>
                <a:off x="2415396" y="5372328"/>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9" name="Rectangle 45">
                <a:extLst>
                  <a:ext uri="{FF2B5EF4-FFF2-40B4-BE49-F238E27FC236}">
                    <a16:creationId xmlns:a16="http://schemas.microsoft.com/office/drawing/2014/main" id="{6435900B-6FD5-429A-9D72-5B3A01EEDC71}"/>
                  </a:ext>
                </a:extLst>
              </p:cNvPr>
              <p:cNvSpPr/>
              <p:nvPr/>
            </p:nvSpPr>
            <p:spPr>
              <a:xfrm>
                <a:off x="2415396" y="5594893"/>
                <a:ext cx="795271"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0" name="Rectangle 46">
                <a:extLst>
                  <a:ext uri="{FF2B5EF4-FFF2-40B4-BE49-F238E27FC236}">
                    <a16:creationId xmlns:a16="http://schemas.microsoft.com/office/drawing/2014/main" id="{180E627D-19CF-4AD4-B9ED-D671C6568A88}"/>
                  </a:ext>
                </a:extLst>
              </p:cNvPr>
              <p:cNvSpPr/>
              <p:nvPr/>
            </p:nvSpPr>
            <p:spPr>
              <a:xfrm>
                <a:off x="2415396" y="5815364"/>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1" name="Rectangle 47">
                <a:extLst>
                  <a:ext uri="{FF2B5EF4-FFF2-40B4-BE49-F238E27FC236}">
                    <a16:creationId xmlns:a16="http://schemas.microsoft.com/office/drawing/2014/main" id="{91B551C8-5957-4EFC-9BDD-68190790B337}"/>
                  </a:ext>
                </a:extLst>
              </p:cNvPr>
              <p:cNvSpPr/>
              <p:nvPr/>
            </p:nvSpPr>
            <p:spPr>
              <a:xfrm>
                <a:off x="2415396" y="6034783"/>
                <a:ext cx="795271"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grpSp>
      </p:grpSp>
      <p:sp>
        <p:nvSpPr>
          <p:cNvPr id="456" name="Text">
            <a:extLst>
              <a:ext uri="{FF2B5EF4-FFF2-40B4-BE49-F238E27FC236}">
                <a16:creationId xmlns:a16="http://schemas.microsoft.com/office/drawing/2014/main" id="{3A5519C8-41CA-481C-83D1-1134E8FDA626}"/>
              </a:ext>
            </a:extLst>
          </p:cNvPr>
          <p:cNvSpPr/>
          <p:nvPr/>
        </p:nvSpPr>
        <p:spPr>
          <a:xfrm>
            <a:off x="4537290" y="5985558"/>
            <a:ext cx="1304328" cy="448501"/>
          </a:xfrm>
          <a:prstGeom prst="rect">
            <a:avLst/>
          </a:prstGeom>
          <a:noFill/>
          <a:ln cap="flat">
            <a:noFill/>
            <a:prstDash val="solid"/>
          </a:ln>
        </p:spPr>
        <p:txBody>
          <a:bodyPr vert="horz" wrap="square" lIns="0" tIns="0" rIns="0" bIns="0" anchor="t" anchorCtr="1" compatLnSpc="1">
            <a:noAutofit/>
          </a:bodyPr>
          <a:lstStyle/>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On-premises /</a:t>
            </a:r>
          </a:p>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Private cloud</a:t>
            </a:r>
            <a:endParaRPr lang="en-US" sz="1567" kern="0" spc="-49">
              <a:solidFill>
                <a:srgbClr val="505050"/>
              </a:solidFill>
              <a:latin typeface="Segoe UI" panose="020B0502040204020203" pitchFamily="34" charset="0"/>
              <a:cs typeface="Segoe UI" panose="020B0502040204020203" pitchFamily="34" charset="0"/>
            </a:endParaRPr>
          </a:p>
        </p:txBody>
      </p:sp>
      <p:grpSp>
        <p:nvGrpSpPr>
          <p:cNvPr id="457" name="Group 456">
            <a:extLst>
              <a:ext uri="{FF2B5EF4-FFF2-40B4-BE49-F238E27FC236}">
                <a16:creationId xmlns:a16="http://schemas.microsoft.com/office/drawing/2014/main" id="{EA627832-4E89-48DA-B36B-8C908BE83A9A}"/>
              </a:ext>
            </a:extLst>
          </p:cNvPr>
          <p:cNvGrpSpPr/>
          <p:nvPr/>
        </p:nvGrpSpPr>
        <p:grpSpPr>
          <a:xfrm>
            <a:off x="8689793" y="2158379"/>
            <a:ext cx="2556413" cy="1635101"/>
            <a:chOff x="4940548" y="2663200"/>
            <a:chExt cx="2608041" cy="1668125"/>
          </a:xfrm>
        </p:grpSpPr>
        <p:grpSp>
          <p:nvGrpSpPr>
            <p:cNvPr id="458" name="Group 457">
              <a:extLst>
                <a:ext uri="{FF2B5EF4-FFF2-40B4-BE49-F238E27FC236}">
                  <a16:creationId xmlns:a16="http://schemas.microsoft.com/office/drawing/2014/main" id="{45E2EC49-BB11-449F-B659-6454DC893EE8}"/>
                </a:ext>
              </a:extLst>
            </p:cNvPr>
            <p:cNvGrpSpPr/>
            <p:nvPr/>
          </p:nvGrpSpPr>
          <p:grpSpPr>
            <a:xfrm>
              <a:off x="4940548" y="2663200"/>
              <a:ext cx="2608041" cy="1668125"/>
              <a:chOff x="4983684" y="2660526"/>
              <a:chExt cx="2608041" cy="1668125"/>
            </a:xfrm>
          </p:grpSpPr>
          <p:sp>
            <p:nvSpPr>
              <p:cNvPr id="460" name="Freeform 5">
                <a:extLst>
                  <a:ext uri="{FF2B5EF4-FFF2-40B4-BE49-F238E27FC236}">
                    <a16:creationId xmlns:a16="http://schemas.microsoft.com/office/drawing/2014/main" id="{5FE64A6A-C27B-4874-B70B-BB51E6C6878F}"/>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461" name="Freeform 5">
                <a:extLst>
                  <a:ext uri="{FF2B5EF4-FFF2-40B4-BE49-F238E27FC236}">
                    <a16:creationId xmlns:a16="http://schemas.microsoft.com/office/drawing/2014/main" id="{4E0C2788-1033-47F6-9DC6-AA89A246AB3B}"/>
                  </a:ext>
                </a:extLst>
              </p:cNvPr>
              <p:cNvSpPr/>
              <p:nvPr/>
            </p:nvSpPr>
            <p:spPr>
              <a:xfrm>
                <a:off x="5001237" y="272696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459" name="Freeform: Shape 1817">
              <a:extLst>
                <a:ext uri="{FF2B5EF4-FFF2-40B4-BE49-F238E27FC236}">
                  <a16:creationId xmlns:a16="http://schemas.microsoft.com/office/drawing/2014/main" id="{13075A31-4AD9-450D-B7A3-873A73E3D326}"/>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ea typeface="Segoe UI" pitchFamily="34"/>
                <a:cs typeface="Segoe UI" pitchFamily="34"/>
              </a:endParaRPr>
            </a:p>
          </p:txBody>
        </p:sp>
      </p:grpSp>
      <p:sp>
        <p:nvSpPr>
          <p:cNvPr id="462" name="Rectangle 461">
            <a:extLst>
              <a:ext uri="{FF2B5EF4-FFF2-40B4-BE49-F238E27FC236}">
                <a16:creationId xmlns:a16="http://schemas.microsoft.com/office/drawing/2014/main" id="{8B448D26-05AC-4C9C-AC47-762BFCF31B68}"/>
              </a:ext>
            </a:extLst>
          </p:cNvPr>
          <p:cNvSpPr/>
          <p:nvPr/>
        </p:nvSpPr>
        <p:spPr>
          <a:xfrm>
            <a:off x="8956660" y="3085944"/>
            <a:ext cx="1998038" cy="590931"/>
          </a:xfrm>
          <a:prstGeom prst="rect">
            <a:avLst/>
          </a:prstGeom>
        </p:spPr>
        <p:txBody>
          <a:bodyPr wrap="square">
            <a:spAutoFit/>
          </a:bodyPr>
          <a:lstStyle/>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Microsoft Azure </a:t>
            </a:r>
          </a:p>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Active Directory</a:t>
            </a:r>
          </a:p>
        </p:txBody>
      </p:sp>
      <p:sp>
        <p:nvSpPr>
          <p:cNvPr id="463" name="Titel 9">
            <a:extLst>
              <a:ext uri="{FF2B5EF4-FFF2-40B4-BE49-F238E27FC236}">
                <a16:creationId xmlns:a16="http://schemas.microsoft.com/office/drawing/2014/main" id="{0A4C2C29-2FF5-4DB6-BD3B-13982F541224}"/>
              </a:ext>
            </a:extLst>
          </p:cNvPr>
          <p:cNvSpPr>
            <a:spLocks noGrp="1"/>
          </p:cNvSpPr>
          <p:nvPr>
            <p:ph type="title"/>
          </p:nvPr>
        </p:nvSpPr>
        <p:spPr>
          <a:xfrm>
            <a:off x="1425627" y="567457"/>
            <a:ext cx="10572697" cy="830020"/>
          </a:xfrm>
        </p:spPr>
        <p:txBody>
          <a:bodyPr/>
          <a:lstStyle/>
          <a:p>
            <a:r>
              <a:rPr lang="en-GB" sz="2800">
                <a:solidFill>
                  <a:schemeClr val="tx2"/>
                </a:solidFill>
              </a:rPr>
              <a:t>Tenants</a:t>
            </a:r>
            <a:br>
              <a:rPr lang="en-GB" sz="2800"/>
            </a:br>
            <a:endParaRPr lang="de-DE"/>
          </a:p>
        </p:txBody>
      </p:sp>
      <p:grpSp>
        <p:nvGrpSpPr>
          <p:cNvPr id="464" name="Group 4">
            <a:extLst>
              <a:ext uri="{FF2B5EF4-FFF2-40B4-BE49-F238E27FC236}">
                <a16:creationId xmlns:a16="http://schemas.microsoft.com/office/drawing/2014/main" id="{4F4CC606-EE05-439C-BD59-E3D0A96493F6}"/>
              </a:ext>
            </a:extLst>
          </p:cNvPr>
          <p:cNvGrpSpPr/>
          <p:nvPr/>
        </p:nvGrpSpPr>
        <p:grpSpPr>
          <a:xfrm>
            <a:off x="296611" y="373976"/>
            <a:ext cx="933071" cy="933071"/>
            <a:chOff x="-649496" y="382043"/>
            <a:chExt cx="914859" cy="914859"/>
          </a:xfrm>
        </p:grpSpPr>
        <p:sp>
          <p:nvSpPr>
            <p:cNvPr id="465" name="Oval 10">
              <a:extLst>
                <a:ext uri="{FF2B5EF4-FFF2-40B4-BE49-F238E27FC236}">
                  <a16:creationId xmlns:a16="http://schemas.microsoft.com/office/drawing/2014/main" id="{340ED380-B2F0-4E62-AE6A-9AD6E4ABE955}"/>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66" name="Rectangle 11" descr="Users">
              <a:extLst>
                <a:ext uri="{FF2B5EF4-FFF2-40B4-BE49-F238E27FC236}">
                  <a16:creationId xmlns:a16="http://schemas.microsoft.com/office/drawing/2014/main" id="{B36C8054-EDCA-4188-9070-4BE4F992D30E}"/>
                </a:ext>
              </a:extLst>
            </p:cNvPr>
            <p:cNvSpPr/>
            <p:nvPr/>
          </p:nvSpPr>
          <p:spPr>
            <a:xfrm>
              <a:off x="-457376" y="574164"/>
              <a:ext cx="530618" cy="530618"/>
            </a:xfrm>
            <a:prstGeom prst="rect">
              <a:avLst/>
            </a:prstGeom>
            <a: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31202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5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57"/>
                                        </p:tgtEl>
                                      </p:cBhvr>
                                      <p:by x="80000" y="80000"/>
                                    </p:animScale>
                                  </p:childTnLst>
                                </p:cTn>
                              </p:par>
                              <p:par>
                                <p:cTn id="9" presetID="21" presetClass="entr" presetSubtype="1" fill="hold" nodeType="withEffect">
                                  <p:stCondLst>
                                    <p:cond delay="500"/>
                                  </p:stCondLst>
                                  <p:childTnLst>
                                    <p:set>
                                      <p:cBhvr>
                                        <p:cTn id="10" dur="1" fill="hold">
                                          <p:stCondLst>
                                            <p:cond delay="0"/>
                                          </p:stCondLst>
                                        </p:cTn>
                                        <p:tgtEl>
                                          <p:spTgt spid="457"/>
                                        </p:tgtEl>
                                        <p:attrNameLst>
                                          <p:attrName>style.visibility</p:attrName>
                                        </p:attrNameLst>
                                      </p:cBhvr>
                                      <p:to>
                                        <p:strVal val="visible"/>
                                      </p:to>
                                    </p:set>
                                    <p:animEffect transition="in" filter="wheel(1)">
                                      <p:cBhvr>
                                        <p:cTn id="11" dur="500"/>
                                        <p:tgtEl>
                                          <p:spTgt spid="457"/>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62"/>
                                        </p:tgtEl>
                                        <p:attrNameLst>
                                          <p:attrName>style.visibility</p:attrName>
                                        </p:attrNameLst>
                                      </p:cBhvr>
                                      <p:to>
                                        <p:strVal val="visible"/>
                                      </p:to>
                                    </p:set>
                                    <p:animEffect transition="in" filter="fade">
                                      <p:cBhvr>
                                        <p:cTn id="14" dur="400"/>
                                        <p:tgtEl>
                                          <p:spTgt spid="462"/>
                                        </p:tgtEl>
                                      </p:cBhvr>
                                    </p:animEffect>
                                  </p:childTnLst>
                                </p:cTn>
                              </p:par>
                              <p:par>
                                <p:cTn id="15" presetID="42" presetClass="path" presetSubtype="0" decel="100000" fill="hold" grpId="1" nodeType="withEffect">
                                  <p:stCondLst>
                                    <p:cond delay="300"/>
                                  </p:stCondLst>
                                  <p:childTnLst>
                                    <p:animMotion origin="layout" path="M 3.54167E-6 4.44444E-6 L 3.54167E-6 0.09629 " pathEditMode="relative" rAng="0" ptsTypes="AA">
                                      <p:cBhvr>
                                        <p:cTn id="16" dur="700" spd="-100000" fill="hold"/>
                                        <p:tgtEl>
                                          <p:spTgt spid="462"/>
                                        </p:tgtEl>
                                        <p:attrNameLst>
                                          <p:attrName>ppt_x</p:attrName>
                                          <p:attrName>ppt_y</p:attrName>
                                        </p:attrNameLst>
                                      </p:cBhvr>
                                      <p:rCtr x="0" y="4815"/>
                                    </p:animMotion>
                                  </p:childTnLst>
                                </p:cTn>
                              </p:par>
                            </p:childTnLst>
                          </p:cTn>
                        </p:par>
                        <p:par>
                          <p:cTn id="17" fill="hold">
                            <p:stCondLst>
                              <p:cond delay="1000"/>
                            </p:stCondLst>
                            <p:childTnLst>
                              <p:par>
                                <p:cTn id="18" presetID="21" presetClass="entr" presetSubtype="1" fill="hold"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2000"/>
                                        <p:tgtEl>
                                          <p:spTgt spid="111"/>
                                        </p:tgtEl>
                                      </p:cBhvr>
                                    </p:animEffect>
                                  </p:childTnLst>
                                </p:cTn>
                              </p:par>
                              <p:par>
                                <p:cTn id="21" presetID="22" presetClass="entr" presetSubtype="8"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wipe(left)">
                                      <p:cBhvr>
                                        <p:cTn id="23" dur="750"/>
                                        <p:tgtEl>
                                          <p:spTgt spid="110"/>
                                        </p:tgtEl>
                                      </p:cBhvr>
                                    </p:animEffect>
                                  </p:childTnLst>
                                </p:cTn>
                              </p:par>
                              <p:par>
                                <p:cTn id="24" presetID="10" presetClass="entr" presetSubtype="0" fill="hold" nodeType="withEffect">
                                  <p:stCondLst>
                                    <p:cond delay="0"/>
                                  </p:stCondLst>
                                  <p:childTnLst>
                                    <p:set>
                                      <p:cBhvr>
                                        <p:cTn id="25" dur="1" fill="hold">
                                          <p:stCondLst>
                                            <p:cond delay="0"/>
                                          </p:stCondLst>
                                        </p:cTn>
                                        <p:tgtEl>
                                          <p:spTgt spid="381"/>
                                        </p:tgtEl>
                                        <p:attrNameLst>
                                          <p:attrName>style.visibility</p:attrName>
                                        </p:attrNameLst>
                                      </p:cBhvr>
                                      <p:to>
                                        <p:strVal val="visible"/>
                                      </p:to>
                                    </p:set>
                                    <p:animEffect transition="in" filter="fade">
                                      <p:cBhvr>
                                        <p:cTn id="26" dur="750"/>
                                        <p:tgtEl>
                                          <p:spTgt spid="381"/>
                                        </p:tgtEl>
                                      </p:cBhvr>
                                    </p:animEffect>
                                  </p:childTnLst>
                                </p:cTn>
                              </p:par>
                              <p:par>
                                <p:cTn id="27" presetID="8" presetClass="emph" presetSubtype="0" fill="hold" nodeType="withEffect">
                                  <p:stCondLst>
                                    <p:cond delay="0"/>
                                  </p:stCondLst>
                                  <p:childTnLst>
                                    <p:animRot by="21600000">
                                      <p:cBhvr>
                                        <p:cTn id="28" dur="1500" fill="hold"/>
                                        <p:tgtEl>
                                          <p:spTgt spid="381"/>
                                        </p:tgtEl>
                                        <p:attrNameLst>
                                          <p:attrName>r</p:attrName>
                                        </p:attrNameLst>
                                      </p:cBhvr>
                                    </p:animRot>
                                  </p:childTnLst>
                                </p:cTn>
                              </p:par>
                              <p:par>
                                <p:cTn id="29" presetID="10" presetClass="entr" presetSubtype="0" fill="hold" grpId="0" nodeType="withEffect">
                                  <p:stCondLst>
                                    <p:cond delay="1000"/>
                                  </p:stCondLst>
                                  <p:childTnLst>
                                    <p:set>
                                      <p:cBhvr>
                                        <p:cTn id="30" dur="1" fill="hold">
                                          <p:stCondLst>
                                            <p:cond delay="0"/>
                                          </p:stCondLst>
                                        </p:cTn>
                                        <p:tgtEl>
                                          <p:spTgt spid="380"/>
                                        </p:tgtEl>
                                        <p:attrNameLst>
                                          <p:attrName>style.visibility</p:attrName>
                                        </p:attrNameLst>
                                      </p:cBhvr>
                                      <p:to>
                                        <p:strVal val="visible"/>
                                      </p:to>
                                    </p:set>
                                    <p:animEffect transition="in" filter="fade">
                                      <p:cBhvr>
                                        <p:cTn id="31"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462" grpId="0"/>
      <p:bldP spid="46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A211-271F-455E-8452-B356DE9514FA}"/>
              </a:ext>
            </a:extLst>
          </p:cNvPr>
          <p:cNvSpPr>
            <a:spLocks noGrp="1"/>
          </p:cNvSpPr>
          <p:nvPr>
            <p:ph type="title"/>
          </p:nvPr>
        </p:nvSpPr>
        <p:spPr>
          <a:xfrm>
            <a:off x="372898" y="1483900"/>
            <a:ext cx="11533187" cy="830262"/>
          </a:xfrm>
        </p:spPr>
        <p:txBody>
          <a:bodyPr/>
          <a:lstStyle/>
          <a:p>
            <a:r>
              <a:rPr lang="en-US"/>
              <a:t>Safeguard user credentials with a Zero Trust approach</a:t>
            </a:r>
            <a:br>
              <a:rPr lang="en-US"/>
            </a:br>
            <a:endParaRPr lang="en-US"/>
          </a:p>
        </p:txBody>
      </p:sp>
      <p:sp>
        <p:nvSpPr>
          <p:cNvPr id="21" name="TextBox 10">
            <a:extLst>
              <a:ext uri="{FF2B5EF4-FFF2-40B4-BE49-F238E27FC236}">
                <a16:creationId xmlns:a16="http://schemas.microsoft.com/office/drawing/2014/main" id="{54186E47-5882-4D83-A075-D511F503CD21}"/>
              </a:ext>
            </a:extLst>
          </p:cNvPr>
          <p:cNvSpPr txBox="1"/>
          <p:nvPr/>
        </p:nvSpPr>
        <p:spPr>
          <a:xfrm>
            <a:off x="4616943" y="4737073"/>
            <a:ext cx="3045098" cy="3139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Conditional access</a:t>
            </a:r>
          </a:p>
        </p:txBody>
      </p:sp>
      <p:sp>
        <p:nvSpPr>
          <p:cNvPr id="22" name="TextBox 10">
            <a:extLst>
              <a:ext uri="{FF2B5EF4-FFF2-40B4-BE49-F238E27FC236}">
                <a16:creationId xmlns:a16="http://schemas.microsoft.com/office/drawing/2014/main" id="{83E843B3-3A97-4A4A-95CC-84998CF852E7}"/>
              </a:ext>
            </a:extLst>
          </p:cNvPr>
          <p:cNvSpPr txBox="1"/>
          <p:nvPr/>
        </p:nvSpPr>
        <p:spPr>
          <a:xfrm>
            <a:off x="8335859" y="4693872"/>
            <a:ext cx="2578608"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Identity</a:t>
            </a:r>
            <a:r>
              <a:rPr lang="en-US" kern="0">
                <a:latin typeface="+mj-lt"/>
                <a:ea typeface="ＭＳ Ｐゴシック" charset="0"/>
                <a:cs typeface="Segoe UI Semilight" panose="020B0402040204020203" pitchFamily="34" charset="0"/>
              </a:rPr>
              <a:t> </a:t>
            </a:r>
            <a:r>
              <a:rPr lang="en-US" sz="1600" kern="0">
                <a:solidFill>
                  <a:srgbClr val="1A1A1A"/>
                </a:solidFill>
                <a:latin typeface="Segoe UI Semibold"/>
                <a:ea typeface="ＭＳ Ｐゴシック" charset="0"/>
                <a:cs typeface="Segoe UI Semilight" panose="020B0402040204020203" pitchFamily="34" charset="0"/>
              </a:rPr>
              <a:t>protection</a:t>
            </a:r>
          </a:p>
        </p:txBody>
      </p:sp>
      <p:sp>
        <p:nvSpPr>
          <p:cNvPr id="37" name="TextBox 10">
            <a:extLst>
              <a:ext uri="{FF2B5EF4-FFF2-40B4-BE49-F238E27FC236}">
                <a16:creationId xmlns:a16="http://schemas.microsoft.com/office/drawing/2014/main" id="{1FF27475-D1D6-4096-A23D-44DDD3C4C314}"/>
              </a:ext>
            </a:extLst>
          </p:cNvPr>
          <p:cNvSpPr txBox="1"/>
          <p:nvPr/>
        </p:nvSpPr>
        <p:spPr>
          <a:xfrm>
            <a:off x="1540465" y="4707723"/>
            <a:ext cx="2581272" cy="3139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Secure authentication</a:t>
            </a:r>
          </a:p>
        </p:txBody>
      </p:sp>
      <p:grpSp>
        <p:nvGrpSpPr>
          <p:cNvPr id="6" name="Group 5">
            <a:extLst>
              <a:ext uri="{FF2B5EF4-FFF2-40B4-BE49-F238E27FC236}">
                <a16:creationId xmlns:a16="http://schemas.microsoft.com/office/drawing/2014/main" id="{F377DC74-4F93-422E-8689-E73D3E025430}"/>
              </a:ext>
            </a:extLst>
          </p:cNvPr>
          <p:cNvGrpSpPr/>
          <p:nvPr/>
        </p:nvGrpSpPr>
        <p:grpSpPr>
          <a:xfrm>
            <a:off x="1981867" y="2590729"/>
            <a:ext cx="1698468" cy="1698696"/>
            <a:chOff x="1981867" y="2501829"/>
            <a:chExt cx="1698468" cy="1698696"/>
          </a:xfrm>
        </p:grpSpPr>
        <p:sp>
          <p:nvSpPr>
            <p:cNvPr id="81" name="Oval 6">
              <a:extLst>
                <a:ext uri="{FF2B5EF4-FFF2-40B4-BE49-F238E27FC236}">
                  <a16:creationId xmlns:a16="http://schemas.microsoft.com/office/drawing/2014/main" id="{0E42D0A5-E3D0-4754-B320-5E9AFFD79D06}"/>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32" name="Group 31">
              <a:extLst>
                <a:ext uri="{FF2B5EF4-FFF2-40B4-BE49-F238E27FC236}">
                  <a16:creationId xmlns:a16="http://schemas.microsoft.com/office/drawing/2014/main" id="{2CE44898-4A5F-4F94-81B7-8E6454DEECC0}"/>
                </a:ext>
              </a:extLst>
            </p:cNvPr>
            <p:cNvGrpSpPr/>
            <p:nvPr/>
          </p:nvGrpSpPr>
          <p:grpSpPr>
            <a:xfrm>
              <a:off x="2391078" y="2904031"/>
              <a:ext cx="1050161" cy="931291"/>
              <a:chOff x="5905705" y="2986298"/>
              <a:chExt cx="1050161" cy="931291"/>
            </a:xfrm>
          </p:grpSpPr>
          <p:sp>
            <p:nvSpPr>
              <p:cNvPr id="33" name="Fingerprint_E928" title="Icon of a fingerprint">
                <a:extLst>
                  <a:ext uri="{FF2B5EF4-FFF2-40B4-BE49-F238E27FC236}">
                    <a16:creationId xmlns:a16="http://schemas.microsoft.com/office/drawing/2014/main" id="{F514EABB-2551-4461-A4A7-ED5D60A2AA9A}"/>
                  </a:ext>
                </a:extLst>
              </p:cNvPr>
              <p:cNvSpPr>
                <a:spLocks noChangeAspect="1" noEditPoints="1"/>
              </p:cNvSpPr>
              <p:nvPr/>
            </p:nvSpPr>
            <p:spPr bwMode="auto">
              <a:xfrm>
                <a:off x="5905705" y="2986298"/>
                <a:ext cx="625064" cy="84059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4" name="Group 33">
                <a:extLst>
                  <a:ext uri="{FF2B5EF4-FFF2-40B4-BE49-F238E27FC236}">
                    <a16:creationId xmlns:a16="http://schemas.microsoft.com/office/drawing/2014/main" id="{03FB626D-40B0-491A-A94E-662599A4D5AC}"/>
                  </a:ext>
                </a:extLst>
              </p:cNvPr>
              <p:cNvGrpSpPr/>
              <p:nvPr/>
            </p:nvGrpSpPr>
            <p:grpSpPr>
              <a:xfrm>
                <a:off x="6295811" y="3257535"/>
                <a:ext cx="660055" cy="660054"/>
                <a:chOff x="2514249" y="3257535"/>
                <a:chExt cx="660055" cy="660054"/>
              </a:xfrm>
            </p:grpSpPr>
            <p:sp>
              <p:nvSpPr>
                <p:cNvPr id="35" name="Oval 34">
                  <a:extLst>
                    <a:ext uri="{FF2B5EF4-FFF2-40B4-BE49-F238E27FC236}">
                      <a16:creationId xmlns:a16="http://schemas.microsoft.com/office/drawing/2014/main" id="{FB323517-50DF-440C-A8E8-78D485EAD85F}"/>
                    </a:ext>
                  </a:extLst>
                </p:cNvPr>
                <p:cNvSpPr/>
                <p:nvPr/>
              </p:nvSpPr>
              <p:spPr bwMode="auto">
                <a:xfrm>
                  <a:off x="2514249" y="3257535"/>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check 3" title="Icon of a checkmark with a circle around it">
                  <a:extLst>
                    <a:ext uri="{FF2B5EF4-FFF2-40B4-BE49-F238E27FC236}">
                      <a16:creationId xmlns:a16="http://schemas.microsoft.com/office/drawing/2014/main" id="{E35223C5-C4AD-45FB-912D-B58021CBDB2B}"/>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 name="Group 2">
            <a:extLst>
              <a:ext uri="{FF2B5EF4-FFF2-40B4-BE49-F238E27FC236}">
                <a16:creationId xmlns:a16="http://schemas.microsoft.com/office/drawing/2014/main" id="{089E30CB-EB4C-43D0-ACE2-528E20057501}"/>
              </a:ext>
            </a:extLst>
          </p:cNvPr>
          <p:cNvGrpSpPr/>
          <p:nvPr/>
        </p:nvGrpSpPr>
        <p:grpSpPr>
          <a:xfrm>
            <a:off x="8775929" y="2590729"/>
            <a:ext cx="1698468" cy="1698696"/>
            <a:chOff x="8775929" y="2501829"/>
            <a:chExt cx="1698468" cy="1698696"/>
          </a:xfrm>
        </p:grpSpPr>
        <p:sp>
          <p:nvSpPr>
            <p:cNvPr id="88" name="Oval 6">
              <a:extLst>
                <a:ext uri="{FF2B5EF4-FFF2-40B4-BE49-F238E27FC236}">
                  <a16:creationId xmlns:a16="http://schemas.microsoft.com/office/drawing/2014/main" id="{1A63E62C-816F-45DA-AC0B-EA508DD4C984}"/>
                </a:ext>
              </a:extLst>
            </p:cNvPr>
            <p:cNvSpPr/>
            <p:nvPr/>
          </p:nvSpPr>
          <p:spPr>
            <a:xfrm>
              <a:off x="8775929"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23" name="Group 22">
              <a:extLst>
                <a:ext uri="{FF2B5EF4-FFF2-40B4-BE49-F238E27FC236}">
                  <a16:creationId xmlns:a16="http://schemas.microsoft.com/office/drawing/2014/main" id="{94D052ED-8448-4791-AB45-36C79A353DD2}"/>
                </a:ext>
              </a:extLst>
            </p:cNvPr>
            <p:cNvGrpSpPr/>
            <p:nvPr/>
          </p:nvGrpSpPr>
          <p:grpSpPr>
            <a:xfrm>
              <a:off x="9134999" y="3026538"/>
              <a:ext cx="1106893" cy="797672"/>
              <a:chOff x="9540506" y="3154271"/>
              <a:chExt cx="976362" cy="703607"/>
            </a:xfrm>
          </p:grpSpPr>
          <p:sp>
            <p:nvSpPr>
              <p:cNvPr id="24" name="ContactCard_EEBD" title="Icon of a contact card">
                <a:extLst>
                  <a:ext uri="{FF2B5EF4-FFF2-40B4-BE49-F238E27FC236}">
                    <a16:creationId xmlns:a16="http://schemas.microsoft.com/office/drawing/2014/main" id="{2AC4B713-7943-4B47-804A-8935CA562DAC}"/>
                  </a:ext>
                </a:extLst>
              </p:cNvPr>
              <p:cNvSpPr>
                <a:spLocks noChangeAspect="1" noEditPoints="1"/>
              </p:cNvSpPr>
              <p:nvPr/>
            </p:nvSpPr>
            <p:spPr bwMode="auto">
              <a:xfrm>
                <a:off x="9540506" y="3154271"/>
                <a:ext cx="730392" cy="53597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Oval 24">
                <a:extLst>
                  <a:ext uri="{FF2B5EF4-FFF2-40B4-BE49-F238E27FC236}">
                    <a16:creationId xmlns:a16="http://schemas.microsoft.com/office/drawing/2014/main" id="{4B7AAA9F-EFB0-43B9-93B3-E44EDE4CD9C0}"/>
                  </a:ext>
                </a:extLst>
              </p:cNvPr>
              <p:cNvSpPr/>
              <p:nvPr/>
            </p:nvSpPr>
            <p:spPr bwMode="auto">
              <a:xfrm>
                <a:off x="10024926" y="3365936"/>
                <a:ext cx="491942" cy="49194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check 3" title="Icon of a checkmark with a circle around it">
                <a:extLst>
                  <a:ext uri="{FF2B5EF4-FFF2-40B4-BE49-F238E27FC236}">
                    <a16:creationId xmlns:a16="http://schemas.microsoft.com/office/drawing/2014/main" id="{EB940050-BFAF-43D1-A5F8-B6EB06C7C382}"/>
                  </a:ext>
                </a:extLst>
              </p:cNvPr>
              <p:cNvSpPr>
                <a:spLocks noChangeAspect="1" noEditPoints="1"/>
              </p:cNvSpPr>
              <p:nvPr/>
            </p:nvSpPr>
            <p:spPr bwMode="auto">
              <a:xfrm>
                <a:off x="10086951" y="342902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202505A2-DD7B-42DE-AD4A-BEF88818339F}"/>
              </a:ext>
            </a:extLst>
          </p:cNvPr>
          <p:cNvGrpSpPr/>
          <p:nvPr/>
        </p:nvGrpSpPr>
        <p:grpSpPr>
          <a:xfrm>
            <a:off x="5378898" y="2590729"/>
            <a:ext cx="1698468" cy="1698696"/>
            <a:chOff x="5336748" y="2501829"/>
            <a:chExt cx="1698468" cy="1698696"/>
          </a:xfrm>
        </p:grpSpPr>
        <p:sp>
          <p:nvSpPr>
            <p:cNvPr id="53" name="Oval 6">
              <a:extLst>
                <a:ext uri="{FF2B5EF4-FFF2-40B4-BE49-F238E27FC236}">
                  <a16:creationId xmlns:a16="http://schemas.microsoft.com/office/drawing/2014/main" id="{FA3D15CF-8224-4C37-B4E0-7B26F5296D61}"/>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27" name="Group 26">
              <a:extLst>
                <a:ext uri="{FF2B5EF4-FFF2-40B4-BE49-F238E27FC236}">
                  <a16:creationId xmlns:a16="http://schemas.microsoft.com/office/drawing/2014/main" id="{CD597191-966D-4B73-82C1-C8DBABCAA8BD}"/>
                </a:ext>
              </a:extLst>
            </p:cNvPr>
            <p:cNvGrpSpPr/>
            <p:nvPr/>
          </p:nvGrpSpPr>
          <p:grpSpPr>
            <a:xfrm>
              <a:off x="5598077" y="2971799"/>
              <a:ext cx="1290110" cy="863523"/>
              <a:chOff x="1644358" y="2895601"/>
              <a:chExt cx="1526858" cy="1021988"/>
            </a:xfrm>
          </p:grpSpPr>
          <p:sp>
            <p:nvSpPr>
              <p:cNvPr id="28" name="UniversalApp_E8CC" title="Icon of a cellphone in front of a tablet">
                <a:extLst>
                  <a:ext uri="{FF2B5EF4-FFF2-40B4-BE49-F238E27FC236}">
                    <a16:creationId xmlns:a16="http://schemas.microsoft.com/office/drawing/2014/main" id="{FC886C51-A665-4F97-BE53-6153A4695C34}"/>
                  </a:ext>
                </a:extLst>
              </p:cNvPr>
              <p:cNvSpPr>
                <a:spLocks noChangeAspect="1" noEditPoints="1"/>
              </p:cNvSpPr>
              <p:nvPr/>
            </p:nvSpPr>
            <p:spPr bwMode="auto">
              <a:xfrm>
                <a:off x="1644358" y="2895601"/>
                <a:ext cx="1181770" cy="86720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9" name="Group 28">
                <a:extLst>
                  <a:ext uri="{FF2B5EF4-FFF2-40B4-BE49-F238E27FC236}">
                    <a16:creationId xmlns:a16="http://schemas.microsoft.com/office/drawing/2014/main" id="{5BAEFE7A-B4DD-49D8-B8A7-F9CC71908DEA}"/>
                  </a:ext>
                </a:extLst>
              </p:cNvPr>
              <p:cNvGrpSpPr/>
              <p:nvPr/>
            </p:nvGrpSpPr>
            <p:grpSpPr>
              <a:xfrm>
                <a:off x="2511161" y="3257535"/>
                <a:ext cx="660055" cy="660054"/>
                <a:chOff x="2511161" y="3257535"/>
                <a:chExt cx="660055" cy="660054"/>
              </a:xfrm>
            </p:grpSpPr>
            <p:sp>
              <p:nvSpPr>
                <p:cNvPr id="30" name="Oval 29">
                  <a:extLst>
                    <a:ext uri="{FF2B5EF4-FFF2-40B4-BE49-F238E27FC236}">
                      <a16:creationId xmlns:a16="http://schemas.microsoft.com/office/drawing/2014/main" id="{0337F79B-35A4-4971-9843-99E5D7CA3088}"/>
                    </a:ext>
                  </a:extLst>
                </p:cNvPr>
                <p:cNvSpPr/>
                <p:nvPr/>
              </p:nvSpPr>
              <p:spPr bwMode="auto">
                <a:xfrm>
                  <a:off x="2511161" y="3257535"/>
                  <a:ext cx="660055" cy="660054"/>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check 3" title="Icon of a checkmark with a circle around it">
                  <a:extLst>
                    <a:ext uri="{FF2B5EF4-FFF2-40B4-BE49-F238E27FC236}">
                      <a16:creationId xmlns:a16="http://schemas.microsoft.com/office/drawing/2014/main" id="{26622584-E92D-461D-80A9-FE3886B1B508}"/>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Title 1">
            <a:extLst>
              <a:ext uri="{FF2B5EF4-FFF2-40B4-BE49-F238E27FC236}">
                <a16:creationId xmlns:a16="http://schemas.microsoft.com/office/drawing/2014/main" id="{128EE457-B9B2-448E-8D3D-C4EC03D8AF8F}"/>
              </a:ext>
            </a:extLst>
          </p:cNvPr>
          <p:cNvSpPr txBox="1">
            <a:spLocks/>
          </p:cNvSpPr>
          <p:nvPr/>
        </p:nvSpPr>
        <p:spPr>
          <a:xfrm>
            <a:off x="1186300" y="5807794"/>
            <a:ext cx="10083663" cy="118064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a:r>
              <a:rPr lang="en-US" sz="2800"/>
              <a:t>Network walls have come down but your security doesn’t have to.</a:t>
            </a:r>
            <a:endParaRPr lang="en-US" sz="1800" spc="0">
              <a:gradFill>
                <a:gsLst>
                  <a:gs pos="1250">
                    <a:schemeClr val="tx2"/>
                  </a:gs>
                  <a:gs pos="100000">
                    <a:schemeClr val="tx2"/>
                  </a:gs>
                </a:gsLst>
                <a:lin ang="5400000" scaled="0"/>
              </a:gradFill>
              <a:latin typeface="+mn-lt"/>
              <a:cs typeface="Segoe UI Semilight" panose="020B0402040204020203" pitchFamily="34" charset="0"/>
            </a:endParaRPr>
          </a:p>
        </p:txBody>
      </p:sp>
      <p:sp>
        <p:nvSpPr>
          <p:cNvPr id="41" name="Titel 9">
            <a:extLst>
              <a:ext uri="{FF2B5EF4-FFF2-40B4-BE49-F238E27FC236}">
                <a16:creationId xmlns:a16="http://schemas.microsoft.com/office/drawing/2014/main" id="{0DFE141B-9C5E-4759-B077-F149E0BDDD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42" name="Group 4">
            <a:extLst>
              <a:ext uri="{FF2B5EF4-FFF2-40B4-BE49-F238E27FC236}">
                <a16:creationId xmlns:a16="http://schemas.microsoft.com/office/drawing/2014/main" id="{58830FB4-CDE8-482A-8F67-9B9F3993EDD6}"/>
              </a:ext>
            </a:extLst>
          </p:cNvPr>
          <p:cNvGrpSpPr/>
          <p:nvPr/>
        </p:nvGrpSpPr>
        <p:grpSpPr>
          <a:xfrm>
            <a:off x="296611" y="373976"/>
            <a:ext cx="933071" cy="933071"/>
            <a:chOff x="-649496" y="382043"/>
            <a:chExt cx="914859" cy="914859"/>
          </a:xfrm>
        </p:grpSpPr>
        <p:sp>
          <p:nvSpPr>
            <p:cNvPr id="43" name="Oval 10">
              <a:extLst>
                <a:ext uri="{FF2B5EF4-FFF2-40B4-BE49-F238E27FC236}">
                  <a16:creationId xmlns:a16="http://schemas.microsoft.com/office/drawing/2014/main" id="{6C84B772-BF74-4A6B-A404-611F30A84351}"/>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4" name="Rectangle 11" descr="Users">
              <a:extLst>
                <a:ext uri="{FF2B5EF4-FFF2-40B4-BE49-F238E27FC236}">
                  <a16:creationId xmlns:a16="http://schemas.microsoft.com/office/drawing/2014/main" id="{029F1758-3EC5-42E8-A5D2-1D7FD5E105FF}"/>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1004044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34874E-6 6.7635E-7 L 2.34874E-6 0.02156 " pathEditMode="relative" rAng="0" ptsTypes="AA">
                                      <p:cBhvr>
                                        <p:cTn id="9" dur="750" spd="-100000" fill="hold"/>
                                        <p:tgtEl>
                                          <p:spTgt spid="6"/>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4.10774E-6 6.7635E-7 L 4.10774E-6 0.02156 " pathEditMode="relative" rAng="0" ptsTypes="AA">
                                      <p:cBhvr>
                                        <p:cTn id="14" dur="750" spd="-100000" fill="hold"/>
                                        <p:tgtEl>
                                          <p:spTgt spid="5"/>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0"/>
                                  </p:stCondLst>
                                  <p:childTnLst>
                                    <p:animMotion origin="layout" path="M -4.13327E-6 6.7635E-7 L -4.13327E-6 0.02156 " pathEditMode="relative" rAng="0" ptsTypes="AA">
                                      <p:cBhvr>
                                        <p:cTn id="19" dur="750" spd="-100000" fill="hold"/>
                                        <p:tgtEl>
                                          <p:spTgt spid="3"/>
                                        </p:tgtEl>
                                        <p:attrNameLst>
                                          <p:attrName>ppt_x</p:attrName>
                                          <p:attrName>ppt_y</p:attrName>
                                        </p:attrNameLst>
                                      </p:cBhvr>
                                      <p:rCtr x="0" y="1067"/>
                                    </p:animMotion>
                                  </p:childTnLst>
                                </p:cTn>
                              </p:par>
                              <p:par>
                                <p:cTn id="20" presetID="10" presetClass="entr" presetSubtype="0" fill="hold" grpId="0"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42" presetClass="path" presetSubtype="0" decel="100000" fill="hold" grpId="1" nodeType="withEffect">
                                  <p:stCondLst>
                                    <p:cond delay="250"/>
                                  </p:stCondLst>
                                  <p:childTnLst>
                                    <p:animMotion origin="layout" path="M 2.34874E-6 4.65729E-6 L 2.34874E-6 0.02156 " pathEditMode="relative" rAng="0" ptsTypes="AA">
                                      <p:cBhvr>
                                        <p:cTn id="24" dur="750" spd="-100000" fill="hold"/>
                                        <p:tgtEl>
                                          <p:spTgt spid="37"/>
                                        </p:tgtEl>
                                        <p:attrNameLst>
                                          <p:attrName>ppt_x</p:attrName>
                                          <p:attrName>ppt_y</p:attrName>
                                        </p:attrNameLst>
                                      </p:cBhvr>
                                      <p:rCtr x="0" y="1067"/>
                                    </p:animMotion>
                                  </p:childTnLst>
                                </p:cTn>
                              </p:par>
                              <p:par>
                                <p:cTn id="25" presetID="10" presetClass="entr" presetSubtype="0" fill="hold" grpId="0" nodeType="with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50"/>
                                  </p:stCondLst>
                                  <p:childTnLst>
                                    <p:animMotion origin="layout" path="M 2.43554E-6 -3.56332E-6 L 2.43554E-6 0.02157 " pathEditMode="relative" rAng="0" ptsTypes="AA">
                                      <p:cBhvr>
                                        <p:cTn id="29" dur="750" spd="-100000" fill="hold"/>
                                        <p:tgtEl>
                                          <p:spTgt spid="21"/>
                                        </p:tgtEl>
                                        <p:attrNameLst>
                                          <p:attrName>ppt_x</p:attrName>
                                          <p:attrName>ppt_y</p:attrName>
                                        </p:attrNameLst>
                                      </p:cBhvr>
                                      <p:rCtr x="0" y="1067"/>
                                    </p:animMotion>
                                  </p:childTnLst>
                                </p:cTn>
                              </p:par>
                              <p:par>
                                <p:cTn id="30" presetID="10" presetClass="entr" presetSubtype="0" fill="hold" grpId="0" nodeType="withEffect">
                                  <p:stCondLst>
                                    <p:cond delay="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grpId="1" nodeType="withEffect">
                                  <p:stCondLst>
                                    <p:cond delay="250"/>
                                  </p:stCondLst>
                                  <p:childTnLst>
                                    <p:animMotion origin="layout" path="M -4.13327E-6 4.65729E-6 L -4.13327E-6 0.02156 " pathEditMode="relative" rAng="0" ptsTypes="AA">
                                      <p:cBhvr>
                                        <p:cTn id="34" dur="750" spd="-100000" fill="hold"/>
                                        <p:tgtEl>
                                          <p:spTgt spid="22"/>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37" grpId="0"/>
      <p:bldP spid="3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3D97FC-6971-4174-9507-E5507B3752AD}"/>
              </a:ext>
            </a:extLst>
          </p:cNvPr>
          <p:cNvSpPr txBox="1"/>
          <p:nvPr/>
        </p:nvSpPr>
        <p:spPr>
          <a:xfrm>
            <a:off x="492556" y="5954047"/>
            <a:ext cx="9979413" cy="647165"/>
          </a:xfrm>
          <a:prstGeom prst="rect">
            <a:avLst/>
          </a:prstGeom>
          <a:noFill/>
        </p:spPr>
        <p:txBody>
          <a:bodyPr wrap="square" lIns="0" tIns="149217" rIns="186521" bIns="149217" rtlCol="0">
            <a:spAutoFit/>
          </a:bodyPr>
          <a:lstStyle/>
          <a:p>
            <a:pPr>
              <a:lnSpc>
                <a:spcPct val="90000"/>
              </a:lnSpc>
              <a:spcAft>
                <a:spcPts val="612"/>
              </a:spcAft>
            </a:pPr>
            <a:r>
              <a:rPr lang="en-US" sz="2448"/>
              <a:t>Multi-factor authentication prevents 99.9% of identity attacks</a:t>
            </a:r>
          </a:p>
        </p:txBody>
      </p:sp>
      <p:grpSp>
        <p:nvGrpSpPr>
          <p:cNvPr id="3" name="Gruppieren 2">
            <a:extLst>
              <a:ext uri="{FF2B5EF4-FFF2-40B4-BE49-F238E27FC236}">
                <a16:creationId xmlns:a16="http://schemas.microsoft.com/office/drawing/2014/main" id="{F9F2D22B-95BD-4C11-A42C-73153657B437}"/>
              </a:ext>
            </a:extLst>
          </p:cNvPr>
          <p:cNvGrpSpPr/>
          <p:nvPr/>
        </p:nvGrpSpPr>
        <p:grpSpPr>
          <a:xfrm>
            <a:off x="1425627" y="2739252"/>
            <a:ext cx="10175208" cy="2180233"/>
            <a:chOff x="296761" y="2501257"/>
            <a:chExt cx="12139714" cy="2601166"/>
          </a:xfrm>
        </p:grpSpPr>
        <p:sp>
          <p:nvSpPr>
            <p:cNvPr id="26" name="Freeform: Shape 25">
              <a:extLst>
                <a:ext uri="{FF2B5EF4-FFF2-40B4-BE49-F238E27FC236}">
                  <a16:creationId xmlns:a16="http://schemas.microsoft.com/office/drawing/2014/main" id="{11446371-E0EB-4614-AEA5-D57A2B07375C}"/>
                </a:ext>
              </a:extLst>
            </p:cNvPr>
            <p:cNvSpPr/>
            <p:nvPr/>
          </p:nvSpPr>
          <p:spPr>
            <a:xfrm>
              <a:off x="296761" y="2501257"/>
              <a:ext cx="12139714" cy="2601166"/>
            </a:xfrm>
            <a:custGeom>
              <a:avLst/>
              <a:gdLst>
                <a:gd name="connsiteX0" fmla="*/ 1272581 w 11902761"/>
                <a:gd name="connsiteY0" fmla="*/ 0 h 2550394"/>
                <a:gd name="connsiteX1" fmla="*/ 1376951 w 11902761"/>
                <a:gd name="connsiteY1" fmla="*/ 4227 h 2550394"/>
                <a:gd name="connsiteX2" fmla="*/ 1478999 w 11902761"/>
                <a:gd name="connsiteY2" fmla="*/ 16690 h 2550394"/>
                <a:gd name="connsiteX3" fmla="*/ 1578396 w 11902761"/>
                <a:gd name="connsiteY3" fmla="*/ 37061 h 2550394"/>
                <a:gd name="connsiteX4" fmla="*/ 1674815 w 11902761"/>
                <a:gd name="connsiteY4" fmla="*/ 65010 h 2550394"/>
                <a:gd name="connsiteX5" fmla="*/ 1767926 w 11902761"/>
                <a:gd name="connsiteY5" fmla="*/ 100212 h 2550394"/>
                <a:gd name="connsiteX6" fmla="*/ 1857405 w 11902761"/>
                <a:gd name="connsiteY6" fmla="*/ 142336 h 2550394"/>
                <a:gd name="connsiteX7" fmla="*/ 1942921 w 11902761"/>
                <a:gd name="connsiteY7" fmla="*/ 191056 h 2550394"/>
                <a:gd name="connsiteX8" fmla="*/ 2024150 w 11902761"/>
                <a:gd name="connsiteY8" fmla="*/ 246040 h 2550394"/>
                <a:gd name="connsiteX9" fmla="*/ 2100762 w 11902761"/>
                <a:gd name="connsiteY9" fmla="*/ 306965 h 2550394"/>
                <a:gd name="connsiteX10" fmla="*/ 2172430 w 11902761"/>
                <a:gd name="connsiteY10" fmla="*/ 373499 h 2550394"/>
                <a:gd name="connsiteX11" fmla="*/ 2238828 w 11902761"/>
                <a:gd name="connsiteY11" fmla="*/ 445316 h 2550394"/>
                <a:gd name="connsiteX12" fmla="*/ 2299626 w 11902761"/>
                <a:gd name="connsiteY12" fmla="*/ 522086 h 2550394"/>
                <a:gd name="connsiteX13" fmla="*/ 2354498 w 11902761"/>
                <a:gd name="connsiteY13" fmla="*/ 603481 h 2550394"/>
                <a:gd name="connsiteX14" fmla="*/ 2403117 w 11902761"/>
                <a:gd name="connsiteY14" fmla="*/ 689174 h 2550394"/>
                <a:gd name="connsiteX15" fmla="*/ 2445155 w 11902761"/>
                <a:gd name="connsiteY15" fmla="*/ 778836 h 2550394"/>
                <a:gd name="connsiteX16" fmla="*/ 2450188 w 11902761"/>
                <a:gd name="connsiteY16" fmla="*/ 792204 h 2550394"/>
                <a:gd name="connsiteX17" fmla="*/ 2455221 w 11902761"/>
                <a:gd name="connsiteY17" fmla="*/ 778836 h 2550394"/>
                <a:gd name="connsiteX18" fmla="*/ 2497259 w 11902761"/>
                <a:gd name="connsiteY18" fmla="*/ 689174 h 2550394"/>
                <a:gd name="connsiteX19" fmla="*/ 2545877 w 11902761"/>
                <a:gd name="connsiteY19" fmla="*/ 603481 h 2550394"/>
                <a:gd name="connsiteX20" fmla="*/ 2600750 w 11902761"/>
                <a:gd name="connsiteY20" fmla="*/ 522086 h 2550394"/>
                <a:gd name="connsiteX21" fmla="*/ 2661548 w 11902761"/>
                <a:gd name="connsiteY21" fmla="*/ 445316 h 2550394"/>
                <a:gd name="connsiteX22" fmla="*/ 2727945 w 11902761"/>
                <a:gd name="connsiteY22" fmla="*/ 373499 h 2550394"/>
                <a:gd name="connsiteX23" fmla="*/ 2799613 w 11902761"/>
                <a:gd name="connsiteY23" fmla="*/ 306965 h 2550394"/>
                <a:gd name="connsiteX24" fmla="*/ 2876225 w 11902761"/>
                <a:gd name="connsiteY24" fmla="*/ 246040 h 2550394"/>
                <a:gd name="connsiteX25" fmla="*/ 2957455 w 11902761"/>
                <a:gd name="connsiteY25" fmla="*/ 191056 h 2550394"/>
                <a:gd name="connsiteX26" fmla="*/ 3042971 w 11902761"/>
                <a:gd name="connsiteY26" fmla="*/ 142336 h 2550394"/>
                <a:gd name="connsiteX27" fmla="*/ 3132450 w 11902761"/>
                <a:gd name="connsiteY27" fmla="*/ 100212 h 2550394"/>
                <a:gd name="connsiteX28" fmla="*/ 3225561 w 11902761"/>
                <a:gd name="connsiteY28" fmla="*/ 65010 h 2550394"/>
                <a:gd name="connsiteX29" fmla="*/ 3321980 w 11902761"/>
                <a:gd name="connsiteY29" fmla="*/ 37061 h 2550394"/>
                <a:gd name="connsiteX30" fmla="*/ 3421377 w 11902761"/>
                <a:gd name="connsiteY30" fmla="*/ 16690 h 2550394"/>
                <a:gd name="connsiteX31" fmla="*/ 3523425 w 11902761"/>
                <a:gd name="connsiteY31" fmla="*/ 4227 h 2550394"/>
                <a:gd name="connsiteX32" fmla="*/ 3627797 w 11902761"/>
                <a:gd name="connsiteY32" fmla="*/ 0 h 2550394"/>
                <a:gd name="connsiteX33" fmla="*/ 3732166 w 11902761"/>
                <a:gd name="connsiteY33" fmla="*/ 4227 h 2550394"/>
                <a:gd name="connsiteX34" fmla="*/ 3834215 w 11902761"/>
                <a:gd name="connsiteY34" fmla="*/ 16690 h 2550394"/>
                <a:gd name="connsiteX35" fmla="*/ 3933612 w 11902761"/>
                <a:gd name="connsiteY35" fmla="*/ 37061 h 2550394"/>
                <a:gd name="connsiteX36" fmla="*/ 4030030 w 11902761"/>
                <a:gd name="connsiteY36" fmla="*/ 65010 h 2550394"/>
                <a:gd name="connsiteX37" fmla="*/ 4123142 w 11902761"/>
                <a:gd name="connsiteY37" fmla="*/ 100212 h 2550394"/>
                <a:gd name="connsiteX38" fmla="*/ 4212620 w 11902761"/>
                <a:gd name="connsiteY38" fmla="*/ 142336 h 2550394"/>
                <a:gd name="connsiteX39" fmla="*/ 4298137 w 11902761"/>
                <a:gd name="connsiteY39" fmla="*/ 191056 h 2550394"/>
                <a:gd name="connsiteX40" fmla="*/ 4379366 w 11902761"/>
                <a:gd name="connsiteY40" fmla="*/ 246040 h 2550394"/>
                <a:gd name="connsiteX41" fmla="*/ 4455978 w 11902761"/>
                <a:gd name="connsiteY41" fmla="*/ 306965 h 2550394"/>
                <a:gd name="connsiteX42" fmla="*/ 4527646 w 11902761"/>
                <a:gd name="connsiteY42" fmla="*/ 373499 h 2550394"/>
                <a:gd name="connsiteX43" fmla="*/ 4594044 w 11902761"/>
                <a:gd name="connsiteY43" fmla="*/ 445316 h 2550394"/>
                <a:gd name="connsiteX44" fmla="*/ 4654841 w 11902761"/>
                <a:gd name="connsiteY44" fmla="*/ 522086 h 2550394"/>
                <a:gd name="connsiteX45" fmla="*/ 4709714 w 11902761"/>
                <a:gd name="connsiteY45" fmla="*/ 603481 h 2550394"/>
                <a:gd name="connsiteX46" fmla="*/ 4758332 w 11902761"/>
                <a:gd name="connsiteY46" fmla="*/ 689174 h 2550394"/>
                <a:gd name="connsiteX47" fmla="*/ 4796195 w 11902761"/>
                <a:gd name="connsiteY47" fmla="*/ 769931 h 2550394"/>
                <a:gd name="connsiteX48" fmla="*/ 4834059 w 11902761"/>
                <a:gd name="connsiteY48" fmla="*/ 689174 h 2550394"/>
                <a:gd name="connsiteX49" fmla="*/ 4882677 w 11902761"/>
                <a:gd name="connsiteY49" fmla="*/ 603481 h 2550394"/>
                <a:gd name="connsiteX50" fmla="*/ 4937550 w 11902761"/>
                <a:gd name="connsiteY50" fmla="*/ 522086 h 2550394"/>
                <a:gd name="connsiteX51" fmla="*/ 4998347 w 11902761"/>
                <a:gd name="connsiteY51" fmla="*/ 445316 h 2550394"/>
                <a:gd name="connsiteX52" fmla="*/ 5064745 w 11902761"/>
                <a:gd name="connsiteY52" fmla="*/ 373499 h 2550394"/>
                <a:gd name="connsiteX53" fmla="*/ 5136413 w 11902761"/>
                <a:gd name="connsiteY53" fmla="*/ 306965 h 2550394"/>
                <a:gd name="connsiteX54" fmla="*/ 5213025 w 11902761"/>
                <a:gd name="connsiteY54" fmla="*/ 246040 h 2550394"/>
                <a:gd name="connsiteX55" fmla="*/ 5294254 w 11902761"/>
                <a:gd name="connsiteY55" fmla="*/ 191056 h 2550394"/>
                <a:gd name="connsiteX56" fmla="*/ 5379771 w 11902761"/>
                <a:gd name="connsiteY56" fmla="*/ 142336 h 2550394"/>
                <a:gd name="connsiteX57" fmla="*/ 5469249 w 11902761"/>
                <a:gd name="connsiteY57" fmla="*/ 100212 h 2550394"/>
                <a:gd name="connsiteX58" fmla="*/ 5562361 w 11902761"/>
                <a:gd name="connsiteY58" fmla="*/ 65010 h 2550394"/>
                <a:gd name="connsiteX59" fmla="*/ 5658779 w 11902761"/>
                <a:gd name="connsiteY59" fmla="*/ 37061 h 2550394"/>
                <a:gd name="connsiteX60" fmla="*/ 5758176 w 11902761"/>
                <a:gd name="connsiteY60" fmla="*/ 16690 h 2550394"/>
                <a:gd name="connsiteX61" fmla="*/ 5860225 w 11902761"/>
                <a:gd name="connsiteY61" fmla="*/ 4227 h 2550394"/>
                <a:gd name="connsiteX62" fmla="*/ 5964596 w 11902761"/>
                <a:gd name="connsiteY62" fmla="*/ 0 h 2550394"/>
                <a:gd name="connsiteX63" fmla="*/ 6068966 w 11902761"/>
                <a:gd name="connsiteY63" fmla="*/ 4227 h 2550394"/>
                <a:gd name="connsiteX64" fmla="*/ 6171015 w 11902761"/>
                <a:gd name="connsiteY64" fmla="*/ 16690 h 2550394"/>
                <a:gd name="connsiteX65" fmla="*/ 6270412 w 11902761"/>
                <a:gd name="connsiteY65" fmla="*/ 37061 h 2550394"/>
                <a:gd name="connsiteX66" fmla="*/ 6366830 w 11902761"/>
                <a:gd name="connsiteY66" fmla="*/ 65010 h 2550394"/>
                <a:gd name="connsiteX67" fmla="*/ 6459942 w 11902761"/>
                <a:gd name="connsiteY67" fmla="*/ 100212 h 2550394"/>
                <a:gd name="connsiteX68" fmla="*/ 6549420 w 11902761"/>
                <a:gd name="connsiteY68" fmla="*/ 142336 h 2550394"/>
                <a:gd name="connsiteX69" fmla="*/ 6634937 w 11902761"/>
                <a:gd name="connsiteY69" fmla="*/ 191056 h 2550394"/>
                <a:gd name="connsiteX70" fmla="*/ 6716166 w 11902761"/>
                <a:gd name="connsiteY70" fmla="*/ 246040 h 2550394"/>
                <a:gd name="connsiteX71" fmla="*/ 6792778 w 11902761"/>
                <a:gd name="connsiteY71" fmla="*/ 306965 h 2550394"/>
                <a:gd name="connsiteX72" fmla="*/ 6864446 w 11902761"/>
                <a:gd name="connsiteY72" fmla="*/ 373499 h 2550394"/>
                <a:gd name="connsiteX73" fmla="*/ 6930844 w 11902761"/>
                <a:gd name="connsiteY73" fmla="*/ 445316 h 2550394"/>
                <a:gd name="connsiteX74" fmla="*/ 6991641 w 11902761"/>
                <a:gd name="connsiteY74" fmla="*/ 522086 h 2550394"/>
                <a:gd name="connsiteX75" fmla="*/ 7046514 w 11902761"/>
                <a:gd name="connsiteY75" fmla="*/ 603481 h 2550394"/>
                <a:gd name="connsiteX76" fmla="*/ 7095132 w 11902761"/>
                <a:gd name="connsiteY76" fmla="*/ 689174 h 2550394"/>
                <a:gd name="connsiteX77" fmla="*/ 7128988 w 11902761"/>
                <a:gd name="connsiteY77" fmla="*/ 761383 h 2550394"/>
                <a:gd name="connsiteX78" fmla="*/ 7162844 w 11902761"/>
                <a:gd name="connsiteY78" fmla="*/ 689174 h 2550394"/>
                <a:gd name="connsiteX79" fmla="*/ 7211462 w 11902761"/>
                <a:gd name="connsiteY79" fmla="*/ 603481 h 2550394"/>
                <a:gd name="connsiteX80" fmla="*/ 7266335 w 11902761"/>
                <a:gd name="connsiteY80" fmla="*/ 522086 h 2550394"/>
                <a:gd name="connsiteX81" fmla="*/ 7327132 w 11902761"/>
                <a:gd name="connsiteY81" fmla="*/ 445316 h 2550394"/>
                <a:gd name="connsiteX82" fmla="*/ 7393530 w 11902761"/>
                <a:gd name="connsiteY82" fmla="*/ 373499 h 2550394"/>
                <a:gd name="connsiteX83" fmla="*/ 7465198 w 11902761"/>
                <a:gd name="connsiteY83" fmla="*/ 306965 h 2550394"/>
                <a:gd name="connsiteX84" fmla="*/ 7541810 w 11902761"/>
                <a:gd name="connsiteY84" fmla="*/ 246040 h 2550394"/>
                <a:gd name="connsiteX85" fmla="*/ 7623039 w 11902761"/>
                <a:gd name="connsiteY85" fmla="*/ 191056 h 2550394"/>
                <a:gd name="connsiteX86" fmla="*/ 7708556 w 11902761"/>
                <a:gd name="connsiteY86" fmla="*/ 142336 h 2550394"/>
                <a:gd name="connsiteX87" fmla="*/ 7798034 w 11902761"/>
                <a:gd name="connsiteY87" fmla="*/ 100212 h 2550394"/>
                <a:gd name="connsiteX88" fmla="*/ 7891146 w 11902761"/>
                <a:gd name="connsiteY88" fmla="*/ 65010 h 2550394"/>
                <a:gd name="connsiteX89" fmla="*/ 7987564 w 11902761"/>
                <a:gd name="connsiteY89" fmla="*/ 37061 h 2550394"/>
                <a:gd name="connsiteX90" fmla="*/ 8086961 w 11902761"/>
                <a:gd name="connsiteY90" fmla="*/ 16690 h 2550394"/>
                <a:gd name="connsiteX91" fmla="*/ 8189010 w 11902761"/>
                <a:gd name="connsiteY91" fmla="*/ 4227 h 2550394"/>
                <a:gd name="connsiteX92" fmla="*/ 8293381 w 11902761"/>
                <a:gd name="connsiteY92" fmla="*/ 0 h 2550394"/>
                <a:gd name="connsiteX93" fmla="*/ 8397751 w 11902761"/>
                <a:gd name="connsiteY93" fmla="*/ 4227 h 2550394"/>
                <a:gd name="connsiteX94" fmla="*/ 8499800 w 11902761"/>
                <a:gd name="connsiteY94" fmla="*/ 16690 h 2550394"/>
                <a:gd name="connsiteX95" fmla="*/ 8599197 w 11902761"/>
                <a:gd name="connsiteY95" fmla="*/ 37061 h 2550394"/>
                <a:gd name="connsiteX96" fmla="*/ 8695615 w 11902761"/>
                <a:gd name="connsiteY96" fmla="*/ 65010 h 2550394"/>
                <a:gd name="connsiteX97" fmla="*/ 8788727 w 11902761"/>
                <a:gd name="connsiteY97" fmla="*/ 100212 h 2550394"/>
                <a:gd name="connsiteX98" fmla="*/ 8878205 w 11902761"/>
                <a:gd name="connsiteY98" fmla="*/ 142336 h 2550394"/>
                <a:gd name="connsiteX99" fmla="*/ 8963722 w 11902761"/>
                <a:gd name="connsiteY99" fmla="*/ 191056 h 2550394"/>
                <a:gd name="connsiteX100" fmla="*/ 9044950 w 11902761"/>
                <a:gd name="connsiteY100" fmla="*/ 246040 h 2550394"/>
                <a:gd name="connsiteX101" fmla="*/ 9121563 w 11902761"/>
                <a:gd name="connsiteY101" fmla="*/ 306965 h 2550394"/>
                <a:gd name="connsiteX102" fmla="*/ 9193231 w 11902761"/>
                <a:gd name="connsiteY102" fmla="*/ 373499 h 2550394"/>
                <a:gd name="connsiteX103" fmla="*/ 9259628 w 11902761"/>
                <a:gd name="connsiteY103" fmla="*/ 445316 h 2550394"/>
                <a:gd name="connsiteX104" fmla="*/ 9320426 w 11902761"/>
                <a:gd name="connsiteY104" fmla="*/ 522086 h 2550394"/>
                <a:gd name="connsiteX105" fmla="*/ 9375299 w 11902761"/>
                <a:gd name="connsiteY105" fmla="*/ 603481 h 2550394"/>
                <a:gd name="connsiteX106" fmla="*/ 9423917 w 11902761"/>
                <a:gd name="connsiteY106" fmla="*/ 689174 h 2550394"/>
                <a:gd name="connsiteX107" fmla="*/ 9461780 w 11902761"/>
                <a:gd name="connsiteY107" fmla="*/ 769930 h 2550394"/>
                <a:gd name="connsiteX108" fmla="*/ 9499643 w 11902761"/>
                <a:gd name="connsiteY108" fmla="*/ 689174 h 2550394"/>
                <a:gd name="connsiteX109" fmla="*/ 9548262 w 11902761"/>
                <a:gd name="connsiteY109" fmla="*/ 603481 h 2550394"/>
                <a:gd name="connsiteX110" fmla="*/ 9603134 w 11902761"/>
                <a:gd name="connsiteY110" fmla="*/ 522086 h 2550394"/>
                <a:gd name="connsiteX111" fmla="*/ 9663932 w 11902761"/>
                <a:gd name="connsiteY111" fmla="*/ 445316 h 2550394"/>
                <a:gd name="connsiteX112" fmla="*/ 9730330 w 11902761"/>
                <a:gd name="connsiteY112" fmla="*/ 373499 h 2550394"/>
                <a:gd name="connsiteX113" fmla="*/ 9801998 w 11902761"/>
                <a:gd name="connsiteY113" fmla="*/ 306965 h 2550394"/>
                <a:gd name="connsiteX114" fmla="*/ 9878610 w 11902761"/>
                <a:gd name="connsiteY114" fmla="*/ 246040 h 2550394"/>
                <a:gd name="connsiteX115" fmla="*/ 9959839 w 11902761"/>
                <a:gd name="connsiteY115" fmla="*/ 191056 h 2550394"/>
                <a:gd name="connsiteX116" fmla="*/ 10045355 w 11902761"/>
                <a:gd name="connsiteY116" fmla="*/ 142336 h 2550394"/>
                <a:gd name="connsiteX117" fmla="*/ 10134834 w 11902761"/>
                <a:gd name="connsiteY117" fmla="*/ 100212 h 2550394"/>
                <a:gd name="connsiteX118" fmla="*/ 10227946 w 11902761"/>
                <a:gd name="connsiteY118" fmla="*/ 65010 h 2550394"/>
                <a:gd name="connsiteX119" fmla="*/ 10324364 w 11902761"/>
                <a:gd name="connsiteY119" fmla="*/ 37061 h 2550394"/>
                <a:gd name="connsiteX120" fmla="*/ 10423761 w 11902761"/>
                <a:gd name="connsiteY120" fmla="*/ 16690 h 2550394"/>
                <a:gd name="connsiteX121" fmla="*/ 10525809 w 11902761"/>
                <a:gd name="connsiteY121" fmla="*/ 4227 h 2550394"/>
                <a:gd name="connsiteX122" fmla="*/ 10630181 w 11902761"/>
                <a:gd name="connsiteY122" fmla="*/ 0 h 2550394"/>
                <a:gd name="connsiteX123" fmla="*/ 10734551 w 11902761"/>
                <a:gd name="connsiteY123" fmla="*/ 4227 h 2550394"/>
                <a:gd name="connsiteX124" fmla="*/ 10836600 w 11902761"/>
                <a:gd name="connsiteY124" fmla="*/ 16690 h 2550394"/>
                <a:gd name="connsiteX125" fmla="*/ 10935997 w 11902761"/>
                <a:gd name="connsiteY125" fmla="*/ 37061 h 2550394"/>
                <a:gd name="connsiteX126" fmla="*/ 11032415 w 11902761"/>
                <a:gd name="connsiteY126" fmla="*/ 65010 h 2550394"/>
                <a:gd name="connsiteX127" fmla="*/ 11125527 w 11902761"/>
                <a:gd name="connsiteY127" fmla="*/ 100212 h 2550394"/>
                <a:gd name="connsiteX128" fmla="*/ 11215005 w 11902761"/>
                <a:gd name="connsiteY128" fmla="*/ 142336 h 2550394"/>
                <a:gd name="connsiteX129" fmla="*/ 11300522 w 11902761"/>
                <a:gd name="connsiteY129" fmla="*/ 191056 h 2550394"/>
                <a:gd name="connsiteX130" fmla="*/ 11381750 w 11902761"/>
                <a:gd name="connsiteY130" fmla="*/ 246040 h 2550394"/>
                <a:gd name="connsiteX131" fmla="*/ 11458363 w 11902761"/>
                <a:gd name="connsiteY131" fmla="*/ 306965 h 2550394"/>
                <a:gd name="connsiteX132" fmla="*/ 11530031 w 11902761"/>
                <a:gd name="connsiteY132" fmla="*/ 373499 h 2550394"/>
                <a:gd name="connsiteX133" fmla="*/ 11596428 w 11902761"/>
                <a:gd name="connsiteY133" fmla="*/ 445316 h 2550394"/>
                <a:gd name="connsiteX134" fmla="*/ 11657226 w 11902761"/>
                <a:gd name="connsiteY134" fmla="*/ 522086 h 2550394"/>
                <a:gd name="connsiteX135" fmla="*/ 11712099 w 11902761"/>
                <a:gd name="connsiteY135" fmla="*/ 603481 h 2550394"/>
                <a:gd name="connsiteX136" fmla="*/ 11760717 w 11902761"/>
                <a:gd name="connsiteY136" fmla="*/ 689174 h 2550394"/>
                <a:gd name="connsiteX137" fmla="*/ 11802756 w 11902761"/>
                <a:gd name="connsiteY137" fmla="*/ 778836 h 2550394"/>
                <a:gd name="connsiteX138" fmla="*/ 11837884 w 11902761"/>
                <a:gd name="connsiteY138" fmla="*/ 872139 h 2550394"/>
                <a:gd name="connsiteX139" fmla="*/ 11865776 w 11902761"/>
                <a:gd name="connsiteY139" fmla="*/ 968755 h 2550394"/>
                <a:gd name="connsiteX140" fmla="*/ 11886104 w 11902761"/>
                <a:gd name="connsiteY140" fmla="*/ 1068356 h 2550394"/>
                <a:gd name="connsiteX141" fmla="*/ 11898541 w 11902761"/>
                <a:gd name="connsiteY141" fmla="*/ 1170612 h 2550394"/>
                <a:gd name="connsiteX142" fmla="*/ 11902761 w 11902761"/>
                <a:gd name="connsiteY142" fmla="*/ 1275196 h 2550394"/>
                <a:gd name="connsiteX143" fmla="*/ 11898541 w 11902761"/>
                <a:gd name="connsiteY143" fmla="*/ 1379780 h 2550394"/>
                <a:gd name="connsiteX144" fmla="*/ 11886104 w 11902761"/>
                <a:gd name="connsiteY144" fmla="*/ 1482034 h 2550394"/>
                <a:gd name="connsiteX145" fmla="*/ 11865776 w 11902761"/>
                <a:gd name="connsiteY145" fmla="*/ 1581633 h 2550394"/>
                <a:gd name="connsiteX146" fmla="*/ 11837884 w 11902761"/>
                <a:gd name="connsiteY146" fmla="*/ 1678248 h 2550394"/>
                <a:gd name="connsiteX147" fmla="*/ 11802756 w 11902761"/>
                <a:gd name="connsiteY147" fmla="*/ 1771550 h 2550394"/>
                <a:gd name="connsiteX148" fmla="*/ 11760717 w 11902761"/>
                <a:gd name="connsiteY148" fmla="*/ 1861211 h 2550394"/>
                <a:gd name="connsiteX149" fmla="*/ 11712099 w 11902761"/>
                <a:gd name="connsiteY149" fmla="*/ 1946905 h 2550394"/>
                <a:gd name="connsiteX150" fmla="*/ 11657226 w 11902761"/>
                <a:gd name="connsiteY150" fmla="*/ 2028300 h 2550394"/>
                <a:gd name="connsiteX151" fmla="*/ 11596428 w 11902761"/>
                <a:gd name="connsiteY151" fmla="*/ 2105071 h 2550394"/>
                <a:gd name="connsiteX152" fmla="*/ 11530031 w 11902761"/>
                <a:gd name="connsiteY152" fmla="*/ 2176887 h 2550394"/>
                <a:gd name="connsiteX153" fmla="*/ 11458363 w 11902761"/>
                <a:gd name="connsiteY153" fmla="*/ 2243422 h 2550394"/>
                <a:gd name="connsiteX154" fmla="*/ 11381750 w 11902761"/>
                <a:gd name="connsiteY154" fmla="*/ 2304347 h 2550394"/>
                <a:gd name="connsiteX155" fmla="*/ 11300522 w 11902761"/>
                <a:gd name="connsiteY155" fmla="*/ 2359334 h 2550394"/>
                <a:gd name="connsiteX156" fmla="*/ 11215005 w 11902761"/>
                <a:gd name="connsiteY156" fmla="*/ 2408054 h 2550394"/>
                <a:gd name="connsiteX157" fmla="*/ 11125527 w 11902761"/>
                <a:gd name="connsiteY157" fmla="*/ 2450180 h 2550394"/>
                <a:gd name="connsiteX158" fmla="*/ 11032415 w 11902761"/>
                <a:gd name="connsiteY158" fmla="*/ 2485381 h 2550394"/>
                <a:gd name="connsiteX159" fmla="*/ 10935997 w 11902761"/>
                <a:gd name="connsiteY159" fmla="*/ 2513332 h 2550394"/>
                <a:gd name="connsiteX160" fmla="*/ 10836600 w 11902761"/>
                <a:gd name="connsiteY160" fmla="*/ 2533703 h 2550394"/>
                <a:gd name="connsiteX161" fmla="*/ 10734551 w 11902761"/>
                <a:gd name="connsiteY161" fmla="*/ 2546167 h 2550394"/>
                <a:gd name="connsiteX162" fmla="*/ 10630181 w 11902761"/>
                <a:gd name="connsiteY162" fmla="*/ 2550394 h 2550394"/>
                <a:gd name="connsiteX163" fmla="*/ 10525809 w 11902761"/>
                <a:gd name="connsiteY163" fmla="*/ 2546167 h 2550394"/>
                <a:gd name="connsiteX164" fmla="*/ 10423761 w 11902761"/>
                <a:gd name="connsiteY164" fmla="*/ 2533703 h 2550394"/>
                <a:gd name="connsiteX165" fmla="*/ 10324364 w 11902761"/>
                <a:gd name="connsiteY165" fmla="*/ 2513332 h 2550394"/>
                <a:gd name="connsiteX166" fmla="*/ 10227946 w 11902761"/>
                <a:gd name="connsiteY166" fmla="*/ 2485381 h 2550394"/>
                <a:gd name="connsiteX167" fmla="*/ 10134834 w 11902761"/>
                <a:gd name="connsiteY167" fmla="*/ 2450180 h 2550394"/>
                <a:gd name="connsiteX168" fmla="*/ 10045355 w 11902761"/>
                <a:gd name="connsiteY168" fmla="*/ 2408054 h 2550394"/>
                <a:gd name="connsiteX169" fmla="*/ 9959839 w 11902761"/>
                <a:gd name="connsiteY169" fmla="*/ 2359334 h 2550394"/>
                <a:gd name="connsiteX170" fmla="*/ 9878610 w 11902761"/>
                <a:gd name="connsiteY170" fmla="*/ 2304347 h 2550394"/>
                <a:gd name="connsiteX171" fmla="*/ 9801998 w 11902761"/>
                <a:gd name="connsiteY171" fmla="*/ 2243422 h 2550394"/>
                <a:gd name="connsiteX172" fmla="*/ 9730330 w 11902761"/>
                <a:gd name="connsiteY172" fmla="*/ 2176887 h 2550394"/>
                <a:gd name="connsiteX173" fmla="*/ 9663932 w 11902761"/>
                <a:gd name="connsiteY173" fmla="*/ 2105071 h 2550394"/>
                <a:gd name="connsiteX174" fmla="*/ 9603134 w 11902761"/>
                <a:gd name="connsiteY174" fmla="*/ 2028300 h 2550394"/>
                <a:gd name="connsiteX175" fmla="*/ 9548262 w 11902761"/>
                <a:gd name="connsiteY175" fmla="*/ 1946905 h 2550394"/>
                <a:gd name="connsiteX176" fmla="*/ 9499643 w 11902761"/>
                <a:gd name="connsiteY176" fmla="*/ 1861211 h 2550394"/>
                <a:gd name="connsiteX177" fmla="*/ 9461780 w 11902761"/>
                <a:gd name="connsiteY177" fmla="*/ 1780455 h 2550394"/>
                <a:gd name="connsiteX178" fmla="*/ 9423917 w 11902761"/>
                <a:gd name="connsiteY178" fmla="*/ 1861211 h 2550394"/>
                <a:gd name="connsiteX179" fmla="*/ 9375299 w 11902761"/>
                <a:gd name="connsiteY179" fmla="*/ 1946905 h 2550394"/>
                <a:gd name="connsiteX180" fmla="*/ 9320426 w 11902761"/>
                <a:gd name="connsiteY180" fmla="*/ 2028300 h 2550394"/>
                <a:gd name="connsiteX181" fmla="*/ 9259628 w 11902761"/>
                <a:gd name="connsiteY181" fmla="*/ 2105071 h 2550394"/>
                <a:gd name="connsiteX182" fmla="*/ 9193231 w 11902761"/>
                <a:gd name="connsiteY182" fmla="*/ 2176887 h 2550394"/>
                <a:gd name="connsiteX183" fmla="*/ 9121563 w 11902761"/>
                <a:gd name="connsiteY183" fmla="*/ 2243422 h 2550394"/>
                <a:gd name="connsiteX184" fmla="*/ 9044950 w 11902761"/>
                <a:gd name="connsiteY184" fmla="*/ 2304347 h 2550394"/>
                <a:gd name="connsiteX185" fmla="*/ 8963722 w 11902761"/>
                <a:gd name="connsiteY185" fmla="*/ 2359334 h 2550394"/>
                <a:gd name="connsiteX186" fmla="*/ 8878205 w 11902761"/>
                <a:gd name="connsiteY186" fmla="*/ 2408054 h 2550394"/>
                <a:gd name="connsiteX187" fmla="*/ 8788727 w 11902761"/>
                <a:gd name="connsiteY187" fmla="*/ 2450180 h 2550394"/>
                <a:gd name="connsiteX188" fmla="*/ 8695615 w 11902761"/>
                <a:gd name="connsiteY188" fmla="*/ 2485381 h 2550394"/>
                <a:gd name="connsiteX189" fmla="*/ 8599197 w 11902761"/>
                <a:gd name="connsiteY189" fmla="*/ 2513332 h 2550394"/>
                <a:gd name="connsiteX190" fmla="*/ 8499800 w 11902761"/>
                <a:gd name="connsiteY190" fmla="*/ 2533703 h 2550394"/>
                <a:gd name="connsiteX191" fmla="*/ 8397751 w 11902761"/>
                <a:gd name="connsiteY191" fmla="*/ 2546167 h 2550394"/>
                <a:gd name="connsiteX192" fmla="*/ 8293381 w 11902761"/>
                <a:gd name="connsiteY192" fmla="*/ 2550394 h 2550394"/>
                <a:gd name="connsiteX193" fmla="*/ 8189010 w 11902761"/>
                <a:gd name="connsiteY193" fmla="*/ 2546167 h 2550394"/>
                <a:gd name="connsiteX194" fmla="*/ 8086961 w 11902761"/>
                <a:gd name="connsiteY194" fmla="*/ 2533703 h 2550394"/>
                <a:gd name="connsiteX195" fmla="*/ 7987564 w 11902761"/>
                <a:gd name="connsiteY195" fmla="*/ 2513332 h 2550394"/>
                <a:gd name="connsiteX196" fmla="*/ 7891146 w 11902761"/>
                <a:gd name="connsiteY196" fmla="*/ 2485381 h 2550394"/>
                <a:gd name="connsiteX197" fmla="*/ 7798034 w 11902761"/>
                <a:gd name="connsiteY197" fmla="*/ 2450180 h 2550394"/>
                <a:gd name="connsiteX198" fmla="*/ 7708556 w 11902761"/>
                <a:gd name="connsiteY198" fmla="*/ 2408054 h 2550394"/>
                <a:gd name="connsiteX199" fmla="*/ 7623039 w 11902761"/>
                <a:gd name="connsiteY199" fmla="*/ 2359334 h 2550394"/>
                <a:gd name="connsiteX200" fmla="*/ 7541810 w 11902761"/>
                <a:gd name="connsiteY200" fmla="*/ 2304347 h 2550394"/>
                <a:gd name="connsiteX201" fmla="*/ 7465198 w 11902761"/>
                <a:gd name="connsiteY201" fmla="*/ 2243422 h 2550394"/>
                <a:gd name="connsiteX202" fmla="*/ 7393530 w 11902761"/>
                <a:gd name="connsiteY202" fmla="*/ 2176887 h 2550394"/>
                <a:gd name="connsiteX203" fmla="*/ 7327132 w 11902761"/>
                <a:gd name="connsiteY203" fmla="*/ 2105071 h 2550394"/>
                <a:gd name="connsiteX204" fmla="*/ 7266335 w 11902761"/>
                <a:gd name="connsiteY204" fmla="*/ 2028300 h 2550394"/>
                <a:gd name="connsiteX205" fmla="*/ 7211462 w 11902761"/>
                <a:gd name="connsiteY205" fmla="*/ 1946905 h 2550394"/>
                <a:gd name="connsiteX206" fmla="*/ 7162844 w 11902761"/>
                <a:gd name="connsiteY206" fmla="*/ 1861211 h 2550394"/>
                <a:gd name="connsiteX207" fmla="*/ 7128988 w 11902761"/>
                <a:gd name="connsiteY207" fmla="*/ 1789002 h 2550394"/>
                <a:gd name="connsiteX208" fmla="*/ 7095132 w 11902761"/>
                <a:gd name="connsiteY208" fmla="*/ 1861211 h 2550394"/>
                <a:gd name="connsiteX209" fmla="*/ 7046514 w 11902761"/>
                <a:gd name="connsiteY209" fmla="*/ 1946905 h 2550394"/>
                <a:gd name="connsiteX210" fmla="*/ 6991641 w 11902761"/>
                <a:gd name="connsiteY210" fmla="*/ 2028300 h 2550394"/>
                <a:gd name="connsiteX211" fmla="*/ 6930844 w 11902761"/>
                <a:gd name="connsiteY211" fmla="*/ 2105071 h 2550394"/>
                <a:gd name="connsiteX212" fmla="*/ 6864446 w 11902761"/>
                <a:gd name="connsiteY212" fmla="*/ 2176887 h 2550394"/>
                <a:gd name="connsiteX213" fmla="*/ 6792778 w 11902761"/>
                <a:gd name="connsiteY213" fmla="*/ 2243422 h 2550394"/>
                <a:gd name="connsiteX214" fmla="*/ 6716166 w 11902761"/>
                <a:gd name="connsiteY214" fmla="*/ 2304347 h 2550394"/>
                <a:gd name="connsiteX215" fmla="*/ 6634937 w 11902761"/>
                <a:gd name="connsiteY215" fmla="*/ 2359334 h 2550394"/>
                <a:gd name="connsiteX216" fmla="*/ 6549420 w 11902761"/>
                <a:gd name="connsiteY216" fmla="*/ 2408054 h 2550394"/>
                <a:gd name="connsiteX217" fmla="*/ 6459942 w 11902761"/>
                <a:gd name="connsiteY217" fmla="*/ 2450180 h 2550394"/>
                <a:gd name="connsiteX218" fmla="*/ 6366830 w 11902761"/>
                <a:gd name="connsiteY218" fmla="*/ 2485381 h 2550394"/>
                <a:gd name="connsiteX219" fmla="*/ 6270412 w 11902761"/>
                <a:gd name="connsiteY219" fmla="*/ 2513332 h 2550394"/>
                <a:gd name="connsiteX220" fmla="*/ 6171015 w 11902761"/>
                <a:gd name="connsiteY220" fmla="*/ 2533703 h 2550394"/>
                <a:gd name="connsiteX221" fmla="*/ 6068966 w 11902761"/>
                <a:gd name="connsiteY221" fmla="*/ 2546167 h 2550394"/>
                <a:gd name="connsiteX222" fmla="*/ 5964596 w 11902761"/>
                <a:gd name="connsiteY222" fmla="*/ 2550394 h 2550394"/>
                <a:gd name="connsiteX223" fmla="*/ 5860225 w 11902761"/>
                <a:gd name="connsiteY223" fmla="*/ 2546167 h 2550394"/>
                <a:gd name="connsiteX224" fmla="*/ 5758176 w 11902761"/>
                <a:gd name="connsiteY224" fmla="*/ 2533703 h 2550394"/>
                <a:gd name="connsiteX225" fmla="*/ 5658779 w 11902761"/>
                <a:gd name="connsiteY225" fmla="*/ 2513332 h 2550394"/>
                <a:gd name="connsiteX226" fmla="*/ 5562361 w 11902761"/>
                <a:gd name="connsiteY226" fmla="*/ 2485381 h 2550394"/>
                <a:gd name="connsiteX227" fmla="*/ 5469249 w 11902761"/>
                <a:gd name="connsiteY227" fmla="*/ 2450180 h 2550394"/>
                <a:gd name="connsiteX228" fmla="*/ 5379771 w 11902761"/>
                <a:gd name="connsiteY228" fmla="*/ 2408054 h 2550394"/>
                <a:gd name="connsiteX229" fmla="*/ 5294254 w 11902761"/>
                <a:gd name="connsiteY229" fmla="*/ 2359334 h 2550394"/>
                <a:gd name="connsiteX230" fmla="*/ 5213025 w 11902761"/>
                <a:gd name="connsiteY230" fmla="*/ 2304347 h 2550394"/>
                <a:gd name="connsiteX231" fmla="*/ 5136413 w 11902761"/>
                <a:gd name="connsiteY231" fmla="*/ 2243422 h 2550394"/>
                <a:gd name="connsiteX232" fmla="*/ 5064745 w 11902761"/>
                <a:gd name="connsiteY232" fmla="*/ 2176887 h 2550394"/>
                <a:gd name="connsiteX233" fmla="*/ 4998347 w 11902761"/>
                <a:gd name="connsiteY233" fmla="*/ 2105071 h 2550394"/>
                <a:gd name="connsiteX234" fmla="*/ 4937550 w 11902761"/>
                <a:gd name="connsiteY234" fmla="*/ 2028300 h 2550394"/>
                <a:gd name="connsiteX235" fmla="*/ 4882677 w 11902761"/>
                <a:gd name="connsiteY235" fmla="*/ 1946905 h 2550394"/>
                <a:gd name="connsiteX236" fmla="*/ 4834059 w 11902761"/>
                <a:gd name="connsiteY236" fmla="*/ 1861211 h 2550394"/>
                <a:gd name="connsiteX237" fmla="*/ 4796195 w 11902761"/>
                <a:gd name="connsiteY237" fmla="*/ 1780455 h 2550394"/>
                <a:gd name="connsiteX238" fmla="*/ 4758332 w 11902761"/>
                <a:gd name="connsiteY238" fmla="*/ 1861211 h 2550394"/>
                <a:gd name="connsiteX239" fmla="*/ 4709714 w 11902761"/>
                <a:gd name="connsiteY239" fmla="*/ 1946905 h 2550394"/>
                <a:gd name="connsiteX240" fmla="*/ 4654841 w 11902761"/>
                <a:gd name="connsiteY240" fmla="*/ 2028300 h 2550394"/>
                <a:gd name="connsiteX241" fmla="*/ 4594044 w 11902761"/>
                <a:gd name="connsiteY241" fmla="*/ 2105071 h 2550394"/>
                <a:gd name="connsiteX242" fmla="*/ 4527646 w 11902761"/>
                <a:gd name="connsiteY242" fmla="*/ 2176887 h 2550394"/>
                <a:gd name="connsiteX243" fmla="*/ 4455978 w 11902761"/>
                <a:gd name="connsiteY243" fmla="*/ 2243422 h 2550394"/>
                <a:gd name="connsiteX244" fmla="*/ 4379366 w 11902761"/>
                <a:gd name="connsiteY244" fmla="*/ 2304347 h 2550394"/>
                <a:gd name="connsiteX245" fmla="*/ 4298137 w 11902761"/>
                <a:gd name="connsiteY245" fmla="*/ 2359334 h 2550394"/>
                <a:gd name="connsiteX246" fmla="*/ 4212620 w 11902761"/>
                <a:gd name="connsiteY246" fmla="*/ 2408054 h 2550394"/>
                <a:gd name="connsiteX247" fmla="*/ 4123142 w 11902761"/>
                <a:gd name="connsiteY247" fmla="*/ 2450180 h 2550394"/>
                <a:gd name="connsiteX248" fmla="*/ 4030030 w 11902761"/>
                <a:gd name="connsiteY248" fmla="*/ 2485381 h 2550394"/>
                <a:gd name="connsiteX249" fmla="*/ 3933612 w 11902761"/>
                <a:gd name="connsiteY249" fmla="*/ 2513332 h 2550394"/>
                <a:gd name="connsiteX250" fmla="*/ 3834215 w 11902761"/>
                <a:gd name="connsiteY250" fmla="*/ 2533703 h 2550394"/>
                <a:gd name="connsiteX251" fmla="*/ 3732166 w 11902761"/>
                <a:gd name="connsiteY251" fmla="*/ 2546167 h 2550394"/>
                <a:gd name="connsiteX252" fmla="*/ 3627797 w 11902761"/>
                <a:gd name="connsiteY252" fmla="*/ 2550394 h 2550394"/>
                <a:gd name="connsiteX253" fmla="*/ 3523425 w 11902761"/>
                <a:gd name="connsiteY253" fmla="*/ 2546167 h 2550394"/>
                <a:gd name="connsiteX254" fmla="*/ 3421377 w 11902761"/>
                <a:gd name="connsiteY254" fmla="*/ 2533703 h 2550394"/>
                <a:gd name="connsiteX255" fmla="*/ 3321980 w 11902761"/>
                <a:gd name="connsiteY255" fmla="*/ 2513332 h 2550394"/>
                <a:gd name="connsiteX256" fmla="*/ 3225561 w 11902761"/>
                <a:gd name="connsiteY256" fmla="*/ 2485381 h 2550394"/>
                <a:gd name="connsiteX257" fmla="*/ 3132450 w 11902761"/>
                <a:gd name="connsiteY257" fmla="*/ 2450180 h 2550394"/>
                <a:gd name="connsiteX258" fmla="*/ 3042971 w 11902761"/>
                <a:gd name="connsiteY258" fmla="*/ 2408054 h 2550394"/>
                <a:gd name="connsiteX259" fmla="*/ 2957455 w 11902761"/>
                <a:gd name="connsiteY259" fmla="*/ 2359334 h 2550394"/>
                <a:gd name="connsiteX260" fmla="*/ 2876225 w 11902761"/>
                <a:gd name="connsiteY260" fmla="*/ 2304347 h 2550394"/>
                <a:gd name="connsiteX261" fmla="*/ 2799613 w 11902761"/>
                <a:gd name="connsiteY261" fmla="*/ 2243422 h 2550394"/>
                <a:gd name="connsiteX262" fmla="*/ 2727945 w 11902761"/>
                <a:gd name="connsiteY262" fmla="*/ 2176887 h 2550394"/>
                <a:gd name="connsiteX263" fmla="*/ 2661548 w 11902761"/>
                <a:gd name="connsiteY263" fmla="*/ 2105071 h 2550394"/>
                <a:gd name="connsiteX264" fmla="*/ 2600750 w 11902761"/>
                <a:gd name="connsiteY264" fmla="*/ 2028300 h 2550394"/>
                <a:gd name="connsiteX265" fmla="*/ 2545877 w 11902761"/>
                <a:gd name="connsiteY265" fmla="*/ 1946905 h 2550394"/>
                <a:gd name="connsiteX266" fmla="*/ 2497259 w 11902761"/>
                <a:gd name="connsiteY266" fmla="*/ 1861211 h 2550394"/>
                <a:gd name="connsiteX267" fmla="*/ 2455221 w 11902761"/>
                <a:gd name="connsiteY267" fmla="*/ 1771550 h 2550394"/>
                <a:gd name="connsiteX268" fmla="*/ 2450188 w 11902761"/>
                <a:gd name="connsiteY268" fmla="*/ 1758182 h 2550394"/>
                <a:gd name="connsiteX269" fmla="*/ 2445155 w 11902761"/>
                <a:gd name="connsiteY269" fmla="*/ 1771550 h 2550394"/>
                <a:gd name="connsiteX270" fmla="*/ 2403117 w 11902761"/>
                <a:gd name="connsiteY270" fmla="*/ 1861211 h 2550394"/>
                <a:gd name="connsiteX271" fmla="*/ 2354498 w 11902761"/>
                <a:gd name="connsiteY271" fmla="*/ 1946905 h 2550394"/>
                <a:gd name="connsiteX272" fmla="*/ 2299626 w 11902761"/>
                <a:gd name="connsiteY272" fmla="*/ 2028300 h 2550394"/>
                <a:gd name="connsiteX273" fmla="*/ 2238828 w 11902761"/>
                <a:gd name="connsiteY273" fmla="*/ 2105071 h 2550394"/>
                <a:gd name="connsiteX274" fmla="*/ 2172430 w 11902761"/>
                <a:gd name="connsiteY274" fmla="*/ 2176887 h 2550394"/>
                <a:gd name="connsiteX275" fmla="*/ 2100762 w 11902761"/>
                <a:gd name="connsiteY275" fmla="*/ 2243422 h 2550394"/>
                <a:gd name="connsiteX276" fmla="*/ 2024150 w 11902761"/>
                <a:gd name="connsiteY276" fmla="*/ 2304347 h 2550394"/>
                <a:gd name="connsiteX277" fmla="*/ 1942921 w 11902761"/>
                <a:gd name="connsiteY277" fmla="*/ 2359334 h 2550394"/>
                <a:gd name="connsiteX278" fmla="*/ 1857405 w 11902761"/>
                <a:gd name="connsiteY278" fmla="*/ 2408054 h 2550394"/>
                <a:gd name="connsiteX279" fmla="*/ 1767926 w 11902761"/>
                <a:gd name="connsiteY279" fmla="*/ 2450180 h 2550394"/>
                <a:gd name="connsiteX280" fmla="*/ 1674815 w 11902761"/>
                <a:gd name="connsiteY280" fmla="*/ 2485381 h 2550394"/>
                <a:gd name="connsiteX281" fmla="*/ 1578396 w 11902761"/>
                <a:gd name="connsiteY281" fmla="*/ 2513332 h 2550394"/>
                <a:gd name="connsiteX282" fmla="*/ 1478999 w 11902761"/>
                <a:gd name="connsiteY282" fmla="*/ 2533703 h 2550394"/>
                <a:gd name="connsiteX283" fmla="*/ 1376951 w 11902761"/>
                <a:gd name="connsiteY283" fmla="*/ 2546167 h 2550394"/>
                <a:gd name="connsiteX284" fmla="*/ 1272581 w 11902761"/>
                <a:gd name="connsiteY284" fmla="*/ 2550394 h 2550394"/>
                <a:gd name="connsiteX285" fmla="*/ 1168209 w 11902761"/>
                <a:gd name="connsiteY285" fmla="*/ 2546167 h 2550394"/>
                <a:gd name="connsiteX286" fmla="*/ 1066161 w 11902761"/>
                <a:gd name="connsiteY286" fmla="*/ 2533703 h 2550394"/>
                <a:gd name="connsiteX287" fmla="*/ 966763 w 11902761"/>
                <a:gd name="connsiteY287" fmla="*/ 2513332 h 2550394"/>
                <a:gd name="connsiteX288" fmla="*/ 870345 w 11902761"/>
                <a:gd name="connsiteY288" fmla="*/ 2485381 h 2550394"/>
                <a:gd name="connsiteX289" fmla="*/ 777234 w 11902761"/>
                <a:gd name="connsiteY289" fmla="*/ 2450180 h 2550394"/>
                <a:gd name="connsiteX290" fmla="*/ 687755 w 11902761"/>
                <a:gd name="connsiteY290" fmla="*/ 2408054 h 2550394"/>
                <a:gd name="connsiteX291" fmla="*/ 602238 w 11902761"/>
                <a:gd name="connsiteY291" fmla="*/ 2359334 h 2550394"/>
                <a:gd name="connsiteX292" fmla="*/ 521010 w 11902761"/>
                <a:gd name="connsiteY292" fmla="*/ 2304347 h 2550394"/>
                <a:gd name="connsiteX293" fmla="*/ 444397 w 11902761"/>
                <a:gd name="connsiteY293" fmla="*/ 2243422 h 2550394"/>
                <a:gd name="connsiteX294" fmla="*/ 372729 w 11902761"/>
                <a:gd name="connsiteY294" fmla="*/ 2176887 h 2550394"/>
                <a:gd name="connsiteX295" fmla="*/ 306332 w 11902761"/>
                <a:gd name="connsiteY295" fmla="*/ 2105071 h 2550394"/>
                <a:gd name="connsiteX296" fmla="*/ 245534 w 11902761"/>
                <a:gd name="connsiteY296" fmla="*/ 2028300 h 2550394"/>
                <a:gd name="connsiteX297" fmla="*/ 190661 w 11902761"/>
                <a:gd name="connsiteY297" fmla="*/ 1946905 h 2550394"/>
                <a:gd name="connsiteX298" fmla="*/ 142043 w 11902761"/>
                <a:gd name="connsiteY298" fmla="*/ 1861211 h 2550394"/>
                <a:gd name="connsiteX299" fmla="*/ 100005 w 11902761"/>
                <a:gd name="connsiteY299" fmla="*/ 1771550 h 2550394"/>
                <a:gd name="connsiteX300" fmla="*/ 64876 w 11902761"/>
                <a:gd name="connsiteY300" fmla="*/ 1678248 h 2550394"/>
                <a:gd name="connsiteX301" fmla="*/ 36984 w 11902761"/>
                <a:gd name="connsiteY301" fmla="*/ 1581633 h 2550394"/>
                <a:gd name="connsiteX302" fmla="*/ 16656 w 11902761"/>
                <a:gd name="connsiteY302" fmla="*/ 1482034 h 2550394"/>
                <a:gd name="connsiteX303" fmla="*/ 4219 w 11902761"/>
                <a:gd name="connsiteY303" fmla="*/ 1379780 h 2550394"/>
                <a:gd name="connsiteX304" fmla="*/ 0 w 11902761"/>
                <a:gd name="connsiteY304" fmla="*/ 1275196 h 2550394"/>
                <a:gd name="connsiteX305" fmla="*/ 4219 w 11902761"/>
                <a:gd name="connsiteY305" fmla="*/ 1170612 h 2550394"/>
                <a:gd name="connsiteX306" fmla="*/ 16656 w 11902761"/>
                <a:gd name="connsiteY306" fmla="*/ 1068356 h 2550394"/>
                <a:gd name="connsiteX307" fmla="*/ 36984 w 11902761"/>
                <a:gd name="connsiteY307" fmla="*/ 968755 h 2550394"/>
                <a:gd name="connsiteX308" fmla="*/ 64876 w 11902761"/>
                <a:gd name="connsiteY308" fmla="*/ 872139 h 2550394"/>
                <a:gd name="connsiteX309" fmla="*/ 100005 w 11902761"/>
                <a:gd name="connsiteY309" fmla="*/ 778836 h 2550394"/>
                <a:gd name="connsiteX310" fmla="*/ 142043 w 11902761"/>
                <a:gd name="connsiteY310" fmla="*/ 689174 h 2550394"/>
                <a:gd name="connsiteX311" fmla="*/ 190661 w 11902761"/>
                <a:gd name="connsiteY311" fmla="*/ 603481 h 2550394"/>
                <a:gd name="connsiteX312" fmla="*/ 245534 w 11902761"/>
                <a:gd name="connsiteY312" fmla="*/ 522086 h 2550394"/>
                <a:gd name="connsiteX313" fmla="*/ 306332 w 11902761"/>
                <a:gd name="connsiteY313" fmla="*/ 445316 h 2550394"/>
                <a:gd name="connsiteX314" fmla="*/ 372729 w 11902761"/>
                <a:gd name="connsiteY314" fmla="*/ 373499 h 2550394"/>
                <a:gd name="connsiteX315" fmla="*/ 444397 w 11902761"/>
                <a:gd name="connsiteY315" fmla="*/ 306965 h 2550394"/>
                <a:gd name="connsiteX316" fmla="*/ 521010 w 11902761"/>
                <a:gd name="connsiteY316" fmla="*/ 246040 h 2550394"/>
                <a:gd name="connsiteX317" fmla="*/ 602238 w 11902761"/>
                <a:gd name="connsiteY317" fmla="*/ 191056 h 2550394"/>
                <a:gd name="connsiteX318" fmla="*/ 687755 w 11902761"/>
                <a:gd name="connsiteY318" fmla="*/ 142336 h 2550394"/>
                <a:gd name="connsiteX319" fmla="*/ 777234 w 11902761"/>
                <a:gd name="connsiteY319" fmla="*/ 100212 h 2550394"/>
                <a:gd name="connsiteX320" fmla="*/ 870345 w 11902761"/>
                <a:gd name="connsiteY320" fmla="*/ 65010 h 2550394"/>
                <a:gd name="connsiteX321" fmla="*/ 966763 w 11902761"/>
                <a:gd name="connsiteY321" fmla="*/ 37061 h 2550394"/>
                <a:gd name="connsiteX322" fmla="*/ 1066161 w 11902761"/>
                <a:gd name="connsiteY322" fmla="*/ 16690 h 2550394"/>
                <a:gd name="connsiteX323" fmla="*/ 1168209 w 11902761"/>
                <a:gd name="connsiteY323" fmla="*/ 4227 h 25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1902761" h="2550394">
                  <a:moveTo>
                    <a:pt x="1272581" y="0"/>
                  </a:moveTo>
                  <a:lnTo>
                    <a:pt x="1376951" y="4227"/>
                  </a:lnTo>
                  <a:lnTo>
                    <a:pt x="1478999" y="16690"/>
                  </a:lnTo>
                  <a:lnTo>
                    <a:pt x="1578396" y="37061"/>
                  </a:lnTo>
                  <a:lnTo>
                    <a:pt x="1674815" y="65010"/>
                  </a:lnTo>
                  <a:lnTo>
                    <a:pt x="1767926" y="100212"/>
                  </a:lnTo>
                  <a:lnTo>
                    <a:pt x="1857405" y="142336"/>
                  </a:lnTo>
                  <a:lnTo>
                    <a:pt x="1942921" y="191056"/>
                  </a:lnTo>
                  <a:lnTo>
                    <a:pt x="2024150" y="246040"/>
                  </a:lnTo>
                  <a:lnTo>
                    <a:pt x="2100762" y="306965"/>
                  </a:lnTo>
                  <a:lnTo>
                    <a:pt x="2172430" y="373499"/>
                  </a:lnTo>
                  <a:lnTo>
                    <a:pt x="2238828" y="445316"/>
                  </a:lnTo>
                  <a:lnTo>
                    <a:pt x="2299626" y="522086"/>
                  </a:lnTo>
                  <a:lnTo>
                    <a:pt x="2354498" y="603481"/>
                  </a:lnTo>
                  <a:lnTo>
                    <a:pt x="2403117" y="689174"/>
                  </a:lnTo>
                  <a:lnTo>
                    <a:pt x="2445155" y="778836"/>
                  </a:lnTo>
                  <a:lnTo>
                    <a:pt x="2450188" y="792204"/>
                  </a:lnTo>
                  <a:lnTo>
                    <a:pt x="2455221" y="778836"/>
                  </a:lnTo>
                  <a:lnTo>
                    <a:pt x="2497259" y="689174"/>
                  </a:lnTo>
                  <a:lnTo>
                    <a:pt x="2545877" y="603481"/>
                  </a:lnTo>
                  <a:lnTo>
                    <a:pt x="2600750" y="522086"/>
                  </a:lnTo>
                  <a:lnTo>
                    <a:pt x="2661548" y="445316"/>
                  </a:lnTo>
                  <a:lnTo>
                    <a:pt x="2727945" y="373499"/>
                  </a:lnTo>
                  <a:lnTo>
                    <a:pt x="2799613" y="306965"/>
                  </a:lnTo>
                  <a:lnTo>
                    <a:pt x="2876225" y="246040"/>
                  </a:lnTo>
                  <a:lnTo>
                    <a:pt x="2957455" y="191056"/>
                  </a:lnTo>
                  <a:lnTo>
                    <a:pt x="3042971" y="142336"/>
                  </a:lnTo>
                  <a:lnTo>
                    <a:pt x="3132450" y="100212"/>
                  </a:lnTo>
                  <a:lnTo>
                    <a:pt x="3225561" y="65010"/>
                  </a:lnTo>
                  <a:lnTo>
                    <a:pt x="3321980" y="37061"/>
                  </a:lnTo>
                  <a:lnTo>
                    <a:pt x="3421377" y="16690"/>
                  </a:lnTo>
                  <a:lnTo>
                    <a:pt x="3523425" y="4227"/>
                  </a:lnTo>
                  <a:lnTo>
                    <a:pt x="3627797" y="0"/>
                  </a:lnTo>
                  <a:lnTo>
                    <a:pt x="3732166" y="4227"/>
                  </a:lnTo>
                  <a:lnTo>
                    <a:pt x="3834215" y="16690"/>
                  </a:lnTo>
                  <a:lnTo>
                    <a:pt x="3933612" y="37061"/>
                  </a:lnTo>
                  <a:lnTo>
                    <a:pt x="4030030" y="65010"/>
                  </a:lnTo>
                  <a:lnTo>
                    <a:pt x="4123142" y="100212"/>
                  </a:lnTo>
                  <a:lnTo>
                    <a:pt x="4212620" y="142336"/>
                  </a:lnTo>
                  <a:lnTo>
                    <a:pt x="4298137" y="191056"/>
                  </a:lnTo>
                  <a:lnTo>
                    <a:pt x="4379366" y="246040"/>
                  </a:lnTo>
                  <a:lnTo>
                    <a:pt x="4455978" y="306965"/>
                  </a:lnTo>
                  <a:lnTo>
                    <a:pt x="4527646" y="373499"/>
                  </a:lnTo>
                  <a:lnTo>
                    <a:pt x="4594044" y="445316"/>
                  </a:lnTo>
                  <a:lnTo>
                    <a:pt x="4654841" y="522086"/>
                  </a:lnTo>
                  <a:lnTo>
                    <a:pt x="4709714" y="603481"/>
                  </a:lnTo>
                  <a:lnTo>
                    <a:pt x="4758332" y="689174"/>
                  </a:lnTo>
                  <a:lnTo>
                    <a:pt x="4796195" y="769931"/>
                  </a:lnTo>
                  <a:lnTo>
                    <a:pt x="4834059" y="689174"/>
                  </a:lnTo>
                  <a:lnTo>
                    <a:pt x="4882677" y="603481"/>
                  </a:lnTo>
                  <a:lnTo>
                    <a:pt x="4937550" y="522086"/>
                  </a:lnTo>
                  <a:lnTo>
                    <a:pt x="4998347" y="445316"/>
                  </a:lnTo>
                  <a:lnTo>
                    <a:pt x="5064745" y="373499"/>
                  </a:lnTo>
                  <a:lnTo>
                    <a:pt x="5136413" y="306965"/>
                  </a:lnTo>
                  <a:lnTo>
                    <a:pt x="5213025" y="246040"/>
                  </a:lnTo>
                  <a:lnTo>
                    <a:pt x="5294254" y="191056"/>
                  </a:lnTo>
                  <a:lnTo>
                    <a:pt x="5379771" y="142336"/>
                  </a:lnTo>
                  <a:lnTo>
                    <a:pt x="5469249" y="100212"/>
                  </a:lnTo>
                  <a:lnTo>
                    <a:pt x="5562361" y="65010"/>
                  </a:lnTo>
                  <a:lnTo>
                    <a:pt x="5658779" y="37061"/>
                  </a:lnTo>
                  <a:lnTo>
                    <a:pt x="5758176" y="16690"/>
                  </a:lnTo>
                  <a:lnTo>
                    <a:pt x="5860225" y="4227"/>
                  </a:lnTo>
                  <a:lnTo>
                    <a:pt x="5964596" y="0"/>
                  </a:lnTo>
                  <a:lnTo>
                    <a:pt x="6068966" y="4227"/>
                  </a:lnTo>
                  <a:lnTo>
                    <a:pt x="6171015" y="16690"/>
                  </a:lnTo>
                  <a:lnTo>
                    <a:pt x="6270412" y="37061"/>
                  </a:lnTo>
                  <a:lnTo>
                    <a:pt x="6366830" y="65010"/>
                  </a:lnTo>
                  <a:lnTo>
                    <a:pt x="6459942" y="100212"/>
                  </a:lnTo>
                  <a:lnTo>
                    <a:pt x="6549420" y="142336"/>
                  </a:lnTo>
                  <a:lnTo>
                    <a:pt x="6634937" y="191056"/>
                  </a:lnTo>
                  <a:lnTo>
                    <a:pt x="6716166" y="246040"/>
                  </a:lnTo>
                  <a:lnTo>
                    <a:pt x="6792778" y="306965"/>
                  </a:lnTo>
                  <a:lnTo>
                    <a:pt x="6864446" y="373499"/>
                  </a:lnTo>
                  <a:lnTo>
                    <a:pt x="6930844" y="445316"/>
                  </a:lnTo>
                  <a:lnTo>
                    <a:pt x="6991641" y="522086"/>
                  </a:lnTo>
                  <a:lnTo>
                    <a:pt x="7046514" y="603481"/>
                  </a:lnTo>
                  <a:lnTo>
                    <a:pt x="7095132" y="689174"/>
                  </a:lnTo>
                  <a:lnTo>
                    <a:pt x="7128988" y="761383"/>
                  </a:lnTo>
                  <a:lnTo>
                    <a:pt x="7162844" y="689174"/>
                  </a:lnTo>
                  <a:lnTo>
                    <a:pt x="7211462" y="603481"/>
                  </a:lnTo>
                  <a:lnTo>
                    <a:pt x="7266335" y="522086"/>
                  </a:lnTo>
                  <a:lnTo>
                    <a:pt x="7327132" y="445316"/>
                  </a:lnTo>
                  <a:lnTo>
                    <a:pt x="7393530" y="373499"/>
                  </a:lnTo>
                  <a:lnTo>
                    <a:pt x="7465198" y="306965"/>
                  </a:lnTo>
                  <a:lnTo>
                    <a:pt x="7541810" y="246040"/>
                  </a:lnTo>
                  <a:lnTo>
                    <a:pt x="7623039" y="191056"/>
                  </a:lnTo>
                  <a:lnTo>
                    <a:pt x="7708556" y="142336"/>
                  </a:lnTo>
                  <a:lnTo>
                    <a:pt x="7798034" y="100212"/>
                  </a:lnTo>
                  <a:lnTo>
                    <a:pt x="7891146" y="65010"/>
                  </a:lnTo>
                  <a:lnTo>
                    <a:pt x="7987564" y="37061"/>
                  </a:lnTo>
                  <a:lnTo>
                    <a:pt x="8086961" y="16690"/>
                  </a:lnTo>
                  <a:lnTo>
                    <a:pt x="8189010" y="4227"/>
                  </a:lnTo>
                  <a:lnTo>
                    <a:pt x="8293381" y="0"/>
                  </a:lnTo>
                  <a:lnTo>
                    <a:pt x="8397751" y="4227"/>
                  </a:lnTo>
                  <a:lnTo>
                    <a:pt x="8499800" y="16690"/>
                  </a:lnTo>
                  <a:lnTo>
                    <a:pt x="8599197" y="37061"/>
                  </a:lnTo>
                  <a:lnTo>
                    <a:pt x="8695615" y="65010"/>
                  </a:lnTo>
                  <a:lnTo>
                    <a:pt x="8788727" y="100212"/>
                  </a:lnTo>
                  <a:lnTo>
                    <a:pt x="8878205" y="142336"/>
                  </a:lnTo>
                  <a:lnTo>
                    <a:pt x="8963722" y="191056"/>
                  </a:lnTo>
                  <a:lnTo>
                    <a:pt x="9044950" y="246040"/>
                  </a:lnTo>
                  <a:lnTo>
                    <a:pt x="9121563" y="306965"/>
                  </a:lnTo>
                  <a:lnTo>
                    <a:pt x="9193231" y="373499"/>
                  </a:lnTo>
                  <a:lnTo>
                    <a:pt x="9259628" y="445316"/>
                  </a:lnTo>
                  <a:lnTo>
                    <a:pt x="9320426" y="522086"/>
                  </a:lnTo>
                  <a:lnTo>
                    <a:pt x="9375299" y="603481"/>
                  </a:lnTo>
                  <a:lnTo>
                    <a:pt x="9423917" y="689174"/>
                  </a:lnTo>
                  <a:lnTo>
                    <a:pt x="9461780" y="769930"/>
                  </a:lnTo>
                  <a:lnTo>
                    <a:pt x="9499643" y="689174"/>
                  </a:lnTo>
                  <a:lnTo>
                    <a:pt x="9548262" y="603481"/>
                  </a:lnTo>
                  <a:lnTo>
                    <a:pt x="9603134" y="522086"/>
                  </a:lnTo>
                  <a:lnTo>
                    <a:pt x="9663932" y="445316"/>
                  </a:lnTo>
                  <a:lnTo>
                    <a:pt x="9730330" y="373499"/>
                  </a:lnTo>
                  <a:lnTo>
                    <a:pt x="9801998" y="306965"/>
                  </a:lnTo>
                  <a:lnTo>
                    <a:pt x="9878610" y="246040"/>
                  </a:lnTo>
                  <a:lnTo>
                    <a:pt x="9959839" y="191056"/>
                  </a:lnTo>
                  <a:lnTo>
                    <a:pt x="10045355" y="142336"/>
                  </a:lnTo>
                  <a:lnTo>
                    <a:pt x="10134834" y="100212"/>
                  </a:lnTo>
                  <a:lnTo>
                    <a:pt x="10227946" y="65010"/>
                  </a:lnTo>
                  <a:lnTo>
                    <a:pt x="10324364" y="37061"/>
                  </a:lnTo>
                  <a:lnTo>
                    <a:pt x="10423761" y="16690"/>
                  </a:lnTo>
                  <a:lnTo>
                    <a:pt x="10525809" y="4227"/>
                  </a:lnTo>
                  <a:lnTo>
                    <a:pt x="10630181" y="0"/>
                  </a:lnTo>
                  <a:lnTo>
                    <a:pt x="10734551" y="4227"/>
                  </a:lnTo>
                  <a:lnTo>
                    <a:pt x="10836600" y="16690"/>
                  </a:lnTo>
                  <a:lnTo>
                    <a:pt x="10935997" y="37061"/>
                  </a:lnTo>
                  <a:lnTo>
                    <a:pt x="11032415" y="65010"/>
                  </a:lnTo>
                  <a:lnTo>
                    <a:pt x="11125527" y="100212"/>
                  </a:lnTo>
                  <a:lnTo>
                    <a:pt x="11215005" y="142336"/>
                  </a:lnTo>
                  <a:lnTo>
                    <a:pt x="11300522" y="191056"/>
                  </a:lnTo>
                  <a:lnTo>
                    <a:pt x="11381750" y="246040"/>
                  </a:lnTo>
                  <a:lnTo>
                    <a:pt x="11458363" y="306965"/>
                  </a:lnTo>
                  <a:lnTo>
                    <a:pt x="11530031" y="373499"/>
                  </a:lnTo>
                  <a:lnTo>
                    <a:pt x="11596428" y="445316"/>
                  </a:lnTo>
                  <a:lnTo>
                    <a:pt x="11657226" y="522086"/>
                  </a:lnTo>
                  <a:lnTo>
                    <a:pt x="11712099" y="603481"/>
                  </a:lnTo>
                  <a:lnTo>
                    <a:pt x="11760717" y="689174"/>
                  </a:lnTo>
                  <a:lnTo>
                    <a:pt x="11802756" y="778836"/>
                  </a:lnTo>
                  <a:lnTo>
                    <a:pt x="11837884" y="872139"/>
                  </a:lnTo>
                  <a:lnTo>
                    <a:pt x="11865776" y="968755"/>
                  </a:lnTo>
                  <a:lnTo>
                    <a:pt x="11886104" y="1068356"/>
                  </a:lnTo>
                  <a:lnTo>
                    <a:pt x="11898541" y="1170612"/>
                  </a:lnTo>
                  <a:lnTo>
                    <a:pt x="11902761" y="1275196"/>
                  </a:lnTo>
                  <a:lnTo>
                    <a:pt x="11898541" y="1379780"/>
                  </a:lnTo>
                  <a:lnTo>
                    <a:pt x="11886104" y="1482034"/>
                  </a:lnTo>
                  <a:lnTo>
                    <a:pt x="11865776" y="1581633"/>
                  </a:lnTo>
                  <a:lnTo>
                    <a:pt x="11837884" y="1678248"/>
                  </a:lnTo>
                  <a:lnTo>
                    <a:pt x="11802756" y="1771550"/>
                  </a:lnTo>
                  <a:lnTo>
                    <a:pt x="11760717" y="1861211"/>
                  </a:lnTo>
                  <a:lnTo>
                    <a:pt x="11712099" y="1946905"/>
                  </a:lnTo>
                  <a:lnTo>
                    <a:pt x="11657226" y="2028300"/>
                  </a:lnTo>
                  <a:lnTo>
                    <a:pt x="11596428" y="2105071"/>
                  </a:lnTo>
                  <a:lnTo>
                    <a:pt x="11530031" y="2176887"/>
                  </a:lnTo>
                  <a:lnTo>
                    <a:pt x="11458363" y="2243422"/>
                  </a:lnTo>
                  <a:lnTo>
                    <a:pt x="11381750" y="2304347"/>
                  </a:lnTo>
                  <a:lnTo>
                    <a:pt x="11300522" y="2359334"/>
                  </a:lnTo>
                  <a:lnTo>
                    <a:pt x="11215005" y="2408054"/>
                  </a:lnTo>
                  <a:lnTo>
                    <a:pt x="11125527" y="2450180"/>
                  </a:lnTo>
                  <a:lnTo>
                    <a:pt x="11032415" y="2485381"/>
                  </a:lnTo>
                  <a:lnTo>
                    <a:pt x="10935997" y="2513332"/>
                  </a:lnTo>
                  <a:lnTo>
                    <a:pt x="10836600" y="2533703"/>
                  </a:lnTo>
                  <a:lnTo>
                    <a:pt x="10734551" y="2546167"/>
                  </a:lnTo>
                  <a:lnTo>
                    <a:pt x="10630181" y="2550394"/>
                  </a:lnTo>
                  <a:lnTo>
                    <a:pt x="10525809" y="2546167"/>
                  </a:lnTo>
                  <a:lnTo>
                    <a:pt x="10423761" y="2533703"/>
                  </a:lnTo>
                  <a:lnTo>
                    <a:pt x="10324364" y="2513332"/>
                  </a:lnTo>
                  <a:lnTo>
                    <a:pt x="10227946" y="2485381"/>
                  </a:lnTo>
                  <a:lnTo>
                    <a:pt x="10134834" y="2450180"/>
                  </a:lnTo>
                  <a:lnTo>
                    <a:pt x="10045355" y="2408054"/>
                  </a:lnTo>
                  <a:lnTo>
                    <a:pt x="9959839" y="2359334"/>
                  </a:lnTo>
                  <a:lnTo>
                    <a:pt x="9878610" y="2304347"/>
                  </a:lnTo>
                  <a:lnTo>
                    <a:pt x="9801998" y="2243422"/>
                  </a:lnTo>
                  <a:lnTo>
                    <a:pt x="9730330" y="2176887"/>
                  </a:lnTo>
                  <a:lnTo>
                    <a:pt x="9663932" y="2105071"/>
                  </a:lnTo>
                  <a:lnTo>
                    <a:pt x="9603134" y="2028300"/>
                  </a:lnTo>
                  <a:lnTo>
                    <a:pt x="9548262" y="1946905"/>
                  </a:lnTo>
                  <a:lnTo>
                    <a:pt x="9499643" y="1861211"/>
                  </a:lnTo>
                  <a:lnTo>
                    <a:pt x="9461780" y="1780455"/>
                  </a:lnTo>
                  <a:lnTo>
                    <a:pt x="9423917" y="1861211"/>
                  </a:lnTo>
                  <a:lnTo>
                    <a:pt x="9375299" y="1946905"/>
                  </a:lnTo>
                  <a:lnTo>
                    <a:pt x="9320426" y="2028300"/>
                  </a:lnTo>
                  <a:lnTo>
                    <a:pt x="9259628" y="2105071"/>
                  </a:lnTo>
                  <a:lnTo>
                    <a:pt x="9193231" y="2176887"/>
                  </a:lnTo>
                  <a:lnTo>
                    <a:pt x="9121563" y="2243422"/>
                  </a:lnTo>
                  <a:lnTo>
                    <a:pt x="9044950" y="2304347"/>
                  </a:lnTo>
                  <a:lnTo>
                    <a:pt x="8963722" y="2359334"/>
                  </a:lnTo>
                  <a:lnTo>
                    <a:pt x="8878205" y="2408054"/>
                  </a:lnTo>
                  <a:lnTo>
                    <a:pt x="8788727" y="2450180"/>
                  </a:lnTo>
                  <a:lnTo>
                    <a:pt x="8695615" y="2485381"/>
                  </a:lnTo>
                  <a:lnTo>
                    <a:pt x="8599197" y="2513332"/>
                  </a:lnTo>
                  <a:lnTo>
                    <a:pt x="8499800" y="2533703"/>
                  </a:lnTo>
                  <a:lnTo>
                    <a:pt x="8397751" y="2546167"/>
                  </a:lnTo>
                  <a:lnTo>
                    <a:pt x="8293381" y="2550394"/>
                  </a:lnTo>
                  <a:lnTo>
                    <a:pt x="8189010" y="2546167"/>
                  </a:lnTo>
                  <a:lnTo>
                    <a:pt x="8086961" y="2533703"/>
                  </a:lnTo>
                  <a:lnTo>
                    <a:pt x="7987564" y="2513332"/>
                  </a:lnTo>
                  <a:lnTo>
                    <a:pt x="7891146" y="2485381"/>
                  </a:lnTo>
                  <a:lnTo>
                    <a:pt x="7798034" y="2450180"/>
                  </a:lnTo>
                  <a:lnTo>
                    <a:pt x="7708556" y="2408054"/>
                  </a:lnTo>
                  <a:lnTo>
                    <a:pt x="7623039" y="2359334"/>
                  </a:lnTo>
                  <a:lnTo>
                    <a:pt x="7541810" y="2304347"/>
                  </a:lnTo>
                  <a:lnTo>
                    <a:pt x="7465198" y="2243422"/>
                  </a:lnTo>
                  <a:lnTo>
                    <a:pt x="7393530" y="2176887"/>
                  </a:lnTo>
                  <a:lnTo>
                    <a:pt x="7327132" y="2105071"/>
                  </a:lnTo>
                  <a:lnTo>
                    <a:pt x="7266335" y="2028300"/>
                  </a:lnTo>
                  <a:lnTo>
                    <a:pt x="7211462" y="1946905"/>
                  </a:lnTo>
                  <a:lnTo>
                    <a:pt x="7162844" y="1861211"/>
                  </a:lnTo>
                  <a:lnTo>
                    <a:pt x="7128988" y="1789002"/>
                  </a:lnTo>
                  <a:lnTo>
                    <a:pt x="7095132" y="1861211"/>
                  </a:lnTo>
                  <a:lnTo>
                    <a:pt x="7046514" y="1946905"/>
                  </a:lnTo>
                  <a:lnTo>
                    <a:pt x="6991641" y="2028300"/>
                  </a:lnTo>
                  <a:lnTo>
                    <a:pt x="6930844" y="2105071"/>
                  </a:lnTo>
                  <a:lnTo>
                    <a:pt x="6864446" y="2176887"/>
                  </a:lnTo>
                  <a:lnTo>
                    <a:pt x="6792778" y="2243422"/>
                  </a:lnTo>
                  <a:lnTo>
                    <a:pt x="6716166" y="2304347"/>
                  </a:lnTo>
                  <a:lnTo>
                    <a:pt x="6634937" y="2359334"/>
                  </a:lnTo>
                  <a:lnTo>
                    <a:pt x="6549420" y="2408054"/>
                  </a:lnTo>
                  <a:lnTo>
                    <a:pt x="6459942" y="2450180"/>
                  </a:lnTo>
                  <a:lnTo>
                    <a:pt x="6366830" y="2485381"/>
                  </a:lnTo>
                  <a:lnTo>
                    <a:pt x="6270412" y="2513332"/>
                  </a:lnTo>
                  <a:lnTo>
                    <a:pt x="6171015" y="2533703"/>
                  </a:lnTo>
                  <a:lnTo>
                    <a:pt x="6068966" y="2546167"/>
                  </a:lnTo>
                  <a:lnTo>
                    <a:pt x="5964596" y="2550394"/>
                  </a:lnTo>
                  <a:lnTo>
                    <a:pt x="5860225" y="2546167"/>
                  </a:lnTo>
                  <a:lnTo>
                    <a:pt x="5758176" y="2533703"/>
                  </a:lnTo>
                  <a:lnTo>
                    <a:pt x="5658779" y="2513332"/>
                  </a:lnTo>
                  <a:lnTo>
                    <a:pt x="5562361" y="2485381"/>
                  </a:lnTo>
                  <a:lnTo>
                    <a:pt x="5469249" y="2450180"/>
                  </a:lnTo>
                  <a:lnTo>
                    <a:pt x="5379771" y="2408054"/>
                  </a:lnTo>
                  <a:lnTo>
                    <a:pt x="5294254" y="2359334"/>
                  </a:lnTo>
                  <a:lnTo>
                    <a:pt x="5213025" y="2304347"/>
                  </a:lnTo>
                  <a:lnTo>
                    <a:pt x="5136413" y="2243422"/>
                  </a:lnTo>
                  <a:lnTo>
                    <a:pt x="5064745" y="2176887"/>
                  </a:lnTo>
                  <a:lnTo>
                    <a:pt x="4998347" y="2105071"/>
                  </a:lnTo>
                  <a:lnTo>
                    <a:pt x="4937550" y="2028300"/>
                  </a:lnTo>
                  <a:lnTo>
                    <a:pt x="4882677" y="1946905"/>
                  </a:lnTo>
                  <a:lnTo>
                    <a:pt x="4834059" y="1861211"/>
                  </a:lnTo>
                  <a:lnTo>
                    <a:pt x="4796195" y="1780455"/>
                  </a:lnTo>
                  <a:lnTo>
                    <a:pt x="4758332" y="1861211"/>
                  </a:lnTo>
                  <a:lnTo>
                    <a:pt x="4709714" y="1946905"/>
                  </a:lnTo>
                  <a:lnTo>
                    <a:pt x="4654841" y="2028300"/>
                  </a:lnTo>
                  <a:lnTo>
                    <a:pt x="4594044" y="2105071"/>
                  </a:lnTo>
                  <a:lnTo>
                    <a:pt x="4527646" y="2176887"/>
                  </a:lnTo>
                  <a:lnTo>
                    <a:pt x="4455978" y="2243422"/>
                  </a:lnTo>
                  <a:lnTo>
                    <a:pt x="4379366" y="2304347"/>
                  </a:lnTo>
                  <a:lnTo>
                    <a:pt x="4298137" y="2359334"/>
                  </a:lnTo>
                  <a:lnTo>
                    <a:pt x="4212620" y="2408054"/>
                  </a:lnTo>
                  <a:lnTo>
                    <a:pt x="4123142" y="2450180"/>
                  </a:lnTo>
                  <a:lnTo>
                    <a:pt x="4030030" y="2485381"/>
                  </a:lnTo>
                  <a:lnTo>
                    <a:pt x="3933612" y="2513332"/>
                  </a:lnTo>
                  <a:lnTo>
                    <a:pt x="3834215" y="2533703"/>
                  </a:lnTo>
                  <a:lnTo>
                    <a:pt x="3732166" y="2546167"/>
                  </a:lnTo>
                  <a:lnTo>
                    <a:pt x="3627797" y="2550394"/>
                  </a:lnTo>
                  <a:lnTo>
                    <a:pt x="3523425" y="2546167"/>
                  </a:lnTo>
                  <a:lnTo>
                    <a:pt x="3421377" y="2533703"/>
                  </a:lnTo>
                  <a:lnTo>
                    <a:pt x="3321980" y="2513332"/>
                  </a:lnTo>
                  <a:lnTo>
                    <a:pt x="3225561" y="2485381"/>
                  </a:lnTo>
                  <a:lnTo>
                    <a:pt x="3132450" y="2450180"/>
                  </a:lnTo>
                  <a:lnTo>
                    <a:pt x="3042971" y="2408054"/>
                  </a:lnTo>
                  <a:lnTo>
                    <a:pt x="2957455" y="2359334"/>
                  </a:lnTo>
                  <a:lnTo>
                    <a:pt x="2876225" y="2304347"/>
                  </a:lnTo>
                  <a:lnTo>
                    <a:pt x="2799613" y="2243422"/>
                  </a:lnTo>
                  <a:lnTo>
                    <a:pt x="2727945" y="2176887"/>
                  </a:lnTo>
                  <a:lnTo>
                    <a:pt x="2661548" y="2105071"/>
                  </a:lnTo>
                  <a:lnTo>
                    <a:pt x="2600750" y="2028300"/>
                  </a:lnTo>
                  <a:lnTo>
                    <a:pt x="2545877" y="1946905"/>
                  </a:lnTo>
                  <a:lnTo>
                    <a:pt x="2497259" y="1861211"/>
                  </a:lnTo>
                  <a:lnTo>
                    <a:pt x="2455221" y="1771550"/>
                  </a:lnTo>
                  <a:lnTo>
                    <a:pt x="2450188" y="1758182"/>
                  </a:lnTo>
                  <a:lnTo>
                    <a:pt x="2445155" y="1771550"/>
                  </a:lnTo>
                  <a:lnTo>
                    <a:pt x="2403117" y="1861211"/>
                  </a:lnTo>
                  <a:lnTo>
                    <a:pt x="2354498" y="1946905"/>
                  </a:lnTo>
                  <a:lnTo>
                    <a:pt x="2299626" y="2028300"/>
                  </a:lnTo>
                  <a:lnTo>
                    <a:pt x="2238828" y="2105071"/>
                  </a:lnTo>
                  <a:lnTo>
                    <a:pt x="2172430" y="2176887"/>
                  </a:lnTo>
                  <a:lnTo>
                    <a:pt x="2100762" y="2243422"/>
                  </a:lnTo>
                  <a:lnTo>
                    <a:pt x="2024150" y="2304347"/>
                  </a:lnTo>
                  <a:lnTo>
                    <a:pt x="1942921" y="2359334"/>
                  </a:lnTo>
                  <a:lnTo>
                    <a:pt x="1857405" y="2408054"/>
                  </a:lnTo>
                  <a:lnTo>
                    <a:pt x="1767926" y="2450180"/>
                  </a:lnTo>
                  <a:lnTo>
                    <a:pt x="1674815" y="2485381"/>
                  </a:lnTo>
                  <a:lnTo>
                    <a:pt x="1578396" y="2513332"/>
                  </a:lnTo>
                  <a:lnTo>
                    <a:pt x="1478999" y="2533703"/>
                  </a:lnTo>
                  <a:lnTo>
                    <a:pt x="1376951" y="2546167"/>
                  </a:lnTo>
                  <a:lnTo>
                    <a:pt x="1272581" y="2550394"/>
                  </a:lnTo>
                  <a:lnTo>
                    <a:pt x="1168209" y="2546167"/>
                  </a:lnTo>
                  <a:lnTo>
                    <a:pt x="1066161" y="2533703"/>
                  </a:lnTo>
                  <a:lnTo>
                    <a:pt x="966763" y="2513332"/>
                  </a:lnTo>
                  <a:lnTo>
                    <a:pt x="870345" y="2485381"/>
                  </a:lnTo>
                  <a:lnTo>
                    <a:pt x="777234" y="2450180"/>
                  </a:lnTo>
                  <a:lnTo>
                    <a:pt x="687755" y="2408054"/>
                  </a:lnTo>
                  <a:lnTo>
                    <a:pt x="602238" y="2359334"/>
                  </a:lnTo>
                  <a:lnTo>
                    <a:pt x="521010" y="2304347"/>
                  </a:lnTo>
                  <a:lnTo>
                    <a:pt x="444397" y="2243422"/>
                  </a:lnTo>
                  <a:lnTo>
                    <a:pt x="372729" y="2176887"/>
                  </a:lnTo>
                  <a:lnTo>
                    <a:pt x="306332" y="2105071"/>
                  </a:lnTo>
                  <a:lnTo>
                    <a:pt x="245534" y="2028300"/>
                  </a:lnTo>
                  <a:lnTo>
                    <a:pt x="190661" y="1946905"/>
                  </a:lnTo>
                  <a:lnTo>
                    <a:pt x="142043" y="1861211"/>
                  </a:lnTo>
                  <a:lnTo>
                    <a:pt x="100005" y="1771550"/>
                  </a:lnTo>
                  <a:lnTo>
                    <a:pt x="64876" y="1678248"/>
                  </a:lnTo>
                  <a:lnTo>
                    <a:pt x="36984" y="1581633"/>
                  </a:lnTo>
                  <a:lnTo>
                    <a:pt x="16656" y="1482034"/>
                  </a:lnTo>
                  <a:lnTo>
                    <a:pt x="4219" y="1379780"/>
                  </a:lnTo>
                  <a:lnTo>
                    <a:pt x="0" y="1275196"/>
                  </a:lnTo>
                  <a:lnTo>
                    <a:pt x="4219" y="1170612"/>
                  </a:lnTo>
                  <a:lnTo>
                    <a:pt x="16656" y="1068356"/>
                  </a:lnTo>
                  <a:lnTo>
                    <a:pt x="36984" y="968755"/>
                  </a:lnTo>
                  <a:lnTo>
                    <a:pt x="64876" y="872139"/>
                  </a:lnTo>
                  <a:lnTo>
                    <a:pt x="100005" y="778836"/>
                  </a:lnTo>
                  <a:lnTo>
                    <a:pt x="142043" y="689174"/>
                  </a:lnTo>
                  <a:lnTo>
                    <a:pt x="190661" y="603481"/>
                  </a:lnTo>
                  <a:lnTo>
                    <a:pt x="245534" y="522086"/>
                  </a:lnTo>
                  <a:lnTo>
                    <a:pt x="306332" y="445316"/>
                  </a:lnTo>
                  <a:lnTo>
                    <a:pt x="372729" y="373499"/>
                  </a:lnTo>
                  <a:lnTo>
                    <a:pt x="444397" y="306965"/>
                  </a:lnTo>
                  <a:lnTo>
                    <a:pt x="521010" y="246040"/>
                  </a:lnTo>
                  <a:lnTo>
                    <a:pt x="602238" y="191056"/>
                  </a:lnTo>
                  <a:lnTo>
                    <a:pt x="687755" y="142336"/>
                  </a:lnTo>
                  <a:lnTo>
                    <a:pt x="777234" y="100212"/>
                  </a:lnTo>
                  <a:lnTo>
                    <a:pt x="870345" y="65010"/>
                  </a:lnTo>
                  <a:lnTo>
                    <a:pt x="966763" y="37061"/>
                  </a:lnTo>
                  <a:lnTo>
                    <a:pt x="1066161" y="16690"/>
                  </a:lnTo>
                  <a:lnTo>
                    <a:pt x="1168209" y="4227"/>
                  </a:lnTo>
                  <a:close/>
                </a:path>
              </a:pathLst>
            </a:custGeom>
            <a:noFill/>
            <a:ln>
              <a:solidFill>
                <a:srgbClr val="0070C0"/>
              </a:solidFill>
              <a:prstDash val="dash"/>
            </a:ln>
          </p:spPr>
          <p:txBody>
            <a:bodyPr wrap="square" lIns="0" tIns="0" rIns="0" bIns="0" rtlCol="0">
              <a:noAutofit/>
            </a:bodyPr>
            <a:lstStyle/>
            <a:p>
              <a:pPr defTabSz="635722">
                <a:defRPr/>
              </a:pPr>
              <a:endParaRPr sz="1250">
                <a:solidFill>
                  <a:prstClr val="black"/>
                </a:solidFill>
                <a:latin typeface="Calibri"/>
              </a:endParaRPr>
            </a:p>
          </p:txBody>
        </p:sp>
        <p:pic>
          <p:nvPicPr>
            <p:cNvPr id="13" name="Picture 12">
              <a:extLst>
                <a:ext uri="{FF2B5EF4-FFF2-40B4-BE49-F238E27FC236}">
                  <a16:creationId xmlns:a16="http://schemas.microsoft.com/office/drawing/2014/main" id="{A6EDEBF3-1721-4502-8116-7E932E9ADF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026494" y="2694432"/>
              <a:ext cx="2240017" cy="2214815"/>
            </a:xfrm>
            <a:prstGeom prst="ellipse">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529A333-7540-4382-BCE7-CDC40944F26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689" y="2694432"/>
              <a:ext cx="2243973" cy="2214815"/>
            </a:xfrm>
            <a:prstGeom prst="ellipse">
              <a:avLst/>
            </a:prstGeom>
            <a:effectLst>
              <a:outerShdw blurRad="50800" dist="38100" dir="2700000" algn="tl" rotWithShape="0">
                <a:prstClr val="black">
                  <a:alpha val="40000"/>
                </a:prstClr>
              </a:outerShdw>
            </a:effectLst>
          </p:spPr>
        </p:pic>
        <p:pic>
          <p:nvPicPr>
            <p:cNvPr id="6" name="Picture 5" descr="A picture containing person, wall, clothing, young&#10;&#10;Description automatically generated">
              <a:extLst>
                <a:ext uri="{FF2B5EF4-FFF2-40B4-BE49-F238E27FC236}">
                  <a16:creationId xmlns:a16="http://schemas.microsoft.com/office/drawing/2014/main" id="{96F9A952-0C45-4848-8308-286FAF64A1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60087" y="2694432"/>
              <a:ext cx="2243973" cy="2214815"/>
            </a:xfrm>
            <a:prstGeom prst="ellipse">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13643746-BCCD-4FBD-8ED3-149A3346E00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35233" y="2694432"/>
              <a:ext cx="2240017" cy="2214815"/>
            </a:xfrm>
            <a:prstGeom prst="ellipse">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3B09F2DD-38C2-4302-A7F5-02B58C35616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880785" y="2694432"/>
              <a:ext cx="2231984" cy="2214815"/>
            </a:xfrm>
            <a:prstGeom prst="ellipse">
              <a:avLst/>
            </a:prstGeom>
            <a:solidFill>
              <a:srgbClr val="0078D7"/>
            </a:solidFill>
            <a:ln w="10795" cap="flat" cmpd="sng" algn="ctr">
              <a:noFill/>
              <a:prstDash val="solid"/>
            </a:ln>
            <a:effectLst>
              <a:outerShdw blurRad="50800" dist="38100" dir="2700000" algn="tl" rotWithShape="0">
                <a:prstClr val="black">
                  <a:alpha val="40000"/>
                </a:prstClr>
              </a:outerShdw>
            </a:effectLst>
          </p:spPr>
        </p:pic>
        <p:sp>
          <p:nvSpPr>
            <p:cNvPr id="22" name="Picture Placeholder 3">
              <a:extLst>
                <a:ext uri="{FF2B5EF4-FFF2-40B4-BE49-F238E27FC236}">
                  <a16:creationId xmlns:a16="http://schemas.microsoft.com/office/drawing/2014/main" id="{560A0452-8BDD-4475-AAB5-F725692B49EE}"/>
                </a:ext>
              </a:extLst>
            </p:cNvPr>
            <p:cNvSpPr txBox="1">
              <a:spLocks/>
            </p:cNvSpPr>
            <p:nvPr/>
          </p:nvSpPr>
          <p:spPr>
            <a:xfrm>
              <a:off x="2876768" y="2694432"/>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SMS</a:t>
              </a:r>
            </a:p>
          </p:txBody>
        </p:sp>
        <p:sp>
          <p:nvSpPr>
            <p:cNvPr id="25" name="Picture Placeholder 3">
              <a:extLst>
                <a:ext uri="{FF2B5EF4-FFF2-40B4-BE49-F238E27FC236}">
                  <a16:creationId xmlns:a16="http://schemas.microsoft.com/office/drawing/2014/main" id="{7DD58343-97A2-49A9-92DF-3CD2C1B28325}"/>
                </a:ext>
              </a:extLst>
            </p:cNvPr>
            <p:cNvSpPr txBox="1">
              <a:spLocks/>
            </p:cNvSpPr>
            <p:nvPr/>
          </p:nvSpPr>
          <p:spPr>
            <a:xfrm>
              <a:off x="7635233" y="2694432"/>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OATH Token</a:t>
              </a:r>
            </a:p>
          </p:txBody>
        </p:sp>
        <p:sp>
          <p:nvSpPr>
            <p:cNvPr id="27" name="Picture Placeholder 3">
              <a:extLst>
                <a:ext uri="{FF2B5EF4-FFF2-40B4-BE49-F238E27FC236}">
                  <a16:creationId xmlns:a16="http://schemas.microsoft.com/office/drawing/2014/main" id="{D9F98834-ABCB-4B2A-AECC-5486E22862AC}"/>
                </a:ext>
              </a:extLst>
            </p:cNvPr>
            <p:cNvSpPr txBox="1">
              <a:spLocks/>
            </p:cNvSpPr>
            <p:nvPr/>
          </p:nvSpPr>
          <p:spPr>
            <a:xfrm>
              <a:off x="468674" y="2694432"/>
              <a:ext cx="2246010" cy="2214815"/>
            </a:xfrm>
            <a:prstGeom prst="ellipse">
              <a:avLst/>
            </a:prstGeom>
            <a:solidFill>
              <a:schemeClr val="tx1">
                <a:alpha val="61000"/>
              </a:schemeClr>
            </a:solidFill>
          </p:spPr>
          <p:txBody>
            <a:bodyPr lIns="0" rIns="0"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Push notification</a:t>
              </a:r>
            </a:p>
          </p:txBody>
        </p:sp>
        <p:sp>
          <p:nvSpPr>
            <p:cNvPr id="28" name="Picture Placeholder 3">
              <a:extLst>
                <a:ext uri="{FF2B5EF4-FFF2-40B4-BE49-F238E27FC236}">
                  <a16:creationId xmlns:a16="http://schemas.microsoft.com/office/drawing/2014/main" id="{D8E7484D-BC18-4D9A-A32B-D38F922A0D33}"/>
                </a:ext>
              </a:extLst>
            </p:cNvPr>
            <p:cNvSpPr txBox="1">
              <a:spLocks/>
            </p:cNvSpPr>
            <p:nvPr/>
          </p:nvSpPr>
          <p:spPr>
            <a:xfrm>
              <a:off x="5262064" y="2694432"/>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Voice call</a:t>
              </a:r>
            </a:p>
          </p:txBody>
        </p:sp>
        <p:sp>
          <p:nvSpPr>
            <p:cNvPr id="29" name="Picture Placeholder 3">
              <a:extLst>
                <a:ext uri="{FF2B5EF4-FFF2-40B4-BE49-F238E27FC236}">
                  <a16:creationId xmlns:a16="http://schemas.microsoft.com/office/drawing/2014/main" id="{6394807D-D190-4525-A964-6A298D61D72B}"/>
                </a:ext>
              </a:extLst>
            </p:cNvPr>
            <p:cNvSpPr txBox="1">
              <a:spLocks/>
            </p:cNvSpPr>
            <p:nvPr/>
          </p:nvSpPr>
          <p:spPr>
            <a:xfrm>
              <a:off x="10026494" y="2694432"/>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OATH codes</a:t>
              </a:r>
            </a:p>
          </p:txBody>
        </p:sp>
      </p:grpSp>
      <p:sp>
        <p:nvSpPr>
          <p:cNvPr id="4" name="Title 3">
            <a:extLst>
              <a:ext uri="{FF2B5EF4-FFF2-40B4-BE49-F238E27FC236}">
                <a16:creationId xmlns:a16="http://schemas.microsoft.com/office/drawing/2014/main" id="{5779B699-8179-41A0-B30F-F90B541AEF03}"/>
              </a:ext>
            </a:extLst>
          </p:cNvPr>
          <p:cNvSpPr>
            <a:spLocks noGrp="1"/>
          </p:cNvSpPr>
          <p:nvPr>
            <p:ph type="title"/>
          </p:nvPr>
        </p:nvSpPr>
        <p:spPr>
          <a:xfrm>
            <a:off x="465137" y="1432156"/>
            <a:ext cx="11533187" cy="830262"/>
          </a:xfrm>
        </p:spPr>
        <p:txBody>
          <a:bodyPr/>
          <a:lstStyle/>
          <a:p>
            <a:r>
              <a:rPr lang="en-US"/>
              <a:t>Secure authentication using MFA</a:t>
            </a:r>
          </a:p>
        </p:txBody>
      </p:sp>
      <p:sp>
        <p:nvSpPr>
          <p:cNvPr id="19" name="Titel 9">
            <a:extLst>
              <a:ext uri="{FF2B5EF4-FFF2-40B4-BE49-F238E27FC236}">
                <a16:creationId xmlns:a16="http://schemas.microsoft.com/office/drawing/2014/main" id="{46479569-40AF-4BC2-B561-BBE7EBA824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20" name="Group 4">
            <a:extLst>
              <a:ext uri="{FF2B5EF4-FFF2-40B4-BE49-F238E27FC236}">
                <a16:creationId xmlns:a16="http://schemas.microsoft.com/office/drawing/2014/main" id="{EC6494AB-F5B9-40DA-9F29-9CFD6F95B1A9}"/>
              </a:ext>
            </a:extLst>
          </p:cNvPr>
          <p:cNvGrpSpPr/>
          <p:nvPr/>
        </p:nvGrpSpPr>
        <p:grpSpPr>
          <a:xfrm>
            <a:off x="296611" y="373976"/>
            <a:ext cx="933071" cy="933071"/>
            <a:chOff x="-649496" y="382043"/>
            <a:chExt cx="914859" cy="914859"/>
          </a:xfrm>
        </p:grpSpPr>
        <p:sp>
          <p:nvSpPr>
            <p:cNvPr id="21" name="Oval 10">
              <a:extLst>
                <a:ext uri="{FF2B5EF4-FFF2-40B4-BE49-F238E27FC236}">
                  <a16:creationId xmlns:a16="http://schemas.microsoft.com/office/drawing/2014/main" id="{C5EC235E-7F56-4D11-A567-32A2913AD58C}"/>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3" name="Rectangle 11" descr="Users">
              <a:extLst>
                <a:ext uri="{FF2B5EF4-FFF2-40B4-BE49-F238E27FC236}">
                  <a16:creationId xmlns:a16="http://schemas.microsoft.com/office/drawing/2014/main" id="{071D10E0-BBBB-48AA-BEE8-39E50DECA1B9}"/>
                </a:ext>
              </a:extLst>
            </p:cNvPr>
            <p:cNvSpPr/>
            <p:nvPr/>
          </p:nvSpPr>
          <p:spPr>
            <a:xfrm>
              <a:off x="-457376" y="574164"/>
              <a:ext cx="530618" cy="53061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2795832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386009"/>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407322" y="145015"/>
            <a:ext cx="1019623"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138427" y="1820673"/>
            <a:ext cx="1282644"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528059" y="4181142"/>
            <a:ext cx="866430" cy="3094711"/>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303876" y="3346044"/>
            <a:ext cx="884724"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504864" y="1992896"/>
            <a:ext cx="757834" cy="757834"/>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484851"/>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218301"/>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192700"/>
            <a:ext cx="1771946" cy="1754619"/>
            <a:chOff x="10098218" y="4868079"/>
            <a:chExt cx="1737360" cy="1720371"/>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94650"/>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a:t>
              </a:r>
              <a:br>
                <a:rPr lang="en-US" sz="1632" spc="-51">
                  <a:ln w="3175">
                    <a:noFill/>
                  </a:ln>
                  <a:gradFill>
                    <a:gsLst>
                      <a:gs pos="1250">
                        <a:srgbClr val="1A1A1A"/>
                      </a:gs>
                      <a:gs pos="100000">
                        <a:srgbClr val="1A1A1A"/>
                      </a:gs>
                    </a:gsLst>
                    <a:lin ang="5400000" scaled="0"/>
                  </a:gradFill>
                  <a:cs typeface="Segoe UI" pitchFamily="34" charset="0"/>
                </a:rPr>
              </a:br>
              <a:r>
                <a:rPr lang="en-US" sz="1632" spc="-51">
                  <a:ln w="3175">
                    <a:noFill/>
                  </a:ln>
                  <a:gradFill>
                    <a:gsLst>
                      <a:gs pos="1250">
                        <a:srgbClr val="1A1A1A"/>
                      </a:gs>
                      <a:gs pos="100000">
                        <a:srgbClr val="1A1A1A"/>
                      </a:gs>
                    </a:gsLst>
                    <a:lin ang="5400000" scaled="0"/>
                  </a:gradFill>
                  <a:cs typeface="Segoe UI" pitchFamily="34" charset="0"/>
                </a:rPr>
                <a:t>&amp; web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875887"/>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2184070"/>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611746"/>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607064"/>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73"/>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73"/>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73"/>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888563"/>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775559"/>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47174" y="3720578"/>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90897" y="3578722"/>
            <a:ext cx="757834" cy="757834"/>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265905" y="2134751"/>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65905" y="5306404"/>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489192" y="5164549"/>
            <a:ext cx="757834" cy="757834"/>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08828" y="4466325"/>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45490" y="4419458"/>
            <a:ext cx="757834" cy="757834"/>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16928" y="2879841"/>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45490" y="2737986"/>
            <a:ext cx="757834" cy="757834"/>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1078575"/>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704943"/>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311895" y="4115604"/>
            <a:ext cx="770607" cy="770609"/>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704534" y="4994562"/>
            <a:ext cx="770607" cy="770609"/>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311895" y="2997102"/>
            <a:ext cx="770607" cy="770609"/>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704534" y="2133642"/>
            <a:ext cx="770607" cy="770609"/>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992896"/>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598982"/>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233809"/>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6634" y="1931063"/>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9051" y="2785111"/>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52518" y="4615806"/>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28999" y="5421853"/>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451508"/>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1078575"/>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992896"/>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357701"/>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latin typeface="+mj-lt"/>
                </a:rPr>
                <a:t>Machine</a:t>
              </a:r>
              <a:br>
                <a:rPr lang="en-US" sz="1099">
                  <a:solidFill>
                    <a:srgbClr val="FFFFFF"/>
                  </a:solidFill>
                  <a:latin typeface="+mj-lt"/>
                </a:rPr>
              </a:br>
              <a:r>
                <a:rPr lang="en-US" sz="1099">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500910"/>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432498"/>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314279"/>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652408"/>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757301"/>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785666"/>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992896"/>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1132926"/>
            <a:ext cx="1758593" cy="1180755"/>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933741"/>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5149187"/>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888563"/>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1077017"/>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73"/>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73"/>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
        <p:nvSpPr>
          <p:cNvPr id="351" name="Title 3">
            <a:extLst>
              <a:ext uri="{FF2B5EF4-FFF2-40B4-BE49-F238E27FC236}">
                <a16:creationId xmlns:a16="http://schemas.microsoft.com/office/drawing/2014/main" id="{6E36EACF-3DC9-4346-980A-359CC2E79895}"/>
              </a:ext>
            </a:extLst>
          </p:cNvPr>
          <p:cNvSpPr txBox="1">
            <a:spLocks/>
          </p:cNvSpPr>
          <p:nvPr/>
        </p:nvSpPr>
        <p:spPr>
          <a:xfrm>
            <a:off x="202067" y="5165"/>
            <a:ext cx="11237870" cy="565027"/>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a:t>Azure AD conditional access</a:t>
            </a:r>
          </a:p>
        </p:txBody>
      </p:sp>
    </p:spTree>
    <p:extLst>
      <p:ext uri="{BB962C8B-B14F-4D97-AF65-F5344CB8AC3E}">
        <p14:creationId xmlns:p14="http://schemas.microsoft.com/office/powerpoint/2010/main" val="128900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DA4912-4886-47BF-AC33-7B23B6FA80C4}"/>
              </a:ext>
            </a:extLst>
          </p:cNvPr>
          <p:cNvPicPr>
            <a:picLocks noChangeAspect="1"/>
          </p:cNvPicPr>
          <p:nvPr/>
        </p:nvPicPr>
        <p:blipFill>
          <a:blip r:embed="rId3"/>
          <a:stretch>
            <a:fillRect/>
          </a:stretch>
        </p:blipFill>
        <p:spPr>
          <a:xfrm>
            <a:off x="882" y="1636628"/>
            <a:ext cx="12434711" cy="5357897"/>
          </a:xfrm>
          <a:prstGeom prst="rect">
            <a:avLst/>
          </a:prstGeom>
        </p:spPr>
      </p:pic>
      <p:sp>
        <p:nvSpPr>
          <p:cNvPr id="3" name="Title 2">
            <a:extLst>
              <a:ext uri="{FF2B5EF4-FFF2-40B4-BE49-F238E27FC236}">
                <a16:creationId xmlns:a16="http://schemas.microsoft.com/office/drawing/2014/main" id="{F0C03A02-9A61-4081-BE15-0298483DD6CD}"/>
              </a:ext>
            </a:extLst>
          </p:cNvPr>
          <p:cNvSpPr>
            <a:spLocks noGrp="1"/>
          </p:cNvSpPr>
          <p:nvPr>
            <p:ph type="title"/>
          </p:nvPr>
        </p:nvSpPr>
        <p:spPr>
          <a:xfrm>
            <a:off x="1498713" y="1190255"/>
            <a:ext cx="10551104" cy="773112"/>
          </a:xfrm>
        </p:spPr>
        <p:txBody>
          <a:bodyPr/>
          <a:lstStyle/>
          <a:p>
            <a:r>
              <a:rPr lang="en-US"/>
              <a:t>Azure AD Identity Protection</a:t>
            </a:r>
          </a:p>
        </p:txBody>
      </p:sp>
      <p:sp>
        <p:nvSpPr>
          <p:cNvPr id="371" name="Rectangle 370">
            <a:extLst>
              <a:ext uri="{FF2B5EF4-FFF2-40B4-BE49-F238E27FC236}">
                <a16:creationId xmlns:a16="http://schemas.microsoft.com/office/drawing/2014/main" id="{D9EC47FA-7E0A-4C50-B4DC-1FBB08D2E4F3}"/>
              </a:ext>
            </a:extLst>
          </p:cNvPr>
          <p:cNvSpPr/>
          <p:nvPr/>
        </p:nvSpPr>
        <p:spPr bwMode="auto">
          <a:xfrm>
            <a:off x="739401" y="2883463"/>
            <a:ext cx="3143369"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algn="ctr" defTabSz="932418">
              <a:defRPr/>
            </a:pPr>
            <a:r>
              <a:rPr lang="en-US" sz="2244" spc="-51">
                <a:solidFill>
                  <a:srgbClr val="0078D7"/>
                </a:solidFill>
                <a:latin typeface="+mj-lt"/>
              </a:rPr>
              <a:t>Connected intelligence</a:t>
            </a:r>
          </a:p>
        </p:txBody>
      </p:sp>
      <p:sp>
        <p:nvSpPr>
          <p:cNvPr id="372" name="Rectangle 371">
            <a:extLst>
              <a:ext uri="{FF2B5EF4-FFF2-40B4-BE49-F238E27FC236}">
                <a16:creationId xmlns:a16="http://schemas.microsoft.com/office/drawing/2014/main" id="{B45D0B36-19AC-4135-B702-1E007146617C}"/>
              </a:ext>
            </a:extLst>
          </p:cNvPr>
          <p:cNvSpPr/>
          <p:nvPr/>
        </p:nvSpPr>
        <p:spPr bwMode="auto">
          <a:xfrm>
            <a:off x="4818856" y="2270464"/>
            <a:ext cx="3020815"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defTabSz="932418"/>
            <a:r>
              <a:rPr lang="en-US" sz="2244" spc="-51">
                <a:solidFill>
                  <a:srgbClr val="0078D7"/>
                </a:solidFill>
                <a:latin typeface="+mj-lt"/>
              </a:rPr>
              <a:t>Continuous detection</a:t>
            </a:r>
          </a:p>
        </p:txBody>
      </p:sp>
      <p:sp>
        <p:nvSpPr>
          <p:cNvPr id="373" name="Rectangle 372">
            <a:extLst>
              <a:ext uri="{FF2B5EF4-FFF2-40B4-BE49-F238E27FC236}">
                <a16:creationId xmlns:a16="http://schemas.microsoft.com/office/drawing/2014/main" id="{13B420E5-60AB-48DC-A49B-D5A66571CBA5}"/>
              </a:ext>
            </a:extLst>
          </p:cNvPr>
          <p:cNvSpPr/>
          <p:nvPr/>
        </p:nvSpPr>
        <p:spPr bwMode="auto">
          <a:xfrm>
            <a:off x="8627239" y="2883463"/>
            <a:ext cx="3020815"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algn="ctr" defTabSz="932418"/>
            <a:r>
              <a:rPr lang="en-US" sz="2244" spc="-51">
                <a:solidFill>
                  <a:srgbClr val="0078D7"/>
                </a:solidFill>
                <a:latin typeface="+mj-lt"/>
              </a:rPr>
              <a:t>Actionable insights</a:t>
            </a:r>
          </a:p>
        </p:txBody>
      </p:sp>
      <p:sp>
        <p:nvSpPr>
          <p:cNvPr id="374" name="Rectangle 373">
            <a:extLst>
              <a:ext uri="{FF2B5EF4-FFF2-40B4-BE49-F238E27FC236}">
                <a16:creationId xmlns:a16="http://schemas.microsoft.com/office/drawing/2014/main" id="{7B10B12E-81D7-40CC-BB8E-769E672C7C9C}"/>
              </a:ext>
            </a:extLst>
          </p:cNvPr>
          <p:cNvSpPr/>
          <p:nvPr/>
        </p:nvSpPr>
        <p:spPr bwMode="auto">
          <a:xfrm>
            <a:off x="884756" y="3395408"/>
            <a:ext cx="2852662"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algn="ctr" defTabSz="932418">
              <a:defRPr/>
            </a:pPr>
            <a:r>
              <a:rPr lang="en-US" sz="1873">
                <a:solidFill>
                  <a:srgbClr val="353535"/>
                </a:solidFill>
                <a:latin typeface="Segoe UI Semilight"/>
              </a:rPr>
              <a:t>Observe trillions of </a:t>
            </a:r>
            <a:br>
              <a:rPr lang="en-US" sz="1873">
                <a:solidFill>
                  <a:srgbClr val="353535"/>
                </a:solidFill>
                <a:latin typeface="Segoe UI Semilight"/>
              </a:rPr>
            </a:br>
            <a:r>
              <a:rPr lang="en-US" sz="1873">
                <a:solidFill>
                  <a:srgbClr val="353535"/>
                </a:solidFill>
                <a:latin typeface="Segoe UI Semilight"/>
              </a:rPr>
              <a:t>signals and risk events from cloud systems</a:t>
            </a:r>
            <a:endParaRPr lang="en-US" sz="1873">
              <a:solidFill>
                <a:srgbClr val="353535"/>
              </a:solidFill>
              <a:latin typeface="Segoe UI Semilight"/>
              <a:cs typeface="Segoe UI Light"/>
            </a:endParaRPr>
          </a:p>
        </p:txBody>
      </p:sp>
      <p:sp>
        <p:nvSpPr>
          <p:cNvPr id="375" name="Rectangle 374">
            <a:extLst>
              <a:ext uri="{FF2B5EF4-FFF2-40B4-BE49-F238E27FC236}">
                <a16:creationId xmlns:a16="http://schemas.microsoft.com/office/drawing/2014/main" id="{E5CDB22E-0CB4-46E5-8620-16FFFE1582FA}"/>
              </a:ext>
            </a:extLst>
          </p:cNvPr>
          <p:cNvSpPr/>
          <p:nvPr/>
        </p:nvSpPr>
        <p:spPr bwMode="auto">
          <a:xfrm>
            <a:off x="4339578" y="2782409"/>
            <a:ext cx="3989969"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defTabSz="932418">
              <a:defRPr/>
            </a:pPr>
            <a:r>
              <a:rPr lang="en-US" sz="1873">
                <a:solidFill>
                  <a:srgbClr val="353535"/>
                </a:solidFill>
                <a:latin typeface="Segoe UI Semilight"/>
                <a:cs typeface="Segoe UI Light"/>
              </a:rPr>
              <a:t>Apply artificial intelligence and human expertise to derive accurate insights</a:t>
            </a:r>
          </a:p>
        </p:txBody>
      </p:sp>
      <p:sp>
        <p:nvSpPr>
          <p:cNvPr id="376" name="Rectangle 375">
            <a:extLst>
              <a:ext uri="{FF2B5EF4-FFF2-40B4-BE49-F238E27FC236}">
                <a16:creationId xmlns:a16="http://schemas.microsoft.com/office/drawing/2014/main" id="{09C80041-13C8-4575-BA2E-9CA51ABD71B0}"/>
              </a:ext>
            </a:extLst>
          </p:cNvPr>
          <p:cNvSpPr/>
          <p:nvPr/>
        </p:nvSpPr>
        <p:spPr bwMode="auto">
          <a:xfrm>
            <a:off x="8627240" y="3395408"/>
            <a:ext cx="3020814"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algn="ctr" defTabSz="932418">
              <a:defRPr/>
            </a:pPr>
            <a:r>
              <a:rPr lang="en-US" sz="1873">
                <a:solidFill>
                  <a:srgbClr val="353535"/>
                </a:solidFill>
                <a:latin typeface="Segoe UI Semilight"/>
                <a:cs typeface="Segoe UI Light"/>
              </a:rPr>
              <a:t>Send alerts, self-mitigate, and automatically remediate threats</a:t>
            </a:r>
          </a:p>
        </p:txBody>
      </p:sp>
      <p:sp>
        <p:nvSpPr>
          <p:cNvPr id="377" name="Oval 376">
            <a:extLst>
              <a:ext uri="{FF2B5EF4-FFF2-40B4-BE49-F238E27FC236}">
                <a16:creationId xmlns:a16="http://schemas.microsoft.com/office/drawing/2014/main" id="{29740689-26D7-4217-8D47-ADF68E502F2E}"/>
              </a:ext>
            </a:extLst>
          </p:cNvPr>
          <p:cNvSpPr/>
          <p:nvPr/>
        </p:nvSpPr>
        <p:spPr bwMode="auto">
          <a:xfrm>
            <a:off x="2050422" y="533073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78" name="Oval 377">
            <a:extLst>
              <a:ext uri="{FF2B5EF4-FFF2-40B4-BE49-F238E27FC236}">
                <a16:creationId xmlns:a16="http://schemas.microsoft.com/office/drawing/2014/main" id="{D7A4AF06-DA71-4B11-8F22-58067FA1A98D}"/>
              </a:ext>
            </a:extLst>
          </p:cNvPr>
          <p:cNvSpPr/>
          <p:nvPr/>
        </p:nvSpPr>
        <p:spPr bwMode="auto">
          <a:xfrm>
            <a:off x="5504988" y="426617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79" name="Oval 378">
            <a:extLst>
              <a:ext uri="{FF2B5EF4-FFF2-40B4-BE49-F238E27FC236}">
                <a16:creationId xmlns:a16="http://schemas.microsoft.com/office/drawing/2014/main" id="{997ED899-2124-4507-86AC-842D975C78DC}"/>
              </a:ext>
            </a:extLst>
          </p:cNvPr>
          <p:cNvSpPr/>
          <p:nvPr/>
        </p:nvSpPr>
        <p:spPr bwMode="auto">
          <a:xfrm>
            <a:off x="6229746" y="394005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0" name="Oval 379">
            <a:extLst>
              <a:ext uri="{FF2B5EF4-FFF2-40B4-BE49-F238E27FC236}">
                <a16:creationId xmlns:a16="http://schemas.microsoft.com/office/drawing/2014/main" id="{52ADD4D3-F33C-48EE-9F22-2C143B5D6C87}"/>
              </a:ext>
            </a:extLst>
          </p:cNvPr>
          <p:cNvSpPr/>
          <p:nvPr/>
        </p:nvSpPr>
        <p:spPr bwMode="auto">
          <a:xfrm>
            <a:off x="9943845" y="503891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1" name="Arc 380">
            <a:extLst>
              <a:ext uri="{FF2B5EF4-FFF2-40B4-BE49-F238E27FC236}">
                <a16:creationId xmlns:a16="http://schemas.microsoft.com/office/drawing/2014/main" id="{1A437E37-7EE8-464F-B1B9-CEB70D04BE65}"/>
              </a:ext>
            </a:extLst>
          </p:cNvPr>
          <p:cNvSpPr/>
          <p:nvPr/>
        </p:nvSpPr>
        <p:spPr>
          <a:xfrm>
            <a:off x="4657059" y="4150663"/>
            <a:ext cx="4021454" cy="1633562"/>
          </a:xfrm>
          <a:prstGeom prst="arc">
            <a:avLst>
              <a:gd name="adj1" fmla="val 16200000"/>
              <a:gd name="adj2" fmla="val 410097"/>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2" name="Arc 381">
            <a:extLst>
              <a:ext uri="{FF2B5EF4-FFF2-40B4-BE49-F238E27FC236}">
                <a16:creationId xmlns:a16="http://schemas.microsoft.com/office/drawing/2014/main" id="{568BACA1-47D3-41EE-A879-E44759693B9B}"/>
              </a:ext>
            </a:extLst>
          </p:cNvPr>
          <p:cNvSpPr/>
          <p:nvPr/>
        </p:nvSpPr>
        <p:spPr>
          <a:xfrm rot="18651115">
            <a:off x="5968204" y="3915177"/>
            <a:ext cx="2946511" cy="2897750"/>
          </a:xfrm>
          <a:prstGeom prst="arc">
            <a:avLst>
              <a:gd name="adj1" fmla="val 16200000"/>
              <a:gd name="adj2" fmla="val 61388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3" name="Arc 382">
            <a:extLst>
              <a:ext uri="{FF2B5EF4-FFF2-40B4-BE49-F238E27FC236}">
                <a16:creationId xmlns:a16="http://schemas.microsoft.com/office/drawing/2014/main" id="{32286162-C1F6-4366-8164-810E809F7FE9}"/>
              </a:ext>
            </a:extLst>
          </p:cNvPr>
          <p:cNvSpPr/>
          <p:nvPr/>
        </p:nvSpPr>
        <p:spPr>
          <a:xfrm rot="19979796">
            <a:off x="1567912" y="4414121"/>
            <a:ext cx="3860353" cy="1824238"/>
          </a:xfrm>
          <a:prstGeom prst="arc">
            <a:avLst>
              <a:gd name="adj1" fmla="val 14086571"/>
              <a:gd name="adj2" fmla="val 65457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4" name="Arc 146">
            <a:extLst>
              <a:ext uri="{FF2B5EF4-FFF2-40B4-BE49-F238E27FC236}">
                <a16:creationId xmlns:a16="http://schemas.microsoft.com/office/drawing/2014/main" id="{FC5EC51E-7004-481A-9047-1403747C9100}"/>
              </a:ext>
            </a:extLst>
          </p:cNvPr>
          <p:cNvSpPr/>
          <p:nvPr/>
        </p:nvSpPr>
        <p:spPr>
          <a:xfrm>
            <a:off x="7451184" y="5460013"/>
            <a:ext cx="2254774" cy="114302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2325510"/>
              <a:gd name="connsiteY0" fmla="*/ 87519 h 1208236"/>
              <a:gd name="connsiteX1" fmla="*/ 890829 w 2325510"/>
              <a:gd name="connsiteY1" fmla="*/ 152821 h 1208236"/>
              <a:gd name="connsiteX2" fmla="*/ 2210763 w 2325510"/>
              <a:gd name="connsiteY2" fmla="*/ 1208236 h 1208236"/>
              <a:gd name="connsiteX3" fmla="*/ 0 w 2325510"/>
              <a:gd name="connsiteY3" fmla="*/ 943250 h 1208236"/>
              <a:gd name="connsiteX4" fmla="*/ 0 w 2325510"/>
              <a:gd name="connsiteY4" fmla="*/ 87519 h 1208236"/>
              <a:gd name="connsiteX0" fmla="*/ 0 w 2325510"/>
              <a:gd name="connsiteY0" fmla="*/ 87519 h 1208236"/>
              <a:gd name="connsiteX1" fmla="*/ 890829 w 2325510"/>
              <a:gd name="connsiteY1" fmla="*/ 152821 h 1208236"/>
              <a:gd name="connsiteX2" fmla="*/ 2210763 w 2325510"/>
              <a:gd name="connsiteY2" fmla="*/ 1208236 h 1208236"/>
              <a:gd name="connsiteX0" fmla="*/ 0 w 2325510"/>
              <a:gd name="connsiteY0" fmla="*/ 87519 h 1208236"/>
              <a:gd name="connsiteX1" fmla="*/ 890829 w 2325510"/>
              <a:gd name="connsiteY1" fmla="*/ 152821 h 1208236"/>
              <a:gd name="connsiteX2" fmla="*/ 2210763 w 2325510"/>
              <a:gd name="connsiteY2" fmla="*/ 1208236 h 1208236"/>
              <a:gd name="connsiteX3" fmla="*/ 0 w 2325510"/>
              <a:gd name="connsiteY3" fmla="*/ 943250 h 1208236"/>
              <a:gd name="connsiteX4" fmla="*/ 0 w 2325510"/>
              <a:gd name="connsiteY4" fmla="*/ 87519 h 1208236"/>
              <a:gd name="connsiteX0" fmla="*/ 0 w 2325510"/>
              <a:gd name="connsiteY0" fmla="*/ 87519 h 1208236"/>
              <a:gd name="connsiteX1" fmla="*/ 2210763 w 2325510"/>
              <a:gd name="connsiteY1" fmla="*/ 1208236 h 1208236"/>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Lst>
            <a:ahLst/>
            <a:cxnLst>
              <a:cxn ang="0">
                <a:pos x="connsiteX0" y="connsiteY0"/>
              </a:cxn>
              <a:cxn ang="0">
                <a:pos x="connsiteX1" y="connsiteY1"/>
              </a:cxn>
            </a:cxnLst>
            <a:rect l="l" t="t" r="r" b="b"/>
            <a:pathLst>
              <a:path w="2210763" h="1120717" stroke="0" extrusionOk="0">
                <a:moveTo>
                  <a:pt x="0" y="0"/>
                </a:moveTo>
                <a:cubicBezTo>
                  <a:pt x="368460" y="44164"/>
                  <a:pt x="2089650" y="439144"/>
                  <a:pt x="2210763" y="1120717"/>
                </a:cubicBezTo>
                <a:cubicBezTo>
                  <a:pt x="1697900" y="463159"/>
                  <a:pt x="736921" y="944060"/>
                  <a:pt x="0" y="855731"/>
                </a:cubicBezTo>
                <a:lnTo>
                  <a:pt x="0" y="0"/>
                </a:lnTo>
                <a:close/>
              </a:path>
              <a:path w="2210763" h="1120717" fill="none">
                <a:moveTo>
                  <a:pt x="0" y="0"/>
                </a:moveTo>
                <a:lnTo>
                  <a:pt x="2210763" y="1120717"/>
                </a:ln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5" name="Arc 150">
            <a:extLst>
              <a:ext uri="{FF2B5EF4-FFF2-40B4-BE49-F238E27FC236}">
                <a16:creationId xmlns:a16="http://schemas.microsoft.com/office/drawing/2014/main" id="{A6AE83D8-BB26-4BF0-93C7-A2E7AF3BC22E}"/>
              </a:ext>
            </a:extLst>
          </p:cNvPr>
          <p:cNvSpPr/>
          <p:nvPr/>
        </p:nvSpPr>
        <p:spPr>
          <a:xfrm rot="16844087">
            <a:off x="6448925" y="3678719"/>
            <a:ext cx="974690" cy="3232321"/>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Lst>
            <a:ahLst/>
            <a:cxnLst>
              <a:cxn ang="0">
                <a:pos x="connsiteX0" y="connsiteY0"/>
              </a:cxn>
              <a:cxn ang="0">
                <a:pos x="connsiteX1" y="connsiteY1"/>
              </a:cxn>
            </a:cxnLst>
            <a:rect l="l" t="t" r="r" b="b"/>
            <a:pathLst>
              <a:path w="955665" h="3169230" stroke="0" extrusionOk="0">
                <a:moveTo>
                  <a:pt x="290200" y="2798679"/>
                </a:moveTo>
                <a:cubicBezTo>
                  <a:pt x="174877" y="2406865"/>
                  <a:pt x="1088597" y="2436316"/>
                  <a:pt x="642893" y="3130276"/>
                </a:cubicBezTo>
                <a:lnTo>
                  <a:pt x="290200" y="2798679"/>
                </a:lnTo>
                <a:close/>
              </a:path>
              <a:path w="955665" h="3169230" fill="none">
                <a:moveTo>
                  <a:pt x="0" y="0"/>
                </a:moveTo>
                <a:cubicBezTo>
                  <a:pt x="754194" y="749834"/>
                  <a:pt x="1113603" y="2375767"/>
                  <a:pt x="889910" y="3169230"/>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6" name="Arc 150">
            <a:extLst>
              <a:ext uri="{FF2B5EF4-FFF2-40B4-BE49-F238E27FC236}">
                <a16:creationId xmlns:a16="http://schemas.microsoft.com/office/drawing/2014/main" id="{A79B0A4C-E374-470B-AF2F-4D009E722C9B}"/>
              </a:ext>
            </a:extLst>
          </p:cNvPr>
          <p:cNvSpPr/>
          <p:nvPr/>
        </p:nvSpPr>
        <p:spPr>
          <a:xfrm rot="16844087">
            <a:off x="4438113" y="3800612"/>
            <a:ext cx="2853422" cy="391322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290200 w 2850080"/>
              <a:gd name="connsiteY0" fmla="*/ 2798679 h 3805153"/>
              <a:gd name="connsiteX1" fmla="*/ 642893 w 2850080"/>
              <a:gd name="connsiteY1" fmla="*/ 3130276 h 3805153"/>
              <a:gd name="connsiteX2" fmla="*/ 290200 w 2850080"/>
              <a:gd name="connsiteY2" fmla="*/ 2798679 h 3805153"/>
              <a:gd name="connsiteX0" fmla="*/ 0 w 2850080"/>
              <a:gd name="connsiteY0" fmla="*/ 0 h 3805153"/>
              <a:gd name="connsiteX1" fmla="*/ 2834862 w 2850080"/>
              <a:gd name="connsiteY1" fmla="*/ 3805153 h 3805153"/>
              <a:gd name="connsiteX0" fmla="*/ 290200 w 2853216"/>
              <a:gd name="connsiteY0" fmla="*/ 2820049 h 3826523"/>
              <a:gd name="connsiteX1" fmla="*/ 642893 w 2853216"/>
              <a:gd name="connsiteY1" fmla="*/ 3151646 h 3826523"/>
              <a:gd name="connsiteX2" fmla="*/ 290200 w 2853216"/>
              <a:gd name="connsiteY2" fmla="*/ 2820049 h 3826523"/>
              <a:gd name="connsiteX0" fmla="*/ 0 w 2853216"/>
              <a:gd name="connsiteY0" fmla="*/ 21370 h 3826523"/>
              <a:gd name="connsiteX1" fmla="*/ 2834862 w 2853216"/>
              <a:gd name="connsiteY1" fmla="*/ 3826523 h 3826523"/>
              <a:gd name="connsiteX0" fmla="*/ 290200 w 2849848"/>
              <a:gd name="connsiteY0" fmla="*/ 2798679 h 3805153"/>
              <a:gd name="connsiteX1" fmla="*/ 642893 w 2849848"/>
              <a:gd name="connsiteY1" fmla="*/ 3130276 h 3805153"/>
              <a:gd name="connsiteX2" fmla="*/ 290200 w 2849848"/>
              <a:gd name="connsiteY2" fmla="*/ 2798679 h 3805153"/>
              <a:gd name="connsiteX0" fmla="*/ 0 w 2849848"/>
              <a:gd name="connsiteY0" fmla="*/ 0 h 3805153"/>
              <a:gd name="connsiteX1" fmla="*/ 2834862 w 2849848"/>
              <a:gd name="connsiteY1" fmla="*/ 3805153 h 3805153"/>
              <a:gd name="connsiteX0" fmla="*/ 290200 w 2834862"/>
              <a:gd name="connsiteY0" fmla="*/ 2798679 h 3809333"/>
              <a:gd name="connsiteX1" fmla="*/ 642893 w 2834862"/>
              <a:gd name="connsiteY1" fmla="*/ 3130276 h 3809333"/>
              <a:gd name="connsiteX2" fmla="*/ 290200 w 2834862"/>
              <a:gd name="connsiteY2" fmla="*/ 2798679 h 3809333"/>
              <a:gd name="connsiteX0" fmla="*/ 0 w 2834862"/>
              <a:gd name="connsiteY0" fmla="*/ 0 h 3809333"/>
              <a:gd name="connsiteX1" fmla="*/ 2834862 w 2834862"/>
              <a:gd name="connsiteY1" fmla="*/ 3805153 h 3809333"/>
              <a:gd name="connsiteX0" fmla="*/ 290200 w 2834862"/>
              <a:gd name="connsiteY0" fmla="*/ 2798679 h 3807242"/>
              <a:gd name="connsiteX1" fmla="*/ 642893 w 2834862"/>
              <a:gd name="connsiteY1" fmla="*/ 3130276 h 3807242"/>
              <a:gd name="connsiteX2" fmla="*/ 290200 w 2834862"/>
              <a:gd name="connsiteY2" fmla="*/ 2798679 h 3807242"/>
              <a:gd name="connsiteX0" fmla="*/ 0 w 2834862"/>
              <a:gd name="connsiteY0" fmla="*/ 0 h 3807242"/>
              <a:gd name="connsiteX1" fmla="*/ 2834862 w 2834862"/>
              <a:gd name="connsiteY1" fmla="*/ 3805153 h 3807242"/>
              <a:gd name="connsiteX0" fmla="*/ 253065 w 2797727"/>
              <a:gd name="connsiteY0" fmla="*/ 2830373 h 3838903"/>
              <a:gd name="connsiteX1" fmla="*/ 605758 w 2797727"/>
              <a:gd name="connsiteY1" fmla="*/ 3161970 h 3838903"/>
              <a:gd name="connsiteX2" fmla="*/ 253065 w 2797727"/>
              <a:gd name="connsiteY2" fmla="*/ 2830373 h 3838903"/>
              <a:gd name="connsiteX0" fmla="*/ 0 w 2797727"/>
              <a:gd name="connsiteY0" fmla="*/ 0 h 3838903"/>
              <a:gd name="connsiteX1" fmla="*/ 2797727 w 2797727"/>
              <a:gd name="connsiteY1" fmla="*/ 3836847 h 3838903"/>
              <a:gd name="connsiteX0" fmla="*/ 253065 w 2797727"/>
              <a:gd name="connsiteY0" fmla="*/ 2830373 h 3836847"/>
              <a:gd name="connsiteX1" fmla="*/ 605758 w 2797727"/>
              <a:gd name="connsiteY1" fmla="*/ 3161970 h 3836847"/>
              <a:gd name="connsiteX2" fmla="*/ 253065 w 2797727"/>
              <a:gd name="connsiteY2" fmla="*/ 2830373 h 3836847"/>
              <a:gd name="connsiteX0" fmla="*/ 0 w 2797727"/>
              <a:gd name="connsiteY0" fmla="*/ 0 h 3836847"/>
              <a:gd name="connsiteX1" fmla="*/ 2797727 w 2797727"/>
              <a:gd name="connsiteY1" fmla="*/ 3836847 h 3836847"/>
              <a:gd name="connsiteX0" fmla="*/ 253065 w 2797727"/>
              <a:gd name="connsiteY0" fmla="*/ 2830373 h 3836847"/>
              <a:gd name="connsiteX1" fmla="*/ 605758 w 2797727"/>
              <a:gd name="connsiteY1" fmla="*/ 3161970 h 3836847"/>
              <a:gd name="connsiteX2" fmla="*/ 253065 w 2797727"/>
              <a:gd name="connsiteY2" fmla="*/ 2830373 h 3836847"/>
              <a:gd name="connsiteX0" fmla="*/ 0 w 2797727"/>
              <a:gd name="connsiteY0" fmla="*/ 0 h 3836847"/>
              <a:gd name="connsiteX1" fmla="*/ 2797727 w 2797727"/>
              <a:gd name="connsiteY1" fmla="*/ 3836847 h 3836847"/>
            </a:gdLst>
            <a:ahLst/>
            <a:cxnLst>
              <a:cxn ang="0">
                <a:pos x="connsiteX0" y="connsiteY0"/>
              </a:cxn>
              <a:cxn ang="0">
                <a:pos x="connsiteX1" y="connsiteY1"/>
              </a:cxn>
            </a:cxnLst>
            <a:rect l="l" t="t" r="r" b="b"/>
            <a:pathLst>
              <a:path w="2797727" h="3836847" stroke="0" extrusionOk="0">
                <a:moveTo>
                  <a:pt x="253065" y="2830373"/>
                </a:moveTo>
                <a:cubicBezTo>
                  <a:pt x="137742" y="2438559"/>
                  <a:pt x="1051462" y="2468010"/>
                  <a:pt x="605758" y="3161970"/>
                </a:cubicBezTo>
                <a:lnTo>
                  <a:pt x="253065" y="2830373"/>
                </a:lnTo>
                <a:close/>
              </a:path>
              <a:path w="2797727" h="3836847" fill="none">
                <a:moveTo>
                  <a:pt x="0" y="0"/>
                </a:moveTo>
                <a:cubicBezTo>
                  <a:pt x="747849" y="553805"/>
                  <a:pt x="2630740" y="2445629"/>
                  <a:pt x="2797727" y="3836847"/>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7" name="Arc 150">
            <a:extLst>
              <a:ext uri="{FF2B5EF4-FFF2-40B4-BE49-F238E27FC236}">
                <a16:creationId xmlns:a16="http://schemas.microsoft.com/office/drawing/2014/main" id="{15C46B07-1494-4EAC-8B24-CC9E69C52479}"/>
              </a:ext>
            </a:extLst>
          </p:cNvPr>
          <p:cNvSpPr/>
          <p:nvPr/>
        </p:nvSpPr>
        <p:spPr>
          <a:xfrm rot="16844087">
            <a:off x="3195486" y="3100201"/>
            <a:ext cx="1631244" cy="521471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Lst>
            <a:ahLst/>
            <a:cxnLst>
              <a:cxn ang="0">
                <a:pos x="connsiteX0" y="connsiteY0"/>
              </a:cxn>
              <a:cxn ang="0">
                <a:pos x="connsiteX1" y="connsiteY1"/>
              </a:cxn>
            </a:cxnLst>
            <a:rect l="l" t="t" r="r" b="b"/>
            <a:pathLst>
              <a:path w="1561365" h="5242190" stroke="0" extrusionOk="0">
                <a:moveTo>
                  <a:pt x="929733" y="4871639"/>
                </a:moveTo>
                <a:cubicBezTo>
                  <a:pt x="814410" y="4479825"/>
                  <a:pt x="1728130" y="4509276"/>
                  <a:pt x="1282426" y="5203236"/>
                </a:cubicBezTo>
                <a:lnTo>
                  <a:pt x="929733" y="4871639"/>
                </a:lnTo>
                <a:close/>
              </a:path>
              <a:path w="1561365" h="5242190" fill="none">
                <a:moveTo>
                  <a:pt x="0" y="0"/>
                </a:moveTo>
                <a:cubicBezTo>
                  <a:pt x="754194" y="749834"/>
                  <a:pt x="1753136" y="4448727"/>
                  <a:pt x="1529443" y="5242190"/>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8" name="Arc 150">
            <a:extLst>
              <a:ext uri="{FF2B5EF4-FFF2-40B4-BE49-F238E27FC236}">
                <a16:creationId xmlns:a16="http://schemas.microsoft.com/office/drawing/2014/main" id="{3D224FA4-28A7-45A1-8C37-3423BD2CBDB0}"/>
              </a:ext>
            </a:extLst>
          </p:cNvPr>
          <p:cNvSpPr/>
          <p:nvPr/>
        </p:nvSpPr>
        <p:spPr>
          <a:xfrm rot="16844087">
            <a:off x="2411929" y="3887764"/>
            <a:ext cx="2815312" cy="4779307"/>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Lst>
            <a:ahLst/>
            <a:cxnLst>
              <a:cxn ang="0">
                <a:pos x="connsiteX0" y="connsiteY0"/>
              </a:cxn>
              <a:cxn ang="0">
                <a:pos x="connsiteX1" y="connsiteY1"/>
              </a:cxn>
            </a:cxnLst>
            <a:rect l="l" t="t" r="r" b="b"/>
            <a:pathLst>
              <a:path w="2760360" h="4686020" stroke="0" extrusionOk="0">
                <a:moveTo>
                  <a:pt x="1818823" y="4354423"/>
                </a:moveTo>
                <a:cubicBezTo>
                  <a:pt x="1703500" y="3962609"/>
                  <a:pt x="2617220" y="3992060"/>
                  <a:pt x="2171516" y="4686020"/>
                </a:cubicBezTo>
                <a:lnTo>
                  <a:pt x="1818823" y="4354423"/>
                </a:lnTo>
                <a:close/>
              </a:path>
              <a:path w="2760360" h="4686020" fill="none">
                <a:moveTo>
                  <a:pt x="0" y="27310"/>
                </a:moveTo>
                <a:cubicBezTo>
                  <a:pt x="575162" y="-199728"/>
                  <a:pt x="2969352" y="1040452"/>
                  <a:pt x="2745659" y="183391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9" name="Arc 150">
            <a:extLst>
              <a:ext uri="{FF2B5EF4-FFF2-40B4-BE49-F238E27FC236}">
                <a16:creationId xmlns:a16="http://schemas.microsoft.com/office/drawing/2014/main" id="{1F5E84C5-2A3E-4489-837D-E95C300A4CD4}"/>
              </a:ext>
            </a:extLst>
          </p:cNvPr>
          <p:cNvSpPr/>
          <p:nvPr/>
        </p:nvSpPr>
        <p:spPr>
          <a:xfrm rot="16844087">
            <a:off x="1998992" y="5350704"/>
            <a:ext cx="1776235" cy="259432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0" name="Arc 163">
            <a:extLst>
              <a:ext uri="{FF2B5EF4-FFF2-40B4-BE49-F238E27FC236}">
                <a16:creationId xmlns:a16="http://schemas.microsoft.com/office/drawing/2014/main" id="{626EBBAD-4238-4599-9FD8-5B9C538B9007}"/>
              </a:ext>
            </a:extLst>
          </p:cNvPr>
          <p:cNvSpPr/>
          <p:nvPr/>
        </p:nvSpPr>
        <p:spPr>
          <a:xfrm>
            <a:off x="9669717" y="6339298"/>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1" name="Arc 163">
            <a:extLst>
              <a:ext uri="{FF2B5EF4-FFF2-40B4-BE49-F238E27FC236}">
                <a16:creationId xmlns:a16="http://schemas.microsoft.com/office/drawing/2014/main" id="{D7EC5761-EB83-47E1-BEF6-EAB5B2B04A56}"/>
              </a:ext>
            </a:extLst>
          </p:cNvPr>
          <p:cNvSpPr/>
          <p:nvPr/>
        </p:nvSpPr>
        <p:spPr>
          <a:xfrm>
            <a:off x="7872449" y="5112757"/>
            <a:ext cx="4625342" cy="2013491"/>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535061"/>
              <a:gd name="connsiteY0" fmla="*/ 68402 h 1974190"/>
              <a:gd name="connsiteX1" fmla="*/ 0 w 4535061"/>
              <a:gd name="connsiteY1" fmla="*/ 836336 h 1974190"/>
              <a:gd name="connsiteX0" fmla="*/ 4535061 w 4535061"/>
              <a:gd name="connsiteY0" fmla="*/ 1974190 h 1974190"/>
              <a:gd name="connsiteX1" fmla="*/ 737988 w 4535061"/>
              <a:gd name="connsiteY1" fmla="*/ 68402 h 1974190"/>
              <a:gd name="connsiteX0" fmla="*/ 737988 w 4535061"/>
              <a:gd name="connsiteY0" fmla="*/ 68402 h 1974190"/>
              <a:gd name="connsiteX1" fmla="*/ 0 w 4535061"/>
              <a:gd name="connsiteY1" fmla="*/ 836336 h 1974190"/>
              <a:gd name="connsiteX0" fmla="*/ 4535061 w 4535061"/>
              <a:gd name="connsiteY0" fmla="*/ 1974190 h 1974190"/>
              <a:gd name="connsiteX1" fmla="*/ 737988 w 4535061"/>
              <a:gd name="connsiteY1" fmla="*/ 68402 h 1974190"/>
            </a:gdLst>
            <a:ahLst/>
            <a:cxnLst>
              <a:cxn ang="0">
                <a:pos x="connsiteX0" y="connsiteY0"/>
              </a:cxn>
              <a:cxn ang="0">
                <a:pos x="connsiteX1" y="connsiteY1"/>
              </a:cxn>
            </a:cxnLst>
            <a:rect l="l" t="t" r="r" b="b"/>
            <a:pathLst>
              <a:path w="4535061" h="1974190" stroke="0" extrusionOk="0">
                <a:moveTo>
                  <a:pt x="737988" y="68402"/>
                </a:moveTo>
                <a:cubicBezTo>
                  <a:pt x="298010" y="-283403"/>
                  <a:pt x="0" y="836336"/>
                  <a:pt x="0" y="836336"/>
                </a:cubicBezTo>
              </a:path>
              <a:path w="4535061" h="1974190" fill="none">
                <a:moveTo>
                  <a:pt x="4535061" y="1974190"/>
                </a:moveTo>
                <a:cubicBezTo>
                  <a:pt x="4378218" y="1830420"/>
                  <a:pt x="2046327" y="-198827"/>
                  <a:pt x="737988" y="6840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2" name="Arc 163">
            <a:extLst>
              <a:ext uri="{FF2B5EF4-FFF2-40B4-BE49-F238E27FC236}">
                <a16:creationId xmlns:a16="http://schemas.microsoft.com/office/drawing/2014/main" id="{4A55C577-9446-44A3-9DE9-4DFB1F2A4740}"/>
              </a:ext>
            </a:extLst>
          </p:cNvPr>
          <p:cNvSpPr/>
          <p:nvPr/>
        </p:nvSpPr>
        <p:spPr>
          <a:xfrm>
            <a:off x="7291888" y="4600920"/>
            <a:ext cx="3297464" cy="901606"/>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Lst>
            <a:ahLst/>
            <a:cxnLst>
              <a:cxn ang="0">
                <a:pos x="connsiteX0" y="connsiteY0"/>
              </a:cxn>
              <a:cxn ang="0">
                <a:pos x="connsiteX1" y="connsiteY1"/>
              </a:cxn>
            </a:cxnLst>
            <a:rect l="l" t="t" r="r" b="b"/>
            <a:pathLst>
              <a:path w="3233101" h="884008" stroke="0" extrusionOk="0">
                <a:moveTo>
                  <a:pt x="737988" y="116074"/>
                </a:moveTo>
                <a:cubicBezTo>
                  <a:pt x="298010" y="-235731"/>
                  <a:pt x="0" y="884008"/>
                  <a:pt x="0" y="884008"/>
                </a:cubicBezTo>
              </a:path>
              <a:path w="3233101" h="884008" fill="none">
                <a:moveTo>
                  <a:pt x="3233101" y="701735"/>
                </a:moveTo>
                <a:cubicBezTo>
                  <a:pt x="3076258" y="557965"/>
                  <a:pt x="1113760" y="-308601"/>
                  <a:pt x="737988" y="11607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3" name="Arc 163">
            <a:extLst>
              <a:ext uri="{FF2B5EF4-FFF2-40B4-BE49-F238E27FC236}">
                <a16:creationId xmlns:a16="http://schemas.microsoft.com/office/drawing/2014/main" id="{072F2929-0203-4155-BC49-113D412F6242}"/>
              </a:ext>
            </a:extLst>
          </p:cNvPr>
          <p:cNvSpPr/>
          <p:nvPr/>
        </p:nvSpPr>
        <p:spPr>
          <a:xfrm>
            <a:off x="6421046" y="5732536"/>
            <a:ext cx="3303640" cy="93728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1059 h 918993"/>
              <a:gd name="connsiteX1" fmla="*/ 0 w 3239157"/>
              <a:gd name="connsiteY1" fmla="*/ 918993 h 918993"/>
              <a:gd name="connsiteX0" fmla="*/ 3239157 w 3239157"/>
              <a:gd name="connsiteY0" fmla="*/ 869944 h 918993"/>
              <a:gd name="connsiteX1" fmla="*/ 737988 w 3239157"/>
              <a:gd name="connsiteY1" fmla="*/ 151059 h 918993"/>
            </a:gdLst>
            <a:ahLst/>
            <a:cxnLst>
              <a:cxn ang="0">
                <a:pos x="connsiteX0" y="connsiteY0"/>
              </a:cxn>
              <a:cxn ang="0">
                <a:pos x="connsiteX1" y="connsiteY1"/>
              </a:cxn>
            </a:cxnLst>
            <a:rect l="l" t="t" r="r" b="b"/>
            <a:pathLst>
              <a:path w="3239157" h="918993" stroke="0" extrusionOk="0">
                <a:moveTo>
                  <a:pt x="737988" y="151059"/>
                </a:moveTo>
                <a:cubicBezTo>
                  <a:pt x="298010" y="-200746"/>
                  <a:pt x="0" y="918993"/>
                  <a:pt x="0" y="918993"/>
                </a:cubicBezTo>
              </a:path>
              <a:path w="3239157" h="918993" fill="none">
                <a:moveTo>
                  <a:pt x="3239157" y="869944"/>
                </a:moveTo>
                <a:cubicBezTo>
                  <a:pt x="3082314" y="726174"/>
                  <a:pt x="2143217" y="-400785"/>
                  <a:pt x="737988" y="151059"/>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4" name="Arc 163">
            <a:extLst>
              <a:ext uri="{FF2B5EF4-FFF2-40B4-BE49-F238E27FC236}">
                <a16:creationId xmlns:a16="http://schemas.microsoft.com/office/drawing/2014/main" id="{D09369D8-8A1C-4257-9B41-E3B1F204CE3D}"/>
              </a:ext>
            </a:extLst>
          </p:cNvPr>
          <p:cNvSpPr/>
          <p:nvPr/>
        </p:nvSpPr>
        <p:spPr>
          <a:xfrm>
            <a:off x="5437416" y="5445773"/>
            <a:ext cx="1995710" cy="215047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20519 h 2288453"/>
              <a:gd name="connsiteX1" fmla="*/ 0 w 3239157"/>
              <a:gd name="connsiteY1" fmla="*/ 2288453 h 2288453"/>
              <a:gd name="connsiteX0" fmla="*/ 3239157 w 3239157"/>
              <a:gd name="connsiteY0" fmla="*/ 2239404 h 2288453"/>
              <a:gd name="connsiteX1" fmla="*/ 2457787 w 3239157"/>
              <a:gd name="connsiteY1" fmla="*/ 49001 h 2288453"/>
              <a:gd name="connsiteX0" fmla="*/ 737988 w 2497908"/>
              <a:gd name="connsiteY0" fmla="*/ 1522645 h 2290579"/>
              <a:gd name="connsiteX1" fmla="*/ 0 w 2497908"/>
              <a:gd name="connsiteY1" fmla="*/ 2290579 h 2290579"/>
              <a:gd name="connsiteX0" fmla="*/ 598902 w 2497908"/>
              <a:gd name="connsiteY0" fmla="*/ 2126473 h 2290579"/>
              <a:gd name="connsiteX1" fmla="*/ 2457787 w 2497908"/>
              <a:gd name="connsiteY1" fmla="*/ 51127 h 2290579"/>
              <a:gd name="connsiteX0" fmla="*/ 737988 w 2501627"/>
              <a:gd name="connsiteY0" fmla="*/ 1562364 h 2330298"/>
              <a:gd name="connsiteX1" fmla="*/ 0 w 2501627"/>
              <a:gd name="connsiteY1" fmla="*/ 2330298 h 2330298"/>
              <a:gd name="connsiteX0" fmla="*/ 598902 w 2501627"/>
              <a:gd name="connsiteY0" fmla="*/ 2166192 h 2330298"/>
              <a:gd name="connsiteX1" fmla="*/ 2457787 w 2501627"/>
              <a:gd name="connsiteY1" fmla="*/ 90846 h 2330298"/>
              <a:gd name="connsiteX0" fmla="*/ 737988 w 2457787"/>
              <a:gd name="connsiteY0" fmla="*/ 1473793 h 2241727"/>
              <a:gd name="connsiteX1" fmla="*/ 0 w 2457787"/>
              <a:gd name="connsiteY1" fmla="*/ 2241727 h 2241727"/>
              <a:gd name="connsiteX0" fmla="*/ 598902 w 2457787"/>
              <a:gd name="connsiteY0" fmla="*/ 2077621 h 2241727"/>
              <a:gd name="connsiteX1" fmla="*/ 2457787 w 2457787"/>
              <a:gd name="connsiteY1" fmla="*/ 2275 h 2241727"/>
              <a:gd name="connsiteX0" fmla="*/ 236957 w 1956756"/>
              <a:gd name="connsiteY0" fmla="*/ 1473793 h 2108503"/>
              <a:gd name="connsiteX1" fmla="*/ 104532 w 1956756"/>
              <a:gd name="connsiteY1" fmla="*/ 2108503 h 2108503"/>
              <a:gd name="connsiteX0" fmla="*/ 97871 w 1956756"/>
              <a:gd name="connsiteY0" fmla="*/ 2077621 h 2108503"/>
              <a:gd name="connsiteX1" fmla="*/ 1956756 w 1956756"/>
              <a:gd name="connsiteY1" fmla="*/ 2275 h 2108503"/>
            </a:gdLst>
            <a:ahLst/>
            <a:cxnLst>
              <a:cxn ang="0">
                <a:pos x="connsiteX0" y="connsiteY0"/>
              </a:cxn>
              <a:cxn ang="0">
                <a:pos x="connsiteX1" y="connsiteY1"/>
              </a:cxn>
            </a:cxnLst>
            <a:rect l="l" t="t" r="r" b="b"/>
            <a:pathLst>
              <a:path w="1956756" h="2108503" stroke="0" extrusionOk="0">
                <a:moveTo>
                  <a:pt x="236957" y="1473793"/>
                </a:moveTo>
                <a:cubicBezTo>
                  <a:pt x="-203021" y="1121988"/>
                  <a:pt x="104532" y="2108503"/>
                  <a:pt x="104532" y="2108503"/>
                </a:cubicBezTo>
              </a:path>
              <a:path w="1956756" h="2108503" fill="none">
                <a:moveTo>
                  <a:pt x="97871" y="2077621"/>
                </a:moveTo>
                <a:cubicBezTo>
                  <a:pt x="171142" y="704559"/>
                  <a:pt x="1260682" y="-46951"/>
                  <a:pt x="1956756" y="227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5" name="Arc 163">
            <a:extLst>
              <a:ext uri="{FF2B5EF4-FFF2-40B4-BE49-F238E27FC236}">
                <a16:creationId xmlns:a16="http://schemas.microsoft.com/office/drawing/2014/main" id="{149B75A9-1DF3-4228-9D3D-71BD244062D7}"/>
              </a:ext>
            </a:extLst>
          </p:cNvPr>
          <p:cNvSpPr/>
          <p:nvPr/>
        </p:nvSpPr>
        <p:spPr>
          <a:xfrm>
            <a:off x="2925328" y="6722221"/>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6" name="Arc 163">
            <a:extLst>
              <a:ext uri="{FF2B5EF4-FFF2-40B4-BE49-F238E27FC236}">
                <a16:creationId xmlns:a16="http://schemas.microsoft.com/office/drawing/2014/main" id="{CEF0ADC0-8328-4EC9-805F-39AD42C156D9}"/>
              </a:ext>
            </a:extLst>
          </p:cNvPr>
          <p:cNvSpPr/>
          <p:nvPr/>
        </p:nvSpPr>
        <p:spPr>
          <a:xfrm flipH="1">
            <a:off x="441504" y="6325501"/>
            <a:ext cx="643811"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7" name="Arc 163">
            <a:extLst>
              <a:ext uri="{FF2B5EF4-FFF2-40B4-BE49-F238E27FC236}">
                <a16:creationId xmlns:a16="http://schemas.microsoft.com/office/drawing/2014/main" id="{EA6355C8-18A3-4853-BF5F-0EC92A794F0D}"/>
              </a:ext>
            </a:extLst>
          </p:cNvPr>
          <p:cNvSpPr/>
          <p:nvPr/>
        </p:nvSpPr>
        <p:spPr>
          <a:xfrm>
            <a:off x="270507" y="6380740"/>
            <a:ext cx="1895570"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8" name="Arc 150">
            <a:extLst>
              <a:ext uri="{FF2B5EF4-FFF2-40B4-BE49-F238E27FC236}">
                <a16:creationId xmlns:a16="http://schemas.microsoft.com/office/drawing/2014/main" id="{46DC5438-0740-43D5-9A86-BA36B54EC1DA}"/>
              </a:ext>
            </a:extLst>
          </p:cNvPr>
          <p:cNvSpPr/>
          <p:nvPr/>
        </p:nvSpPr>
        <p:spPr>
          <a:xfrm rot="16844087">
            <a:off x="2015807" y="5501966"/>
            <a:ext cx="3169145" cy="156531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 name="connsiteX0" fmla="*/ 2523172 w 3107287"/>
              <a:gd name="connsiteY0" fmla="*/ 924589 h 1534762"/>
              <a:gd name="connsiteX1" fmla="*/ 2191421 w 3107287"/>
              <a:gd name="connsiteY1" fmla="*/ 344312 h 1534762"/>
              <a:gd name="connsiteX2" fmla="*/ 2523172 w 3107287"/>
              <a:gd name="connsiteY2" fmla="*/ 924589 h 1534762"/>
              <a:gd name="connsiteX0" fmla="*/ 0 w 3107287"/>
              <a:gd name="connsiteY0" fmla="*/ 34636 h 1534762"/>
              <a:gd name="connsiteX1" fmla="*/ 3094347 w 3107287"/>
              <a:gd name="connsiteY1" fmla="*/ 1534762 h 1534762"/>
            </a:gdLst>
            <a:ahLst/>
            <a:cxnLst>
              <a:cxn ang="0">
                <a:pos x="connsiteX0" y="connsiteY0"/>
              </a:cxn>
              <a:cxn ang="0">
                <a:pos x="connsiteX1" y="connsiteY1"/>
              </a:cxn>
            </a:cxnLst>
            <a:rect l="l" t="t" r="r" b="b"/>
            <a:pathLst>
              <a:path w="3107287" h="1534762" stroke="0" extrusionOk="0">
                <a:moveTo>
                  <a:pt x="2523172" y="924589"/>
                </a:moveTo>
                <a:cubicBezTo>
                  <a:pt x="2407849" y="532775"/>
                  <a:pt x="2637125" y="-349648"/>
                  <a:pt x="2191421" y="344312"/>
                </a:cubicBezTo>
                <a:lnTo>
                  <a:pt x="2523172" y="924589"/>
                </a:lnTo>
                <a:close/>
              </a:path>
              <a:path w="3107287" h="1534762" fill="none">
                <a:moveTo>
                  <a:pt x="0" y="34636"/>
                </a:moveTo>
                <a:cubicBezTo>
                  <a:pt x="575162" y="-192402"/>
                  <a:pt x="3318040" y="741299"/>
                  <a:pt x="3094347" y="153476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9" name="Arc 398">
            <a:extLst>
              <a:ext uri="{FF2B5EF4-FFF2-40B4-BE49-F238E27FC236}">
                <a16:creationId xmlns:a16="http://schemas.microsoft.com/office/drawing/2014/main" id="{EE4F9772-3A13-4BC1-838B-3B6B7036B0F1}"/>
              </a:ext>
            </a:extLst>
          </p:cNvPr>
          <p:cNvSpPr/>
          <p:nvPr/>
        </p:nvSpPr>
        <p:spPr>
          <a:xfrm rot="19979796">
            <a:off x="1949194" y="4576153"/>
            <a:ext cx="3848221" cy="1943198"/>
          </a:xfrm>
          <a:prstGeom prst="arc">
            <a:avLst>
              <a:gd name="adj1" fmla="val 14086571"/>
              <a:gd name="adj2" fmla="val 65457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0" name="Arc 150">
            <a:extLst>
              <a:ext uri="{FF2B5EF4-FFF2-40B4-BE49-F238E27FC236}">
                <a16:creationId xmlns:a16="http://schemas.microsoft.com/office/drawing/2014/main" id="{C819DA14-EBD3-47EC-9FB8-EDF5254E2CD7}"/>
              </a:ext>
            </a:extLst>
          </p:cNvPr>
          <p:cNvSpPr/>
          <p:nvPr/>
        </p:nvSpPr>
        <p:spPr>
          <a:xfrm rot="16844087">
            <a:off x="6867355" y="6571493"/>
            <a:ext cx="1776235" cy="129625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1" name="Arc 150">
            <a:extLst>
              <a:ext uri="{FF2B5EF4-FFF2-40B4-BE49-F238E27FC236}">
                <a16:creationId xmlns:a16="http://schemas.microsoft.com/office/drawing/2014/main" id="{F4963C23-93B8-4557-8E2D-F02BCE85B2A9}"/>
              </a:ext>
            </a:extLst>
          </p:cNvPr>
          <p:cNvSpPr/>
          <p:nvPr/>
        </p:nvSpPr>
        <p:spPr>
          <a:xfrm rot="16844087">
            <a:off x="5952269" y="6221966"/>
            <a:ext cx="1522051" cy="110231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2" name="Arc 163">
            <a:extLst>
              <a:ext uri="{FF2B5EF4-FFF2-40B4-BE49-F238E27FC236}">
                <a16:creationId xmlns:a16="http://schemas.microsoft.com/office/drawing/2014/main" id="{E2E3F21B-DD09-4930-BF97-47E91D8E58A9}"/>
              </a:ext>
            </a:extLst>
          </p:cNvPr>
          <p:cNvSpPr/>
          <p:nvPr/>
        </p:nvSpPr>
        <p:spPr>
          <a:xfrm>
            <a:off x="6643387" y="6050585"/>
            <a:ext cx="3653394" cy="1298003"/>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09891 h 877825"/>
              <a:gd name="connsiteX1" fmla="*/ 0 w 3239157"/>
              <a:gd name="connsiteY1" fmla="*/ 877825 h 877825"/>
              <a:gd name="connsiteX0" fmla="*/ 3239157 w 3239157"/>
              <a:gd name="connsiteY0" fmla="*/ 828776 h 877825"/>
              <a:gd name="connsiteX1" fmla="*/ 623884 w 3239157"/>
              <a:gd name="connsiteY1" fmla="*/ 103836 h 877825"/>
              <a:gd name="connsiteX0" fmla="*/ 737988 w 3244344"/>
              <a:gd name="connsiteY0" fmla="*/ 85401 h 1210013"/>
              <a:gd name="connsiteX1" fmla="*/ 0 w 3244344"/>
              <a:gd name="connsiteY1" fmla="*/ 853335 h 1210013"/>
              <a:gd name="connsiteX0" fmla="*/ 3244344 w 3244344"/>
              <a:gd name="connsiteY0" fmla="*/ 1210013 h 1210013"/>
              <a:gd name="connsiteX1" fmla="*/ 623884 w 3244344"/>
              <a:gd name="connsiteY1" fmla="*/ 79346 h 1210013"/>
              <a:gd name="connsiteX0" fmla="*/ 737988 w 3244344"/>
              <a:gd name="connsiteY0" fmla="*/ 100443 h 1225055"/>
              <a:gd name="connsiteX1" fmla="*/ 0 w 3244344"/>
              <a:gd name="connsiteY1" fmla="*/ 868377 h 1225055"/>
              <a:gd name="connsiteX0" fmla="*/ 3244344 w 3244344"/>
              <a:gd name="connsiteY0" fmla="*/ 1225055 h 1225055"/>
              <a:gd name="connsiteX1" fmla="*/ 623884 w 3244344"/>
              <a:gd name="connsiteY1" fmla="*/ 94388 h 1225055"/>
              <a:gd name="connsiteX0" fmla="*/ 737988 w 3068001"/>
              <a:gd name="connsiteY0" fmla="*/ 97791 h 1264792"/>
              <a:gd name="connsiteX1" fmla="*/ 0 w 3068001"/>
              <a:gd name="connsiteY1" fmla="*/ 865725 h 1264792"/>
              <a:gd name="connsiteX0" fmla="*/ 3068001 w 3068001"/>
              <a:gd name="connsiteY0" fmla="*/ 1264792 h 1264792"/>
              <a:gd name="connsiteX1" fmla="*/ 623884 w 3068001"/>
              <a:gd name="connsiteY1" fmla="*/ 91736 h 1264792"/>
              <a:gd name="connsiteX0" fmla="*/ 737988 w 3068001"/>
              <a:gd name="connsiteY0" fmla="*/ 105666 h 1272667"/>
              <a:gd name="connsiteX1" fmla="*/ 0 w 3068001"/>
              <a:gd name="connsiteY1" fmla="*/ 873600 h 1272667"/>
              <a:gd name="connsiteX0" fmla="*/ 3068001 w 3068001"/>
              <a:gd name="connsiteY0" fmla="*/ 1272667 h 1272667"/>
              <a:gd name="connsiteX1" fmla="*/ 623884 w 3068001"/>
              <a:gd name="connsiteY1" fmla="*/ 99611 h 1272667"/>
            </a:gdLst>
            <a:ahLst/>
            <a:cxnLst>
              <a:cxn ang="0">
                <a:pos x="connsiteX0" y="connsiteY0"/>
              </a:cxn>
              <a:cxn ang="0">
                <a:pos x="connsiteX1" y="connsiteY1"/>
              </a:cxn>
            </a:cxnLst>
            <a:rect l="l" t="t" r="r" b="b"/>
            <a:pathLst>
              <a:path w="3068001" h="1272667" stroke="0" extrusionOk="0">
                <a:moveTo>
                  <a:pt x="737988" y="105666"/>
                </a:moveTo>
                <a:cubicBezTo>
                  <a:pt x="298010" y="-246139"/>
                  <a:pt x="0" y="873600"/>
                  <a:pt x="0" y="873600"/>
                </a:cubicBezTo>
              </a:path>
              <a:path w="3068001" h="1272667" fill="none">
                <a:moveTo>
                  <a:pt x="3068001" y="1272667"/>
                </a:moveTo>
                <a:cubicBezTo>
                  <a:pt x="2729629" y="711059"/>
                  <a:pt x="999656" y="-325064"/>
                  <a:pt x="623884" y="9961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3" name="Arc 163">
            <a:extLst>
              <a:ext uri="{FF2B5EF4-FFF2-40B4-BE49-F238E27FC236}">
                <a16:creationId xmlns:a16="http://schemas.microsoft.com/office/drawing/2014/main" id="{F0B74DD0-55C7-4E4A-9E56-CBA2704ED960}"/>
              </a:ext>
            </a:extLst>
          </p:cNvPr>
          <p:cNvSpPr/>
          <p:nvPr/>
        </p:nvSpPr>
        <p:spPr>
          <a:xfrm>
            <a:off x="10682611" y="6394884"/>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4" name="Arc 163">
            <a:extLst>
              <a:ext uri="{FF2B5EF4-FFF2-40B4-BE49-F238E27FC236}">
                <a16:creationId xmlns:a16="http://schemas.microsoft.com/office/drawing/2014/main" id="{23A73B65-109C-4F7E-B965-ECD69AE6FF01}"/>
              </a:ext>
            </a:extLst>
          </p:cNvPr>
          <p:cNvSpPr/>
          <p:nvPr/>
        </p:nvSpPr>
        <p:spPr>
          <a:xfrm flipH="1">
            <a:off x="9694320" y="5679350"/>
            <a:ext cx="1840610"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5" name="Oval 404">
            <a:extLst>
              <a:ext uri="{FF2B5EF4-FFF2-40B4-BE49-F238E27FC236}">
                <a16:creationId xmlns:a16="http://schemas.microsoft.com/office/drawing/2014/main" id="{CD2D1E93-72B8-4C8D-9033-9940DB2CDD8F}"/>
              </a:ext>
            </a:extLst>
          </p:cNvPr>
          <p:cNvSpPr/>
          <p:nvPr/>
        </p:nvSpPr>
        <p:spPr bwMode="auto">
          <a:xfrm>
            <a:off x="11393151" y="644816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6" name="Oval 405">
            <a:extLst>
              <a:ext uri="{FF2B5EF4-FFF2-40B4-BE49-F238E27FC236}">
                <a16:creationId xmlns:a16="http://schemas.microsoft.com/office/drawing/2014/main" id="{AA7027ED-5B5D-4174-A935-0BDB80262094}"/>
              </a:ext>
            </a:extLst>
          </p:cNvPr>
          <p:cNvSpPr/>
          <p:nvPr/>
        </p:nvSpPr>
        <p:spPr bwMode="auto">
          <a:xfrm>
            <a:off x="10941997" y="574196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Arc 163">
            <a:extLst>
              <a:ext uri="{FF2B5EF4-FFF2-40B4-BE49-F238E27FC236}">
                <a16:creationId xmlns:a16="http://schemas.microsoft.com/office/drawing/2014/main" id="{B476D33F-7709-4B3C-96BC-7CBC25929F6F}"/>
              </a:ext>
            </a:extLst>
          </p:cNvPr>
          <p:cNvSpPr/>
          <p:nvPr/>
        </p:nvSpPr>
        <p:spPr>
          <a:xfrm>
            <a:off x="7816863" y="4128314"/>
            <a:ext cx="2842023" cy="3011425"/>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2379257"/>
              <a:gd name="connsiteY0" fmla="*/ 96898 h 942951"/>
              <a:gd name="connsiteX1" fmla="*/ 0 w 2379257"/>
              <a:gd name="connsiteY1" fmla="*/ 864832 h 942951"/>
              <a:gd name="connsiteX0" fmla="*/ 2379257 w 2379257"/>
              <a:gd name="connsiteY0" fmla="*/ 942951 h 942951"/>
              <a:gd name="connsiteX1" fmla="*/ 634578 w 2379257"/>
              <a:gd name="connsiteY1" fmla="*/ 94964 h 942951"/>
            </a:gdLst>
            <a:ahLst/>
            <a:cxnLst>
              <a:cxn ang="0">
                <a:pos x="connsiteX0" y="connsiteY0"/>
              </a:cxn>
              <a:cxn ang="0">
                <a:pos x="connsiteX1" y="connsiteY1"/>
              </a:cxn>
            </a:cxnLst>
            <a:rect l="l" t="t" r="r" b="b"/>
            <a:pathLst>
              <a:path w="2379257" h="942951" stroke="0" extrusionOk="0">
                <a:moveTo>
                  <a:pt x="737988" y="96898"/>
                </a:moveTo>
                <a:cubicBezTo>
                  <a:pt x="298010" y="-254907"/>
                  <a:pt x="0" y="864832"/>
                  <a:pt x="0" y="864832"/>
                </a:cubicBezTo>
              </a:path>
              <a:path w="2379257" h="942951" fill="none">
                <a:moveTo>
                  <a:pt x="2379257" y="942951"/>
                </a:moveTo>
                <a:cubicBezTo>
                  <a:pt x="2222414" y="799181"/>
                  <a:pt x="1010350" y="-329711"/>
                  <a:pt x="634578" y="9496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8" name="Arc 163">
            <a:extLst>
              <a:ext uri="{FF2B5EF4-FFF2-40B4-BE49-F238E27FC236}">
                <a16:creationId xmlns:a16="http://schemas.microsoft.com/office/drawing/2014/main" id="{5B3552A7-5709-47ED-B2C3-573DC8453F0E}"/>
              </a:ext>
            </a:extLst>
          </p:cNvPr>
          <p:cNvSpPr/>
          <p:nvPr/>
        </p:nvSpPr>
        <p:spPr>
          <a:xfrm rot="16200000" flipV="1">
            <a:off x="8995089" y="5577632"/>
            <a:ext cx="2189505" cy="87279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9" name="Oval 408">
            <a:extLst>
              <a:ext uri="{FF2B5EF4-FFF2-40B4-BE49-F238E27FC236}">
                <a16:creationId xmlns:a16="http://schemas.microsoft.com/office/drawing/2014/main" id="{E946E144-0446-4665-825D-46326856AE12}"/>
              </a:ext>
            </a:extLst>
          </p:cNvPr>
          <p:cNvSpPr/>
          <p:nvPr/>
        </p:nvSpPr>
        <p:spPr bwMode="auto">
          <a:xfrm>
            <a:off x="9669020" y="6565478"/>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0" name="Oval 409">
            <a:extLst>
              <a:ext uri="{FF2B5EF4-FFF2-40B4-BE49-F238E27FC236}">
                <a16:creationId xmlns:a16="http://schemas.microsoft.com/office/drawing/2014/main" id="{C96DF450-1525-47EE-B155-77DA4D8922E0}"/>
              </a:ext>
            </a:extLst>
          </p:cNvPr>
          <p:cNvSpPr/>
          <p:nvPr/>
        </p:nvSpPr>
        <p:spPr bwMode="auto">
          <a:xfrm>
            <a:off x="10419624" y="637354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1" name="Arc 150">
            <a:extLst>
              <a:ext uri="{FF2B5EF4-FFF2-40B4-BE49-F238E27FC236}">
                <a16:creationId xmlns:a16="http://schemas.microsoft.com/office/drawing/2014/main" id="{5E5DDA5A-B4F5-4250-AC39-2EBF46AB66EE}"/>
              </a:ext>
            </a:extLst>
          </p:cNvPr>
          <p:cNvSpPr/>
          <p:nvPr/>
        </p:nvSpPr>
        <p:spPr>
          <a:xfrm rot="16844087">
            <a:off x="3081434" y="2791105"/>
            <a:ext cx="2188092" cy="6268956"/>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290200 w 2850080"/>
              <a:gd name="connsiteY0" fmla="*/ 2798679 h 3805153"/>
              <a:gd name="connsiteX1" fmla="*/ 642893 w 2850080"/>
              <a:gd name="connsiteY1" fmla="*/ 3130276 h 3805153"/>
              <a:gd name="connsiteX2" fmla="*/ 290200 w 2850080"/>
              <a:gd name="connsiteY2" fmla="*/ 2798679 h 3805153"/>
              <a:gd name="connsiteX0" fmla="*/ 0 w 2850080"/>
              <a:gd name="connsiteY0" fmla="*/ 0 h 3805153"/>
              <a:gd name="connsiteX1" fmla="*/ 2834862 w 2850080"/>
              <a:gd name="connsiteY1" fmla="*/ 3805153 h 3805153"/>
              <a:gd name="connsiteX0" fmla="*/ 290200 w 2853216"/>
              <a:gd name="connsiteY0" fmla="*/ 2820049 h 3826523"/>
              <a:gd name="connsiteX1" fmla="*/ 642893 w 2853216"/>
              <a:gd name="connsiteY1" fmla="*/ 3151646 h 3826523"/>
              <a:gd name="connsiteX2" fmla="*/ 290200 w 2853216"/>
              <a:gd name="connsiteY2" fmla="*/ 2820049 h 3826523"/>
              <a:gd name="connsiteX0" fmla="*/ 0 w 2853216"/>
              <a:gd name="connsiteY0" fmla="*/ 21370 h 3826523"/>
              <a:gd name="connsiteX1" fmla="*/ 2834862 w 2853216"/>
              <a:gd name="connsiteY1" fmla="*/ 3826523 h 3826523"/>
              <a:gd name="connsiteX0" fmla="*/ 290200 w 2849848"/>
              <a:gd name="connsiteY0" fmla="*/ 2798679 h 3805153"/>
              <a:gd name="connsiteX1" fmla="*/ 642893 w 2849848"/>
              <a:gd name="connsiteY1" fmla="*/ 3130276 h 3805153"/>
              <a:gd name="connsiteX2" fmla="*/ 290200 w 2849848"/>
              <a:gd name="connsiteY2" fmla="*/ 2798679 h 3805153"/>
              <a:gd name="connsiteX0" fmla="*/ 0 w 2849848"/>
              <a:gd name="connsiteY0" fmla="*/ 0 h 3805153"/>
              <a:gd name="connsiteX1" fmla="*/ 2834862 w 2849848"/>
              <a:gd name="connsiteY1" fmla="*/ 3805153 h 3805153"/>
              <a:gd name="connsiteX0" fmla="*/ 290200 w 2834862"/>
              <a:gd name="connsiteY0" fmla="*/ 2798679 h 3809333"/>
              <a:gd name="connsiteX1" fmla="*/ 642893 w 2834862"/>
              <a:gd name="connsiteY1" fmla="*/ 3130276 h 3809333"/>
              <a:gd name="connsiteX2" fmla="*/ 290200 w 2834862"/>
              <a:gd name="connsiteY2" fmla="*/ 2798679 h 3809333"/>
              <a:gd name="connsiteX0" fmla="*/ 0 w 2834862"/>
              <a:gd name="connsiteY0" fmla="*/ 0 h 3809333"/>
              <a:gd name="connsiteX1" fmla="*/ 2834862 w 2834862"/>
              <a:gd name="connsiteY1" fmla="*/ 3805153 h 3809333"/>
              <a:gd name="connsiteX0" fmla="*/ 290200 w 2149919"/>
              <a:gd name="connsiteY0" fmla="*/ 2798679 h 4129249"/>
              <a:gd name="connsiteX1" fmla="*/ 642893 w 2149919"/>
              <a:gd name="connsiteY1" fmla="*/ 3130276 h 4129249"/>
              <a:gd name="connsiteX2" fmla="*/ 290200 w 2149919"/>
              <a:gd name="connsiteY2" fmla="*/ 2798679 h 4129249"/>
              <a:gd name="connsiteX0" fmla="*/ 0 w 2149919"/>
              <a:gd name="connsiteY0" fmla="*/ 0 h 4129249"/>
              <a:gd name="connsiteX1" fmla="*/ 2149919 w 2149919"/>
              <a:gd name="connsiteY1" fmla="*/ 4126074 h 4129249"/>
              <a:gd name="connsiteX0" fmla="*/ 259170 w 2118889"/>
              <a:gd name="connsiteY0" fmla="*/ 4943294 h 6271891"/>
              <a:gd name="connsiteX1" fmla="*/ 611863 w 2118889"/>
              <a:gd name="connsiteY1" fmla="*/ 5274891 h 6271891"/>
              <a:gd name="connsiteX2" fmla="*/ 259170 w 2118889"/>
              <a:gd name="connsiteY2" fmla="*/ 4943294 h 6271891"/>
              <a:gd name="connsiteX0" fmla="*/ 0 w 2118889"/>
              <a:gd name="connsiteY0" fmla="*/ 0 h 6271891"/>
              <a:gd name="connsiteX1" fmla="*/ 2118889 w 2118889"/>
              <a:gd name="connsiteY1" fmla="*/ 6270689 h 6271891"/>
              <a:gd name="connsiteX0" fmla="*/ 259170 w 2118889"/>
              <a:gd name="connsiteY0" fmla="*/ 4943294 h 6271724"/>
              <a:gd name="connsiteX1" fmla="*/ 611863 w 2118889"/>
              <a:gd name="connsiteY1" fmla="*/ 5274891 h 6271724"/>
              <a:gd name="connsiteX2" fmla="*/ 259170 w 2118889"/>
              <a:gd name="connsiteY2" fmla="*/ 4943294 h 6271724"/>
              <a:gd name="connsiteX0" fmla="*/ 0 w 2118889"/>
              <a:gd name="connsiteY0" fmla="*/ 0 h 6271724"/>
              <a:gd name="connsiteX1" fmla="*/ 2118889 w 2118889"/>
              <a:gd name="connsiteY1" fmla="*/ 6270689 h 6271724"/>
              <a:gd name="connsiteX0" fmla="*/ 259170 w 2145383"/>
              <a:gd name="connsiteY0" fmla="*/ 4943294 h 6270689"/>
              <a:gd name="connsiteX1" fmla="*/ 611863 w 2145383"/>
              <a:gd name="connsiteY1" fmla="*/ 5274891 h 6270689"/>
              <a:gd name="connsiteX2" fmla="*/ 259170 w 2145383"/>
              <a:gd name="connsiteY2" fmla="*/ 4943294 h 6270689"/>
              <a:gd name="connsiteX0" fmla="*/ 0 w 2145383"/>
              <a:gd name="connsiteY0" fmla="*/ 0 h 6270689"/>
              <a:gd name="connsiteX1" fmla="*/ 2118889 w 2145383"/>
              <a:gd name="connsiteY1" fmla="*/ 6270689 h 6270689"/>
            </a:gdLst>
            <a:ahLst/>
            <a:cxnLst>
              <a:cxn ang="0">
                <a:pos x="connsiteX0" y="connsiteY0"/>
              </a:cxn>
              <a:cxn ang="0">
                <a:pos x="connsiteX1" y="connsiteY1"/>
              </a:cxn>
            </a:cxnLst>
            <a:rect l="l" t="t" r="r" b="b"/>
            <a:pathLst>
              <a:path w="2145383" h="6270689" stroke="0" extrusionOk="0">
                <a:moveTo>
                  <a:pt x="259170" y="4943294"/>
                </a:moveTo>
                <a:cubicBezTo>
                  <a:pt x="143847" y="4551480"/>
                  <a:pt x="1057567" y="4580931"/>
                  <a:pt x="611863" y="5274891"/>
                </a:cubicBezTo>
                <a:lnTo>
                  <a:pt x="259170" y="4943294"/>
                </a:lnTo>
                <a:close/>
              </a:path>
              <a:path w="2145383" h="6270689" fill="none">
                <a:moveTo>
                  <a:pt x="0" y="0"/>
                </a:moveTo>
                <a:cubicBezTo>
                  <a:pt x="1373958" y="2425915"/>
                  <a:pt x="2317965" y="5444911"/>
                  <a:pt x="2118889" y="6270689"/>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2" name="Oval 411">
            <a:extLst>
              <a:ext uri="{FF2B5EF4-FFF2-40B4-BE49-F238E27FC236}">
                <a16:creationId xmlns:a16="http://schemas.microsoft.com/office/drawing/2014/main" id="{6E8D7414-400D-474D-A07F-5DED89E615D1}"/>
              </a:ext>
            </a:extLst>
          </p:cNvPr>
          <p:cNvSpPr/>
          <p:nvPr/>
        </p:nvSpPr>
        <p:spPr bwMode="auto">
          <a:xfrm>
            <a:off x="835471" y="6407779"/>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3" name="Arc 163">
            <a:extLst>
              <a:ext uri="{FF2B5EF4-FFF2-40B4-BE49-F238E27FC236}">
                <a16:creationId xmlns:a16="http://schemas.microsoft.com/office/drawing/2014/main" id="{48459407-F89A-4D9A-B0F7-3D214B88175A}"/>
              </a:ext>
            </a:extLst>
          </p:cNvPr>
          <p:cNvSpPr/>
          <p:nvPr/>
        </p:nvSpPr>
        <p:spPr>
          <a:xfrm rot="18985204">
            <a:off x="1050230" y="5359441"/>
            <a:ext cx="1644003" cy="907347"/>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893043"/>
              <a:gd name="connsiteY0" fmla="*/ 168652 h 936586"/>
              <a:gd name="connsiteX1" fmla="*/ 0 w 4893043"/>
              <a:gd name="connsiteY1" fmla="*/ 936586 h 936586"/>
              <a:gd name="connsiteX0" fmla="*/ 4893044 w 4893043"/>
              <a:gd name="connsiteY0" fmla="*/ 381665 h 936586"/>
              <a:gd name="connsiteX1" fmla="*/ 737988 w 4893043"/>
              <a:gd name="connsiteY1" fmla="*/ 168652 h 936586"/>
              <a:gd name="connsiteX0" fmla="*/ 737988 w 4893043"/>
              <a:gd name="connsiteY0" fmla="*/ 121703 h 889637"/>
              <a:gd name="connsiteX1" fmla="*/ 0 w 4893043"/>
              <a:gd name="connsiteY1" fmla="*/ 889637 h 889637"/>
              <a:gd name="connsiteX0" fmla="*/ 4893044 w 4893043"/>
              <a:gd name="connsiteY0" fmla="*/ 334716 h 889637"/>
              <a:gd name="connsiteX1" fmla="*/ 742494 w 4893043"/>
              <a:gd name="connsiteY1" fmla="*/ 181633 h 889637"/>
            </a:gdLst>
            <a:ahLst/>
            <a:cxnLst>
              <a:cxn ang="0">
                <a:pos x="connsiteX0" y="connsiteY0"/>
              </a:cxn>
              <a:cxn ang="0">
                <a:pos x="connsiteX1" y="connsiteY1"/>
              </a:cxn>
            </a:cxnLst>
            <a:rect l="l" t="t" r="r" b="b"/>
            <a:pathLst>
              <a:path w="4893043" h="889637" stroke="0" extrusionOk="0">
                <a:moveTo>
                  <a:pt x="737988" y="121703"/>
                </a:moveTo>
                <a:cubicBezTo>
                  <a:pt x="298010" y="-230102"/>
                  <a:pt x="0" y="889637"/>
                  <a:pt x="0" y="889637"/>
                </a:cubicBezTo>
              </a:path>
              <a:path w="4893043" h="889637" fill="none">
                <a:moveTo>
                  <a:pt x="4893044" y="334716"/>
                </a:moveTo>
                <a:cubicBezTo>
                  <a:pt x="4736201" y="190946"/>
                  <a:pt x="1118266" y="-243042"/>
                  <a:pt x="742494" y="18163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4" name="Arc 163">
            <a:extLst>
              <a:ext uri="{FF2B5EF4-FFF2-40B4-BE49-F238E27FC236}">
                <a16:creationId xmlns:a16="http://schemas.microsoft.com/office/drawing/2014/main" id="{CC403F7C-5A0C-4E1E-85D1-5C9BCBF962B1}"/>
              </a:ext>
            </a:extLst>
          </p:cNvPr>
          <p:cNvSpPr/>
          <p:nvPr/>
        </p:nvSpPr>
        <p:spPr>
          <a:xfrm flipH="1">
            <a:off x="2815586" y="6722221"/>
            <a:ext cx="122739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5" name="Arc 150">
            <a:extLst>
              <a:ext uri="{FF2B5EF4-FFF2-40B4-BE49-F238E27FC236}">
                <a16:creationId xmlns:a16="http://schemas.microsoft.com/office/drawing/2014/main" id="{F9739EA5-2AD0-4DC2-8824-7D89A0161CEE}"/>
              </a:ext>
            </a:extLst>
          </p:cNvPr>
          <p:cNvSpPr/>
          <p:nvPr/>
        </p:nvSpPr>
        <p:spPr>
          <a:xfrm rot="16844087">
            <a:off x="3129870" y="5804735"/>
            <a:ext cx="3169145" cy="1283937"/>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 name="connsiteX0" fmla="*/ 2523172 w 3107287"/>
              <a:gd name="connsiteY0" fmla="*/ 924589 h 1534762"/>
              <a:gd name="connsiteX1" fmla="*/ 2191421 w 3107287"/>
              <a:gd name="connsiteY1" fmla="*/ 344312 h 1534762"/>
              <a:gd name="connsiteX2" fmla="*/ 2523172 w 3107287"/>
              <a:gd name="connsiteY2" fmla="*/ 924589 h 1534762"/>
              <a:gd name="connsiteX0" fmla="*/ 0 w 3107287"/>
              <a:gd name="connsiteY0" fmla="*/ 34636 h 1534762"/>
              <a:gd name="connsiteX1" fmla="*/ 3094347 w 3107287"/>
              <a:gd name="connsiteY1" fmla="*/ 1534762 h 1534762"/>
            </a:gdLst>
            <a:ahLst/>
            <a:cxnLst>
              <a:cxn ang="0">
                <a:pos x="connsiteX0" y="connsiteY0"/>
              </a:cxn>
              <a:cxn ang="0">
                <a:pos x="connsiteX1" y="connsiteY1"/>
              </a:cxn>
            </a:cxnLst>
            <a:rect l="l" t="t" r="r" b="b"/>
            <a:pathLst>
              <a:path w="3107287" h="1534762" stroke="0" extrusionOk="0">
                <a:moveTo>
                  <a:pt x="2523172" y="924589"/>
                </a:moveTo>
                <a:cubicBezTo>
                  <a:pt x="2407849" y="532775"/>
                  <a:pt x="2637125" y="-349648"/>
                  <a:pt x="2191421" y="344312"/>
                </a:cubicBezTo>
                <a:lnTo>
                  <a:pt x="2523172" y="924589"/>
                </a:lnTo>
                <a:close/>
              </a:path>
              <a:path w="3107287" h="1534762" fill="none">
                <a:moveTo>
                  <a:pt x="0" y="34636"/>
                </a:moveTo>
                <a:cubicBezTo>
                  <a:pt x="575162" y="-192402"/>
                  <a:pt x="3318040" y="741299"/>
                  <a:pt x="3094347" y="153476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6" name="Arc 150">
            <a:extLst>
              <a:ext uri="{FF2B5EF4-FFF2-40B4-BE49-F238E27FC236}">
                <a16:creationId xmlns:a16="http://schemas.microsoft.com/office/drawing/2014/main" id="{D8BCB3C9-E135-474B-A1BD-8CBEA14D2517}"/>
              </a:ext>
            </a:extLst>
          </p:cNvPr>
          <p:cNvSpPr/>
          <p:nvPr/>
        </p:nvSpPr>
        <p:spPr>
          <a:xfrm rot="16844087">
            <a:off x="2304705" y="3551092"/>
            <a:ext cx="1941620" cy="367105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1233261 w 1858445"/>
              <a:gd name="connsiteY0" fmla="*/ 3319847 h 3690398"/>
              <a:gd name="connsiteX1" fmla="*/ 1585954 w 1858445"/>
              <a:gd name="connsiteY1" fmla="*/ 3651444 h 3690398"/>
              <a:gd name="connsiteX2" fmla="*/ 1233261 w 1858445"/>
              <a:gd name="connsiteY2" fmla="*/ 3319847 h 3690398"/>
              <a:gd name="connsiteX0" fmla="*/ 0 w 1858445"/>
              <a:gd name="connsiteY0" fmla="*/ 0 h 3690398"/>
              <a:gd name="connsiteX1" fmla="*/ 1832971 w 1858445"/>
              <a:gd name="connsiteY1" fmla="*/ 3690398 h 3690398"/>
            </a:gdLst>
            <a:ahLst/>
            <a:cxnLst>
              <a:cxn ang="0">
                <a:pos x="connsiteX0" y="connsiteY0"/>
              </a:cxn>
              <a:cxn ang="0">
                <a:pos x="connsiteX1" y="connsiteY1"/>
              </a:cxn>
            </a:cxnLst>
            <a:rect l="l" t="t" r="r" b="b"/>
            <a:pathLst>
              <a:path w="1858445" h="3690398" stroke="0" extrusionOk="0">
                <a:moveTo>
                  <a:pt x="1233261" y="3319847"/>
                </a:moveTo>
                <a:cubicBezTo>
                  <a:pt x="1117938" y="2928033"/>
                  <a:pt x="2031658" y="2957484"/>
                  <a:pt x="1585954" y="3651444"/>
                </a:cubicBezTo>
                <a:lnTo>
                  <a:pt x="1233261" y="3319847"/>
                </a:lnTo>
                <a:close/>
              </a:path>
              <a:path w="1858445" h="3690398" fill="none">
                <a:moveTo>
                  <a:pt x="0" y="0"/>
                </a:moveTo>
                <a:cubicBezTo>
                  <a:pt x="754194" y="749834"/>
                  <a:pt x="2056664" y="2896935"/>
                  <a:pt x="1832971" y="3690398"/>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7" name="Arc 163">
            <a:extLst>
              <a:ext uri="{FF2B5EF4-FFF2-40B4-BE49-F238E27FC236}">
                <a16:creationId xmlns:a16="http://schemas.microsoft.com/office/drawing/2014/main" id="{45065577-64DD-4ABE-97AD-649E160410EB}"/>
              </a:ext>
            </a:extLst>
          </p:cNvPr>
          <p:cNvSpPr/>
          <p:nvPr/>
        </p:nvSpPr>
        <p:spPr>
          <a:xfrm>
            <a:off x="4529877" y="5853402"/>
            <a:ext cx="2680906" cy="1622875"/>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20519 h 2288453"/>
              <a:gd name="connsiteX1" fmla="*/ 0 w 3239157"/>
              <a:gd name="connsiteY1" fmla="*/ 2288453 h 2288453"/>
              <a:gd name="connsiteX0" fmla="*/ 3239157 w 3239157"/>
              <a:gd name="connsiteY0" fmla="*/ 2239404 h 2288453"/>
              <a:gd name="connsiteX1" fmla="*/ 2457787 w 3239157"/>
              <a:gd name="connsiteY1" fmla="*/ 49001 h 2288453"/>
              <a:gd name="connsiteX0" fmla="*/ 737988 w 2497908"/>
              <a:gd name="connsiteY0" fmla="*/ 1522645 h 2290579"/>
              <a:gd name="connsiteX1" fmla="*/ 0 w 2497908"/>
              <a:gd name="connsiteY1" fmla="*/ 2290579 h 2290579"/>
              <a:gd name="connsiteX0" fmla="*/ 598902 w 2497908"/>
              <a:gd name="connsiteY0" fmla="*/ 2126473 h 2290579"/>
              <a:gd name="connsiteX1" fmla="*/ 2457787 w 2497908"/>
              <a:gd name="connsiteY1" fmla="*/ 51127 h 2290579"/>
              <a:gd name="connsiteX0" fmla="*/ 737988 w 2501627"/>
              <a:gd name="connsiteY0" fmla="*/ 1562364 h 2330298"/>
              <a:gd name="connsiteX1" fmla="*/ 0 w 2501627"/>
              <a:gd name="connsiteY1" fmla="*/ 2330298 h 2330298"/>
              <a:gd name="connsiteX0" fmla="*/ 598902 w 2501627"/>
              <a:gd name="connsiteY0" fmla="*/ 2166192 h 2330298"/>
              <a:gd name="connsiteX1" fmla="*/ 2457787 w 2501627"/>
              <a:gd name="connsiteY1" fmla="*/ 90846 h 2330298"/>
              <a:gd name="connsiteX0" fmla="*/ 737988 w 2457787"/>
              <a:gd name="connsiteY0" fmla="*/ 1473793 h 2241727"/>
              <a:gd name="connsiteX1" fmla="*/ 0 w 2457787"/>
              <a:gd name="connsiteY1" fmla="*/ 2241727 h 2241727"/>
              <a:gd name="connsiteX0" fmla="*/ 598902 w 2457787"/>
              <a:gd name="connsiteY0" fmla="*/ 2077621 h 2241727"/>
              <a:gd name="connsiteX1" fmla="*/ 2457787 w 2457787"/>
              <a:gd name="connsiteY1" fmla="*/ 2275 h 2241727"/>
              <a:gd name="connsiteX0" fmla="*/ 236957 w 1956756"/>
              <a:gd name="connsiteY0" fmla="*/ 1473793 h 2108503"/>
              <a:gd name="connsiteX1" fmla="*/ 104532 w 1956756"/>
              <a:gd name="connsiteY1" fmla="*/ 2108503 h 2108503"/>
              <a:gd name="connsiteX0" fmla="*/ 97871 w 1956756"/>
              <a:gd name="connsiteY0" fmla="*/ 2077621 h 2108503"/>
              <a:gd name="connsiteX1" fmla="*/ 1956756 w 1956756"/>
              <a:gd name="connsiteY1" fmla="*/ 2275 h 2108503"/>
            </a:gdLst>
            <a:ahLst/>
            <a:cxnLst>
              <a:cxn ang="0">
                <a:pos x="connsiteX0" y="connsiteY0"/>
              </a:cxn>
              <a:cxn ang="0">
                <a:pos x="connsiteX1" y="connsiteY1"/>
              </a:cxn>
            </a:cxnLst>
            <a:rect l="l" t="t" r="r" b="b"/>
            <a:pathLst>
              <a:path w="1956756" h="2108503" stroke="0" extrusionOk="0">
                <a:moveTo>
                  <a:pt x="236957" y="1473793"/>
                </a:moveTo>
                <a:cubicBezTo>
                  <a:pt x="-203021" y="1121988"/>
                  <a:pt x="104532" y="2108503"/>
                  <a:pt x="104532" y="2108503"/>
                </a:cubicBezTo>
              </a:path>
              <a:path w="1956756" h="2108503" fill="none">
                <a:moveTo>
                  <a:pt x="97871" y="2077621"/>
                </a:moveTo>
                <a:cubicBezTo>
                  <a:pt x="171142" y="704559"/>
                  <a:pt x="1260682" y="-46951"/>
                  <a:pt x="1956756" y="227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8" name="Arc 163">
            <a:extLst>
              <a:ext uri="{FF2B5EF4-FFF2-40B4-BE49-F238E27FC236}">
                <a16:creationId xmlns:a16="http://schemas.microsoft.com/office/drawing/2014/main" id="{FE2FAFE7-CA74-45D4-AE51-48626FDA6B2B}"/>
              </a:ext>
            </a:extLst>
          </p:cNvPr>
          <p:cNvSpPr/>
          <p:nvPr/>
        </p:nvSpPr>
        <p:spPr>
          <a:xfrm>
            <a:off x="7860097" y="4881395"/>
            <a:ext cx="2390771" cy="3005660"/>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9" name="Arc 163">
            <a:extLst>
              <a:ext uri="{FF2B5EF4-FFF2-40B4-BE49-F238E27FC236}">
                <a16:creationId xmlns:a16="http://schemas.microsoft.com/office/drawing/2014/main" id="{B3E19149-8485-4B4E-AE58-45C1A8F62883}"/>
              </a:ext>
            </a:extLst>
          </p:cNvPr>
          <p:cNvSpPr/>
          <p:nvPr/>
        </p:nvSpPr>
        <p:spPr>
          <a:xfrm flipH="1">
            <a:off x="5149433" y="4384932"/>
            <a:ext cx="4218962" cy="3116051"/>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20" name="Oval 419">
            <a:extLst>
              <a:ext uri="{FF2B5EF4-FFF2-40B4-BE49-F238E27FC236}">
                <a16:creationId xmlns:a16="http://schemas.microsoft.com/office/drawing/2014/main" id="{9048F8B3-48A0-422B-9AA3-27E261509B2B}"/>
              </a:ext>
            </a:extLst>
          </p:cNvPr>
          <p:cNvSpPr/>
          <p:nvPr/>
        </p:nvSpPr>
        <p:spPr bwMode="auto">
          <a:xfrm rot="20365046">
            <a:off x="5187026" y="476360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1" name="Oval 420">
            <a:extLst>
              <a:ext uri="{FF2B5EF4-FFF2-40B4-BE49-F238E27FC236}">
                <a16:creationId xmlns:a16="http://schemas.microsoft.com/office/drawing/2014/main" id="{D2870B57-444B-48AD-8FBF-C81EBC7D3875}"/>
              </a:ext>
            </a:extLst>
          </p:cNvPr>
          <p:cNvSpPr/>
          <p:nvPr/>
        </p:nvSpPr>
        <p:spPr bwMode="auto">
          <a:xfrm>
            <a:off x="5214709" y="544665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2" name="Oval 421">
            <a:extLst>
              <a:ext uri="{FF2B5EF4-FFF2-40B4-BE49-F238E27FC236}">
                <a16:creationId xmlns:a16="http://schemas.microsoft.com/office/drawing/2014/main" id="{30184EFD-6D86-459D-8EB7-1BD4861A040D}"/>
              </a:ext>
            </a:extLst>
          </p:cNvPr>
          <p:cNvSpPr/>
          <p:nvPr/>
        </p:nvSpPr>
        <p:spPr bwMode="auto">
          <a:xfrm>
            <a:off x="4627753" y="4857731"/>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3" name="Oval 422">
            <a:extLst>
              <a:ext uri="{FF2B5EF4-FFF2-40B4-BE49-F238E27FC236}">
                <a16:creationId xmlns:a16="http://schemas.microsoft.com/office/drawing/2014/main" id="{AFBD7DB0-6B40-4067-8972-67F4DAD60D0D}"/>
              </a:ext>
            </a:extLst>
          </p:cNvPr>
          <p:cNvSpPr/>
          <p:nvPr/>
        </p:nvSpPr>
        <p:spPr bwMode="auto">
          <a:xfrm>
            <a:off x="4284234" y="600694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24" name="Group 423">
            <a:extLst>
              <a:ext uri="{FF2B5EF4-FFF2-40B4-BE49-F238E27FC236}">
                <a16:creationId xmlns:a16="http://schemas.microsoft.com/office/drawing/2014/main" id="{093A3894-61CC-4527-8E0B-90C294AF588D}"/>
              </a:ext>
            </a:extLst>
          </p:cNvPr>
          <p:cNvGrpSpPr/>
          <p:nvPr/>
        </p:nvGrpSpPr>
        <p:grpSpPr>
          <a:xfrm>
            <a:off x="1637405" y="4501322"/>
            <a:ext cx="1345326" cy="1348207"/>
            <a:chOff x="1462981" y="4438650"/>
            <a:chExt cx="1319067" cy="1321892"/>
          </a:xfrm>
          <a:effectLst>
            <a:outerShdw blurRad="50800" dist="38100" dir="2700000" algn="tl" rotWithShape="0">
              <a:prstClr val="black">
                <a:alpha val="40000"/>
              </a:prstClr>
            </a:outerShdw>
          </a:effectLst>
        </p:grpSpPr>
        <p:sp>
          <p:nvSpPr>
            <p:cNvPr id="425" name="object 60">
              <a:extLst>
                <a:ext uri="{FF2B5EF4-FFF2-40B4-BE49-F238E27FC236}">
                  <a16:creationId xmlns:a16="http://schemas.microsoft.com/office/drawing/2014/main" id="{FE23B5FA-BDF5-4CC8-A54D-299A74169FB2}"/>
                </a:ext>
              </a:extLst>
            </p:cNvPr>
            <p:cNvSpPr/>
            <p:nvPr/>
          </p:nvSpPr>
          <p:spPr>
            <a:xfrm>
              <a:off x="1462981" y="4438650"/>
              <a:ext cx="1319067" cy="13218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426" name="object 60">
              <a:extLst>
                <a:ext uri="{FF2B5EF4-FFF2-40B4-BE49-F238E27FC236}">
                  <a16:creationId xmlns:a16="http://schemas.microsoft.com/office/drawing/2014/main" id="{1A47D600-EEB0-4D21-81AA-FE57E35BBE1B}"/>
                </a:ext>
              </a:extLst>
            </p:cNvPr>
            <p:cNvSpPr/>
            <p:nvPr/>
          </p:nvSpPr>
          <p:spPr>
            <a:xfrm>
              <a:off x="1583014" y="4558942"/>
              <a:ext cx="1078999" cy="108131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35722">
                <a:defRPr/>
              </a:pPr>
              <a:endParaRPr sz="1250">
                <a:solidFill>
                  <a:prstClr val="black"/>
                </a:solidFill>
                <a:latin typeface="Calibri"/>
              </a:endParaRPr>
            </a:p>
          </p:txBody>
        </p:sp>
        <p:grpSp>
          <p:nvGrpSpPr>
            <p:cNvPr id="427" name="Group 426">
              <a:extLst>
                <a:ext uri="{FF2B5EF4-FFF2-40B4-BE49-F238E27FC236}">
                  <a16:creationId xmlns:a16="http://schemas.microsoft.com/office/drawing/2014/main" id="{A702779C-66CA-4E11-AF0E-17369A6F1E62}"/>
                </a:ext>
              </a:extLst>
            </p:cNvPr>
            <p:cNvGrpSpPr>
              <a:grpSpLocks noChangeAspect="1"/>
            </p:cNvGrpSpPr>
            <p:nvPr/>
          </p:nvGrpSpPr>
          <p:grpSpPr>
            <a:xfrm>
              <a:off x="1743979" y="4803122"/>
              <a:ext cx="743487" cy="595033"/>
              <a:chOff x="2012826" y="1578099"/>
              <a:chExt cx="4118990" cy="3296544"/>
            </a:xfrm>
          </p:grpSpPr>
          <p:cxnSp>
            <p:nvCxnSpPr>
              <p:cNvPr id="428" name="Straight Connector 427">
                <a:extLst>
                  <a:ext uri="{FF2B5EF4-FFF2-40B4-BE49-F238E27FC236}">
                    <a16:creationId xmlns:a16="http://schemas.microsoft.com/office/drawing/2014/main" id="{BF14274C-779E-460B-9D6A-5FFC9D44264D}"/>
                  </a:ext>
                </a:extLst>
              </p:cNvPr>
              <p:cNvCxnSpPr>
                <a:cxnSpLocks/>
              </p:cNvCxnSpPr>
              <p:nvPr/>
            </p:nvCxnSpPr>
            <p:spPr>
              <a:xfrm>
                <a:off x="2803525" y="2457450"/>
                <a:ext cx="992188" cy="197485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8F202C6-A81D-4B9E-B4F9-BE2236F4A85C}"/>
                  </a:ext>
                </a:extLst>
              </p:cNvPr>
              <p:cNvCxnSpPr>
                <a:cxnSpLocks/>
              </p:cNvCxnSpPr>
              <p:nvPr/>
            </p:nvCxnSpPr>
            <p:spPr>
              <a:xfrm>
                <a:off x="2913888" y="2364912"/>
                <a:ext cx="624684" cy="32949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5DBB9C7E-275F-45D8-B9D6-474816839AE0}"/>
                  </a:ext>
                </a:extLst>
              </p:cNvPr>
              <p:cNvCxnSpPr>
                <a:cxnSpLocks/>
              </p:cNvCxnSpPr>
              <p:nvPr/>
            </p:nvCxnSpPr>
            <p:spPr>
              <a:xfrm flipV="1">
                <a:off x="2942566" y="1804561"/>
                <a:ext cx="1563693" cy="38941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0BFDA506-3490-49A6-BD5A-169285D71C73}"/>
                  </a:ext>
                </a:extLst>
              </p:cNvPr>
              <p:cNvCxnSpPr>
                <a:cxnSpLocks/>
              </p:cNvCxnSpPr>
              <p:nvPr/>
            </p:nvCxnSpPr>
            <p:spPr>
              <a:xfrm>
                <a:off x="4931833" y="1926167"/>
                <a:ext cx="800206" cy="53451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0B012A00-EFFF-40AB-A229-A6023F9CC4BF}"/>
                  </a:ext>
                </a:extLst>
              </p:cNvPr>
              <p:cNvCxnSpPr>
                <a:cxnSpLocks/>
              </p:cNvCxnSpPr>
              <p:nvPr/>
            </p:nvCxnSpPr>
            <p:spPr>
              <a:xfrm>
                <a:off x="4821767" y="2015067"/>
                <a:ext cx="817033" cy="20193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C5FC0E9B-9A24-4033-A514-5418A715B4C8}"/>
                  </a:ext>
                </a:extLst>
              </p:cNvPr>
              <p:cNvCxnSpPr>
                <a:cxnSpLocks/>
              </p:cNvCxnSpPr>
              <p:nvPr/>
            </p:nvCxnSpPr>
            <p:spPr>
              <a:xfrm flipV="1">
                <a:off x="2465749" y="3412067"/>
                <a:ext cx="2190918" cy="36099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8001F68B-79EE-41E2-A336-17F2D3E89DCB}"/>
                  </a:ext>
                </a:extLst>
              </p:cNvPr>
              <p:cNvCxnSpPr>
                <a:cxnSpLocks/>
              </p:cNvCxnSpPr>
              <p:nvPr/>
            </p:nvCxnSpPr>
            <p:spPr>
              <a:xfrm>
                <a:off x="2441041" y="3883551"/>
                <a:ext cx="1230847" cy="669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D5E6B2A-4577-4AE6-92CB-21353AD5A11C}"/>
                  </a:ext>
                </a:extLst>
              </p:cNvPr>
              <p:cNvCxnSpPr>
                <a:cxnSpLocks/>
              </p:cNvCxnSpPr>
              <p:nvPr/>
            </p:nvCxnSpPr>
            <p:spPr>
              <a:xfrm>
                <a:off x="3746500" y="2997200"/>
                <a:ext cx="142875" cy="141287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AD6AF5DE-EF32-4B5F-A369-0A3D08AA67DD}"/>
                  </a:ext>
                </a:extLst>
              </p:cNvPr>
              <p:cNvCxnSpPr>
                <a:cxnSpLocks/>
              </p:cNvCxnSpPr>
              <p:nvPr/>
            </p:nvCxnSpPr>
            <p:spPr>
              <a:xfrm flipH="1">
                <a:off x="4037013" y="3603529"/>
                <a:ext cx="699950" cy="85893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61F0CBD9-139E-4AB3-85CB-74706B6EA688}"/>
                  </a:ext>
                </a:extLst>
              </p:cNvPr>
              <p:cNvCxnSpPr>
                <a:cxnSpLocks/>
              </p:cNvCxnSpPr>
              <p:nvPr/>
            </p:nvCxnSpPr>
            <p:spPr>
              <a:xfrm>
                <a:off x="5054600" y="3585633"/>
                <a:ext cx="486833" cy="52070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6AFC3593-6668-4A9C-872F-F2B471C14450}"/>
                  </a:ext>
                </a:extLst>
              </p:cNvPr>
              <p:cNvCxnSpPr>
                <a:cxnSpLocks/>
              </p:cNvCxnSpPr>
              <p:nvPr/>
            </p:nvCxnSpPr>
            <p:spPr>
              <a:xfrm flipV="1">
                <a:off x="4125913" y="4373700"/>
                <a:ext cx="1408009" cy="2745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E80CE19D-A8D8-4ACC-8618-6DB6483435BE}"/>
                  </a:ext>
                </a:extLst>
              </p:cNvPr>
              <p:cNvCxnSpPr>
                <a:cxnSpLocks/>
              </p:cNvCxnSpPr>
              <p:nvPr/>
            </p:nvCxnSpPr>
            <p:spPr>
              <a:xfrm flipV="1">
                <a:off x="5067765" y="2747433"/>
                <a:ext cx="643002" cy="52978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D068E899-FD1B-41B8-A461-CC0D8623C8E3}"/>
                  </a:ext>
                </a:extLst>
              </p:cNvPr>
              <p:cNvCxnSpPr>
                <a:cxnSpLocks/>
              </p:cNvCxnSpPr>
              <p:nvPr/>
            </p:nvCxnSpPr>
            <p:spPr>
              <a:xfrm flipV="1">
                <a:off x="3967163" y="2006601"/>
                <a:ext cx="664104" cy="2414587"/>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234DBFEE-26F9-4139-AB28-4B1446606666}"/>
                  </a:ext>
                </a:extLst>
              </p:cNvPr>
              <p:cNvCxnSpPr>
                <a:cxnSpLocks/>
              </p:cNvCxnSpPr>
              <p:nvPr/>
            </p:nvCxnSpPr>
            <p:spPr>
              <a:xfrm flipV="1">
                <a:off x="3907368" y="1963515"/>
                <a:ext cx="648287" cy="639986"/>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B7D59F6C-C4E7-49E3-8032-9B0F089EB948}"/>
                  </a:ext>
                </a:extLst>
              </p:cNvPr>
              <p:cNvCxnSpPr>
                <a:cxnSpLocks/>
              </p:cNvCxnSpPr>
              <p:nvPr/>
            </p:nvCxnSpPr>
            <p:spPr>
              <a:xfrm>
                <a:off x="3945467" y="2904067"/>
                <a:ext cx="753586" cy="386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3" name="Oval 442">
                <a:extLst>
                  <a:ext uri="{FF2B5EF4-FFF2-40B4-BE49-F238E27FC236}">
                    <a16:creationId xmlns:a16="http://schemas.microsoft.com/office/drawing/2014/main" id="{7A87928F-CE54-44CE-A2F2-7F75C513D0FE}"/>
                  </a:ext>
                </a:extLst>
              </p:cNvPr>
              <p:cNvSpPr/>
              <p:nvPr/>
            </p:nvSpPr>
            <p:spPr bwMode="auto">
              <a:xfrm rot="20821415">
                <a:off x="2495426" y="20183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F978FBF3-8AA5-4CD1-81C0-8CD6BD963C1A}"/>
                  </a:ext>
                </a:extLst>
              </p:cNvPr>
              <p:cNvSpPr/>
              <p:nvPr/>
            </p:nvSpPr>
            <p:spPr bwMode="auto">
              <a:xfrm>
                <a:off x="2012826" y="35465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5" name="Oval 444">
                <a:extLst>
                  <a:ext uri="{FF2B5EF4-FFF2-40B4-BE49-F238E27FC236}">
                    <a16:creationId xmlns:a16="http://schemas.microsoft.com/office/drawing/2014/main" id="{B16D07B6-1116-4B7A-A074-DFB6A258C1DF}"/>
                  </a:ext>
                </a:extLst>
              </p:cNvPr>
              <p:cNvSpPr/>
              <p:nvPr/>
            </p:nvSpPr>
            <p:spPr bwMode="auto">
              <a:xfrm rot="20869539">
                <a:off x="4662893" y="3186766"/>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6" name="Oval 445">
                <a:extLst>
                  <a:ext uri="{FF2B5EF4-FFF2-40B4-BE49-F238E27FC236}">
                    <a16:creationId xmlns:a16="http://schemas.microsoft.com/office/drawing/2014/main" id="{FBCAA3FD-9EA7-4AB7-BF16-17607A61BF06}"/>
                  </a:ext>
                </a:extLst>
              </p:cNvPr>
              <p:cNvSpPr/>
              <p:nvPr/>
            </p:nvSpPr>
            <p:spPr bwMode="auto">
              <a:xfrm>
                <a:off x="4506259" y="15780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7" name="Oval 446">
                <a:extLst>
                  <a:ext uri="{FF2B5EF4-FFF2-40B4-BE49-F238E27FC236}">
                    <a16:creationId xmlns:a16="http://schemas.microsoft.com/office/drawing/2014/main" id="{21FF8792-61BE-4E89-B675-DE4C6AFF3246}"/>
                  </a:ext>
                </a:extLst>
              </p:cNvPr>
              <p:cNvSpPr/>
              <p:nvPr/>
            </p:nvSpPr>
            <p:spPr bwMode="auto">
              <a:xfrm>
                <a:off x="3663826" y="4421720"/>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3B3F9315-C151-48AC-9B9C-0AA892EB055C}"/>
                  </a:ext>
                </a:extLst>
              </p:cNvPr>
              <p:cNvSpPr/>
              <p:nvPr/>
            </p:nvSpPr>
            <p:spPr bwMode="auto">
              <a:xfrm rot="1234593">
                <a:off x="3519892" y="25517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9" name="Oval 448">
                <a:extLst>
                  <a:ext uri="{FF2B5EF4-FFF2-40B4-BE49-F238E27FC236}">
                    <a16:creationId xmlns:a16="http://schemas.microsoft.com/office/drawing/2014/main" id="{DDA3ACD8-D5AE-48E1-BFEE-4A2CECF41A7B}"/>
                  </a:ext>
                </a:extLst>
              </p:cNvPr>
              <p:cNvSpPr/>
              <p:nvPr/>
            </p:nvSpPr>
            <p:spPr bwMode="auto">
              <a:xfrm>
                <a:off x="5505326" y="4036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0" name="Oval 449">
                <a:extLst>
                  <a:ext uri="{FF2B5EF4-FFF2-40B4-BE49-F238E27FC236}">
                    <a16:creationId xmlns:a16="http://schemas.microsoft.com/office/drawing/2014/main" id="{6CC377BA-AF25-4C4E-8437-EB4DD3B0BC01}"/>
                  </a:ext>
                </a:extLst>
              </p:cNvPr>
              <p:cNvSpPr/>
              <p:nvPr/>
            </p:nvSpPr>
            <p:spPr bwMode="auto">
              <a:xfrm>
                <a:off x="5678893" y="2385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51" name="Oval 450">
            <a:extLst>
              <a:ext uri="{FF2B5EF4-FFF2-40B4-BE49-F238E27FC236}">
                <a16:creationId xmlns:a16="http://schemas.microsoft.com/office/drawing/2014/main" id="{E81FBF3F-2E16-4EF6-9241-35B9476E8CA9}"/>
              </a:ext>
            </a:extLst>
          </p:cNvPr>
          <p:cNvSpPr/>
          <p:nvPr/>
        </p:nvSpPr>
        <p:spPr bwMode="auto">
          <a:xfrm>
            <a:off x="1229262" y="597028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52" name="Group 451">
            <a:extLst>
              <a:ext uri="{FF2B5EF4-FFF2-40B4-BE49-F238E27FC236}">
                <a16:creationId xmlns:a16="http://schemas.microsoft.com/office/drawing/2014/main" id="{0E95FCC9-E014-4C38-BA68-36337DB2472B}"/>
              </a:ext>
            </a:extLst>
          </p:cNvPr>
          <p:cNvGrpSpPr/>
          <p:nvPr/>
        </p:nvGrpSpPr>
        <p:grpSpPr>
          <a:xfrm>
            <a:off x="9453744" y="4501322"/>
            <a:ext cx="1345326" cy="1348207"/>
            <a:chOff x="9126754" y="4284197"/>
            <a:chExt cx="1319067" cy="1321892"/>
          </a:xfrm>
          <a:effectLst>
            <a:outerShdw blurRad="50800" dist="38100" dir="2700000" algn="tl" rotWithShape="0">
              <a:prstClr val="black">
                <a:alpha val="40000"/>
              </a:prstClr>
            </a:outerShdw>
          </a:effectLst>
        </p:grpSpPr>
        <p:grpSp>
          <p:nvGrpSpPr>
            <p:cNvPr id="453" name="Group 452">
              <a:extLst>
                <a:ext uri="{FF2B5EF4-FFF2-40B4-BE49-F238E27FC236}">
                  <a16:creationId xmlns:a16="http://schemas.microsoft.com/office/drawing/2014/main" id="{B68ED02F-F4F2-4626-AE4C-D4EC2C75D539}"/>
                </a:ext>
              </a:extLst>
            </p:cNvPr>
            <p:cNvGrpSpPr/>
            <p:nvPr/>
          </p:nvGrpSpPr>
          <p:grpSpPr>
            <a:xfrm>
              <a:off x="9126754" y="4284197"/>
              <a:ext cx="1319067" cy="1321892"/>
              <a:chOff x="6497289" y="2041126"/>
              <a:chExt cx="1613535" cy="1616992"/>
            </a:xfrm>
          </p:grpSpPr>
          <p:sp>
            <p:nvSpPr>
              <p:cNvPr id="455" name="object 60">
                <a:extLst>
                  <a:ext uri="{FF2B5EF4-FFF2-40B4-BE49-F238E27FC236}">
                    <a16:creationId xmlns:a16="http://schemas.microsoft.com/office/drawing/2014/main" id="{75EAF174-506B-4B51-AB18-5907ED423C66}"/>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456" name="object 60">
                <a:extLst>
                  <a:ext uri="{FF2B5EF4-FFF2-40B4-BE49-F238E27FC236}">
                    <a16:creationId xmlns:a16="http://schemas.microsoft.com/office/drawing/2014/main" id="{8B32DE1E-570A-4954-AA43-54E44C7A42C3}"/>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454" name="Picture 453">
              <a:extLst>
                <a:ext uri="{FF2B5EF4-FFF2-40B4-BE49-F238E27FC236}">
                  <a16:creationId xmlns:a16="http://schemas.microsoft.com/office/drawing/2014/main" id="{34C5D5E8-3772-4033-87F5-659C1B448DF7}"/>
                </a:ext>
              </a:extLst>
            </p:cNvPr>
            <p:cNvPicPr>
              <a:picLocks noChangeAspect="1"/>
            </p:cNvPicPr>
            <p:nvPr/>
          </p:nvPicPr>
          <p:blipFill>
            <a:blip r:embed="rId4"/>
            <a:stretch>
              <a:fillRect/>
            </a:stretch>
          </p:blipFill>
          <p:spPr>
            <a:xfrm>
              <a:off x="9507357" y="4660980"/>
              <a:ext cx="565908" cy="565908"/>
            </a:xfrm>
            <a:prstGeom prst="rect">
              <a:avLst/>
            </a:prstGeom>
          </p:spPr>
        </p:pic>
      </p:grpSp>
      <p:sp>
        <p:nvSpPr>
          <p:cNvPr id="457" name="Arc 163">
            <a:extLst>
              <a:ext uri="{FF2B5EF4-FFF2-40B4-BE49-F238E27FC236}">
                <a16:creationId xmlns:a16="http://schemas.microsoft.com/office/drawing/2014/main" id="{AA53E00F-12CA-445D-97CA-5225C6236D3A}"/>
              </a:ext>
            </a:extLst>
          </p:cNvPr>
          <p:cNvSpPr/>
          <p:nvPr/>
        </p:nvSpPr>
        <p:spPr>
          <a:xfrm rot="18985204">
            <a:off x="3858991" y="3971414"/>
            <a:ext cx="1782046" cy="1569537"/>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893043"/>
              <a:gd name="connsiteY0" fmla="*/ 168652 h 936586"/>
              <a:gd name="connsiteX1" fmla="*/ 0 w 4893043"/>
              <a:gd name="connsiteY1" fmla="*/ 936586 h 936586"/>
              <a:gd name="connsiteX0" fmla="*/ 4893044 w 4893043"/>
              <a:gd name="connsiteY0" fmla="*/ 381665 h 936586"/>
              <a:gd name="connsiteX1" fmla="*/ 737988 w 4893043"/>
              <a:gd name="connsiteY1" fmla="*/ 168652 h 936586"/>
              <a:gd name="connsiteX0" fmla="*/ 737988 w 4893043"/>
              <a:gd name="connsiteY0" fmla="*/ 121703 h 889637"/>
              <a:gd name="connsiteX1" fmla="*/ 0 w 4893043"/>
              <a:gd name="connsiteY1" fmla="*/ 889637 h 889637"/>
              <a:gd name="connsiteX0" fmla="*/ 4893044 w 4893043"/>
              <a:gd name="connsiteY0" fmla="*/ 334716 h 889637"/>
              <a:gd name="connsiteX1" fmla="*/ 742494 w 4893043"/>
              <a:gd name="connsiteY1" fmla="*/ 181633 h 889637"/>
              <a:gd name="connsiteX0" fmla="*/ 157759 w 5230784"/>
              <a:gd name="connsiteY0" fmla="*/ 63547 h 935350"/>
              <a:gd name="connsiteX1" fmla="*/ 337741 w 5230784"/>
              <a:gd name="connsiteY1" fmla="*/ 935350 h 935350"/>
              <a:gd name="connsiteX0" fmla="*/ 5230785 w 5230784"/>
              <a:gd name="connsiteY0" fmla="*/ 380429 h 935350"/>
              <a:gd name="connsiteX1" fmla="*/ 1080235 w 5230784"/>
              <a:gd name="connsiteY1" fmla="*/ 227346 h 935350"/>
              <a:gd name="connsiteX0" fmla="*/ 230876 w 5303901"/>
              <a:gd name="connsiteY0" fmla="*/ 736930 h 1608733"/>
              <a:gd name="connsiteX1" fmla="*/ 410858 w 5303901"/>
              <a:gd name="connsiteY1" fmla="*/ 1608733 h 1608733"/>
              <a:gd name="connsiteX0" fmla="*/ 5303902 w 5303901"/>
              <a:gd name="connsiteY0" fmla="*/ 1053812 h 1608733"/>
              <a:gd name="connsiteX1" fmla="*/ 0 w 5303901"/>
              <a:gd name="connsiteY1" fmla="*/ 87756 h 1608733"/>
              <a:gd name="connsiteX0" fmla="*/ 230876 w 5303901"/>
              <a:gd name="connsiteY0" fmla="*/ 667098 h 1538901"/>
              <a:gd name="connsiteX1" fmla="*/ 410858 w 5303901"/>
              <a:gd name="connsiteY1" fmla="*/ 1538901 h 1538901"/>
              <a:gd name="connsiteX0" fmla="*/ 5303902 w 5303901"/>
              <a:gd name="connsiteY0" fmla="*/ 983980 h 1538901"/>
              <a:gd name="connsiteX1" fmla="*/ 0 w 5303901"/>
              <a:gd name="connsiteY1" fmla="*/ 17924 h 1538901"/>
            </a:gdLst>
            <a:ahLst/>
            <a:cxnLst>
              <a:cxn ang="0">
                <a:pos x="connsiteX0" y="connsiteY0"/>
              </a:cxn>
              <a:cxn ang="0">
                <a:pos x="connsiteX1" y="connsiteY1"/>
              </a:cxn>
            </a:cxnLst>
            <a:rect l="l" t="t" r="r" b="b"/>
            <a:pathLst>
              <a:path w="5303901" h="1538901" stroke="0" extrusionOk="0">
                <a:moveTo>
                  <a:pt x="230876" y="667098"/>
                </a:moveTo>
                <a:cubicBezTo>
                  <a:pt x="-209102" y="315293"/>
                  <a:pt x="410858" y="1538901"/>
                  <a:pt x="410858" y="1538901"/>
                </a:cubicBezTo>
              </a:path>
              <a:path w="5303901" h="1538901" fill="none">
                <a:moveTo>
                  <a:pt x="5303902" y="983980"/>
                </a:moveTo>
                <a:cubicBezTo>
                  <a:pt x="5147059" y="840210"/>
                  <a:pt x="4387204" y="-143963"/>
                  <a:pt x="0" y="1792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35" name="Arc 199">
            <a:extLst>
              <a:ext uri="{FF2B5EF4-FFF2-40B4-BE49-F238E27FC236}">
                <a16:creationId xmlns:a16="http://schemas.microsoft.com/office/drawing/2014/main" id="{EC63AE1E-2754-412A-8C4A-D186BC2ADC0C}"/>
              </a:ext>
            </a:extLst>
          </p:cNvPr>
          <p:cNvSpPr/>
          <p:nvPr/>
        </p:nvSpPr>
        <p:spPr>
          <a:xfrm rot="18651115">
            <a:off x="5940611" y="4025832"/>
            <a:ext cx="1846985" cy="1710420"/>
          </a:xfrm>
          <a:custGeom>
            <a:avLst/>
            <a:gdLst>
              <a:gd name="connsiteX0" fmla="*/ 1444499 w 2888999"/>
              <a:gd name="connsiteY0" fmla="*/ 0 h 2841189"/>
              <a:gd name="connsiteX1" fmla="*/ 2545269 w 2888999"/>
              <a:gd name="connsiteY1" fmla="*/ 500721 h 2841189"/>
              <a:gd name="connsiteX2" fmla="*/ 2865269 w 2888999"/>
              <a:gd name="connsiteY2" fmla="*/ 1677035 h 2841189"/>
              <a:gd name="connsiteX3" fmla="*/ 1444500 w 2888999"/>
              <a:gd name="connsiteY3" fmla="*/ 1420595 h 2841189"/>
              <a:gd name="connsiteX4" fmla="*/ 1444499 w 2888999"/>
              <a:gd name="connsiteY4" fmla="*/ 0 h 2841189"/>
              <a:gd name="connsiteX0" fmla="*/ 1444499 w 2888999"/>
              <a:gd name="connsiteY0" fmla="*/ 0 h 2841189"/>
              <a:gd name="connsiteX1" fmla="*/ 2545269 w 2888999"/>
              <a:gd name="connsiteY1" fmla="*/ 500721 h 2841189"/>
              <a:gd name="connsiteX2" fmla="*/ 2865269 w 2888999"/>
              <a:gd name="connsiteY2" fmla="*/ 1677035 h 2841189"/>
              <a:gd name="connsiteX0" fmla="*/ 366422 w 1810934"/>
              <a:gd name="connsiteY0" fmla="*/ 0 h 1677035"/>
              <a:gd name="connsiteX1" fmla="*/ 1467192 w 1810934"/>
              <a:gd name="connsiteY1" fmla="*/ 500721 h 1677035"/>
              <a:gd name="connsiteX2" fmla="*/ 1787192 w 1810934"/>
              <a:gd name="connsiteY2" fmla="*/ 1677035 h 1677035"/>
              <a:gd name="connsiteX3" fmla="*/ 366423 w 1810934"/>
              <a:gd name="connsiteY3" fmla="*/ 1420595 h 1677035"/>
              <a:gd name="connsiteX4" fmla="*/ 366422 w 1810934"/>
              <a:gd name="connsiteY4" fmla="*/ 0 h 1677035"/>
              <a:gd name="connsiteX0" fmla="*/ 0 w 1810934"/>
              <a:gd name="connsiteY0" fmla="*/ 20650 h 1677035"/>
              <a:gd name="connsiteX1" fmla="*/ 1467192 w 1810934"/>
              <a:gd name="connsiteY1" fmla="*/ 500721 h 1677035"/>
              <a:gd name="connsiteX2" fmla="*/ 1787192 w 1810934"/>
              <a:gd name="connsiteY2" fmla="*/ 1677035 h 1677035"/>
            </a:gdLst>
            <a:ahLst/>
            <a:cxnLst>
              <a:cxn ang="0">
                <a:pos x="connsiteX0" y="connsiteY0"/>
              </a:cxn>
              <a:cxn ang="0">
                <a:pos x="connsiteX1" y="connsiteY1"/>
              </a:cxn>
              <a:cxn ang="0">
                <a:pos x="connsiteX2" y="connsiteY2"/>
              </a:cxn>
            </a:cxnLst>
            <a:rect l="l" t="t" r="r" b="b"/>
            <a:pathLst>
              <a:path w="1810934" h="1677035" stroke="0" extrusionOk="0">
                <a:moveTo>
                  <a:pt x="366422" y="0"/>
                </a:moveTo>
                <a:cubicBezTo>
                  <a:pt x="790273" y="0"/>
                  <a:pt x="1192736" y="183073"/>
                  <a:pt x="1467192" y="500721"/>
                </a:cubicBezTo>
                <a:cubicBezTo>
                  <a:pt x="1747991" y="825710"/>
                  <a:pt x="1865472" y="1257570"/>
                  <a:pt x="1787192" y="1677035"/>
                </a:cubicBezTo>
                <a:lnTo>
                  <a:pt x="366423" y="1420595"/>
                </a:lnTo>
                <a:cubicBezTo>
                  <a:pt x="366423" y="947063"/>
                  <a:pt x="366422" y="473532"/>
                  <a:pt x="366422" y="0"/>
                </a:cubicBezTo>
                <a:close/>
              </a:path>
              <a:path w="1810934" h="1677035" fill="none">
                <a:moveTo>
                  <a:pt x="0" y="20650"/>
                </a:moveTo>
                <a:cubicBezTo>
                  <a:pt x="423851" y="20650"/>
                  <a:pt x="1192736" y="183073"/>
                  <a:pt x="1467192" y="500721"/>
                </a:cubicBezTo>
                <a:cubicBezTo>
                  <a:pt x="1747991" y="825710"/>
                  <a:pt x="1865472" y="1257570"/>
                  <a:pt x="1787192" y="167703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36" name="Oval 535">
            <a:extLst>
              <a:ext uri="{FF2B5EF4-FFF2-40B4-BE49-F238E27FC236}">
                <a16:creationId xmlns:a16="http://schemas.microsoft.com/office/drawing/2014/main" id="{9C185B08-7901-4897-B69F-62F908C9F0F5}"/>
              </a:ext>
            </a:extLst>
          </p:cNvPr>
          <p:cNvSpPr/>
          <p:nvPr/>
        </p:nvSpPr>
        <p:spPr bwMode="auto">
          <a:xfrm>
            <a:off x="8538583" y="439965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7" name="Oval 536">
            <a:extLst>
              <a:ext uri="{FF2B5EF4-FFF2-40B4-BE49-F238E27FC236}">
                <a16:creationId xmlns:a16="http://schemas.microsoft.com/office/drawing/2014/main" id="{63342430-BE63-4D54-8F39-246B27CB229F}"/>
              </a:ext>
            </a:extLst>
          </p:cNvPr>
          <p:cNvSpPr/>
          <p:nvPr/>
        </p:nvSpPr>
        <p:spPr bwMode="auto">
          <a:xfrm>
            <a:off x="8003636" y="466419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8" name="Oval 537">
            <a:extLst>
              <a:ext uri="{FF2B5EF4-FFF2-40B4-BE49-F238E27FC236}">
                <a16:creationId xmlns:a16="http://schemas.microsoft.com/office/drawing/2014/main" id="{CD5B084A-2FE0-41CC-BE8A-4DCBB5009AC6}"/>
              </a:ext>
            </a:extLst>
          </p:cNvPr>
          <p:cNvSpPr/>
          <p:nvPr/>
        </p:nvSpPr>
        <p:spPr bwMode="auto">
          <a:xfrm>
            <a:off x="7412962" y="540927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9" name="Oval 538">
            <a:extLst>
              <a:ext uri="{FF2B5EF4-FFF2-40B4-BE49-F238E27FC236}">
                <a16:creationId xmlns:a16="http://schemas.microsoft.com/office/drawing/2014/main" id="{7E653CF1-4D63-4251-BE84-2F6AE9EFBD42}"/>
              </a:ext>
            </a:extLst>
          </p:cNvPr>
          <p:cNvSpPr/>
          <p:nvPr/>
        </p:nvSpPr>
        <p:spPr bwMode="auto">
          <a:xfrm>
            <a:off x="7143028" y="5827598"/>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0" name="Oval 539">
            <a:extLst>
              <a:ext uri="{FF2B5EF4-FFF2-40B4-BE49-F238E27FC236}">
                <a16:creationId xmlns:a16="http://schemas.microsoft.com/office/drawing/2014/main" id="{0D94F2FB-BC9A-4068-8952-5968527473E5}"/>
              </a:ext>
            </a:extLst>
          </p:cNvPr>
          <p:cNvSpPr/>
          <p:nvPr/>
        </p:nvSpPr>
        <p:spPr bwMode="auto">
          <a:xfrm>
            <a:off x="6686257" y="5384069"/>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1" name="Oval 540">
            <a:extLst>
              <a:ext uri="{FF2B5EF4-FFF2-40B4-BE49-F238E27FC236}">
                <a16:creationId xmlns:a16="http://schemas.microsoft.com/office/drawing/2014/main" id="{B9120F99-E1E6-4C14-ABEF-D4BED0D3F7EA}"/>
              </a:ext>
            </a:extLst>
          </p:cNvPr>
          <p:cNvSpPr/>
          <p:nvPr/>
        </p:nvSpPr>
        <p:spPr bwMode="auto">
          <a:xfrm>
            <a:off x="8572957" y="513111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2" name="Oval 541">
            <a:extLst>
              <a:ext uri="{FF2B5EF4-FFF2-40B4-BE49-F238E27FC236}">
                <a16:creationId xmlns:a16="http://schemas.microsoft.com/office/drawing/2014/main" id="{A6F2B467-7009-4B3A-BF83-A8083469A9BC}"/>
              </a:ext>
            </a:extLst>
          </p:cNvPr>
          <p:cNvSpPr/>
          <p:nvPr/>
        </p:nvSpPr>
        <p:spPr bwMode="auto">
          <a:xfrm>
            <a:off x="8497914" y="644816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3" name="Arc 163">
            <a:extLst>
              <a:ext uri="{FF2B5EF4-FFF2-40B4-BE49-F238E27FC236}">
                <a16:creationId xmlns:a16="http://schemas.microsoft.com/office/drawing/2014/main" id="{D9345EBA-0704-45CB-B999-27771BF7F385}"/>
              </a:ext>
            </a:extLst>
          </p:cNvPr>
          <p:cNvSpPr/>
          <p:nvPr/>
        </p:nvSpPr>
        <p:spPr>
          <a:xfrm flipH="1">
            <a:off x="6976783" y="6055982"/>
            <a:ext cx="643811"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44" name="Oval 543">
            <a:extLst>
              <a:ext uri="{FF2B5EF4-FFF2-40B4-BE49-F238E27FC236}">
                <a16:creationId xmlns:a16="http://schemas.microsoft.com/office/drawing/2014/main" id="{6EDDE31C-8CE3-46F9-B255-9D5C85A86689}"/>
              </a:ext>
            </a:extLst>
          </p:cNvPr>
          <p:cNvSpPr/>
          <p:nvPr/>
        </p:nvSpPr>
        <p:spPr bwMode="auto">
          <a:xfrm>
            <a:off x="5591749" y="498740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5" name="Oval 544">
            <a:extLst>
              <a:ext uri="{FF2B5EF4-FFF2-40B4-BE49-F238E27FC236}">
                <a16:creationId xmlns:a16="http://schemas.microsoft.com/office/drawing/2014/main" id="{09BD9F81-334A-488E-8F77-A8B4B04A744F}"/>
              </a:ext>
            </a:extLst>
          </p:cNvPr>
          <p:cNvSpPr/>
          <p:nvPr/>
        </p:nvSpPr>
        <p:spPr bwMode="auto">
          <a:xfrm>
            <a:off x="7354923" y="6102873"/>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546" name="Group 545">
            <a:extLst>
              <a:ext uri="{FF2B5EF4-FFF2-40B4-BE49-F238E27FC236}">
                <a16:creationId xmlns:a16="http://schemas.microsoft.com/office/drawing/2014/main" id="{060A1271-D4C8-444E-9092-711745039186}"/>
              </a:ext>
            </a:extLst>
          </p:cNvPr>
          <p:cNvGrpSpPr/>
          <p:nvPr/>
        </p:nvGrpSpPr>
        <p:grpSpPr>
          <a:xfrm>
            <a:off x="5545574" y="3561131"/>
            <a:ext cx="1345326" cy="1348207"/>
            <a:chOff x="5386012" y="3625850"/>
            <a:chExt cx="1319067" cy="1321892"/>
          </a:xfrm>
          <a:effectLst>
            <a:outerShdw blurRad="50800" dist="38100" dir="2700000" algn="tl" rotWithShape="0">
              <a:prstClr val="black">
                <a:alpha val="40000"/>
              </a:prstClr>
            </a:outerShdw>
          </a:effectLst>
        </p:grpSpPr>
        <p:grpSp>
          <p:nvGrpSpPr>
            <p:cNvPr id="547" name="Group 546">
              <a:extLst>
                <a:ext uri="{FF2B5EF4-FFF2-40B4-BE49-F238E27FC236}">
                  <a16:creationId xmlns:a16="http://schemas.microsoft.com/office/drawing/2014/main" id="{1320F5D8-A70F-412A-B89F-DD53FC4BC8F7}"/>
                </a:ext>
              </a:extLst>
            </p:cNvPr>
            <p:cNvGrpSpPr/>
            <p:nvPr/>
          </p:nvGrpSpPr>
          <p:grpSpPr>
            <a:xfrm>
              <a:off x="5386012" y="3625850"/>
              <a:ext cx="1319067" cy="1321892"/>
              <a:chOff x="788560" y="2041126"/>
              <a:chExt cx="1613535" cy="1616992"/>
            </a:xfrm>
          </p:grpSpPr>
          <p:sp>
            <p:nvSpPr>
              <p:cNvPr id="549" name="object 60">
                <a:extLst>
                  <a:ext uri="{FF2B5EF4-FFF2-40B4-BE49-F238E27FC236}">
                    <a16:creationId xmlns:a16="http://schemas.microsoft.com/office/drawing/2014/main" id="{32A38C4C-3CEE-467C-9FC0-FF759CD1884C}"/>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550" name="object 60">
                <a:extLst>
                  <a:ext uri="{FF2B5EF4-FFF2-40B4-BE49-F238E27FC236}">
                    <a16:creationId xmlns:a16="http://schemas.microsoft.com/office/drawing/2014/main" id="{94CB3C67-5F67-4E14-BD0E-6F96193553C0}"/>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548" name="Picture 547">
              <a:extLst>
                <a:ext uri="{FF2B5EF4-FFF2-40B4-BE49-F238E27FC236}">
                  <a16:creationId xmlns:a16="http://schemas.microsoft.com/office/drawing/2014/main" id="{A2BEC064-8B0B-4A78-AFB7-AF3F825125B7}"/>
                </a:ext>
              </a:extLst>
            </p:cNvPr>
            <p:cNvPicPr>
              <a:picLocks noChangeAspect="1"/>
            </p:cNvPicPr>
            <p:nvPr/>
          </p:nvPicPr>
          <p:blipFill>
            <a:blip r:embed="rId5"/>
            <a:stretch>
              <a:fillRect/>
            </a:stretch>
          </p:blipFill>
          <p:spPr>
            <a:xfrm>
              <a:off x="5757879" y="4011743"/>
              <a:ext cx="575332" cy="575330"/>
            </a:xfrm>
            <a:prstGeom prst="rect">
              <a:avLst/>
            </a:prstGeom>
          </p:spPr>
        </p:pic>
      </p:grpSp>
      <p:sp>
        <p:nvSpPr>
          <p:cNvPr id="551" name="Oval 550">
            <a:extLst>
              <a:ext uri="{FF2B5EF4-FFF2-40B4-BE49-F238E27FC236}">
                <a16:creationId xmlns:a16="http://schemas.microsoft.com/office/drawing/2014/main" id="{678F5717-7D16-4FD6-8B5A-DF502264B4BD}"/>
              </a:ext>
            </a:extLst>
          </p:cNvPr>
          <p:cNvSpPr/>
          <p:nvPr/>
        </p:nvSpPr>
        <p:spPr bwMode="auto">
          <a:xfrm>
            <a:off x="3523953" y="4769111"/>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2" name="Oval 551">
            <a:extLst>
              <a:ext uri="{FF2B5EF4-FFF2-40B4-BE49-F238E27FC236}">
                <a16:creationId xmlns:a16="http://schemas.microsoft.com/office/drawing/2014/main" id="{3281C034-72B5-4841-AC1F-5B830A54E39E}"/>
              </a:ext>
            </a:extLst>
          </p:cNvPr>
          <p:cNvSpPr/>
          <p:nvPr/>
        </p:nvSpPr>
        <p:spPr bwMode="auto">
          <a:xfrm>
            <a:off x="3629728" y="676296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3" name="Rectangle 552">
            <a:extLst>
              <a:ext uri="{FF2B5EF4-FFF2-40B4-BE49-F238E27FC236}">
                <a16:creationId xmlns:a16="http://schemas.microsoft.com/office/drawing/2014/main" id="{36D6D8CF-1260-40DA-82D1-089CCDCC8134}"/>
              </a:ext>
            </a:extLst>
          </p:cNvPr>
          <p:cNvSpPr/>
          <p:nvPr/>
        </p:nvSpPr>
        <p:spPr bwMode="auto">
          <a:xfrm>
            <a:off x="-85197" y="6993637"/>
            <a:ext cx="12815916" cy="1015996"/>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2" name="Titel 9">
            <a:extLst>
              <a:ext uri="{FF2B5EF4-FFF2-40B4-BE49-F238E27FC236}">
                <a16:creationId xmlns:a16="http://schemas.microsoft.com/office/drawing/2014/main" id="{74D84D1F-CF57-4F79-ADCD-51D05F79A269}"/>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113" name="Group 4">
            <a:extLst>
              <a:ext uri="{FF2B5EF4-FFF2-40B4-BE49-F238E27FC236}">
                <a16:creationId xmlns:a16="http://schemas.microsoft.com/office/drawing/2014/main" id="{93909CB1-3F4E-4FDE-A47D-B3380877242A}"/>
              </a:ext>
            </a:extLst>
          </p:cNvPr>
          <p:cNvGrpSpPr/>
          <p:nvPr/>
        </p:nvGrpSpPr>
        <p:grpSpPr>
          <a:xfrm>
            <a:off x="296611" y="373976"/>
            <a:ext cx="933071" cy="933071"/>
            <a:chOff x="-649496" y="382043"/>
            <a:chExt cx="914859" cy="914859"/>
          </a:xfrm>
        </p:grpSpPr>
        <p:sp>
          <p:nvSpPr>
            <p:cNvPr id="114" name="Oval 10">
              <a:extLst>
                <a:ext uri="{FF2B5EF4-FFF2-40B4-BE49-F238E27FC236}">
                  <a16:creationId xmlns:a16="http://schemas.microsoft.com/office/drawing/2014/main" id="{4B5FC4BD-D1B8-4D60-9A1A-67D79F6FF28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5" name="Rectangle 11" descr="Users">
              <a:extLst>
                <a:ext uri="{FF2B5EF4-FFF2-40B4-BE49-F238E27FC236}">
                  <a16:creationId xmlns:a16="http://schemas.microsoft.com/office/drawing/2014/main" id="{95552BFA-08C0-419A-BF2A-6319BFC5B3CD}"/>
                </a:ext>
              </a:extLst>
            </p:cNvPr>
            <p:cNvSpPr/>
            <p:nvPr/>
          </p:nvSpPr>
          <p:spPr>
            <a:xfrm>
              <a:off x="-457376" y="574164"/>
              <a:ext cx="530618" cy="5306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2179786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7498BF-3323-46D4-95C5-FC19933B2287}"/>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FCC18FA3-A722-4232-9ACA-9D3B44B2F025}"/>
              </a:ext>
            </a:extLst>
          </p:cNvPr>
          <p:cNvSpPr txBox="1">
            <a:spLocks/>
          </p:cNvSpPr>
          <p:nvPr/>
        </p:nvSpPr>
        <p:spPr>
          <a:xfrm>
            <a:off x="837106" y="1317787"/>
            <a:ext cx="10551104"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de-DE"/>
              <a:t>Azure AD </a:t>
            </a:r>
            <a:r>
              <a:rPr lang="de-DE" err="1"/>
              <a:t>Privileged</a:t>
            </a:r>
            <a:r>
              <a:rPr lang="de-DE"/>
              <a:t> Identity Management</a:t>
            </a:r>
          </a:p>
        </p:txBody>
      </p:sp>
      <p:sp>
        <p:nvSpPr>
          <p:cNvPr id="4" name="Titel 9">
            <a:extLst>
              <a:ext uri="{FF2B5EF4-FFF2-40B4-BE49-F238E27FC236}">
                <a16:creationId xmlns:a16="http://schemas.microsoft.com/office/drawing/2014/main" id="{CF581088-6F60-49DB-A957-48A933B5C8B0}"/>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070B0B59-8BD5-41A2-85BD-4A4172C550DB}"/>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2EBBD1D2-DF6F-44BE-AFBA-D0401060CD72}"/>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58247134-E2EF-4AC6-85AF-87D73911E170}"/>
                </a:ext>
              </a:extLst>
            </p:cNvPr>
            <p:cNvSpPr/>
            <p:nvPr/>
          </p:nvSpPr>
          <p:spPr>
            <a:xfrm>
              <a:off x="-457376" y="574164"/>
              <a:ext cx="530618" cy="53061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Rectangle 474">
            <a:extLst>
              <a:ext uri="{FF2B5EF4-FFF2-40B4-BE49-F238E27FC236}">
                <a16:creationId xmlns:a16="http://schemas.microsoft.com/office/drawing/2014/main" id="{802A77ED-7937-4C77-823F-3BD52DA7CD24}"/>
              </a:ext>
            </a:extLst>
          </p:cNvPr>
          <p:cNvSpPr/>
          <p:nvPr/>
        </p:nvSpPr>
        <p:spPr>
          <a:xfrm>
            <a:off x="726333" y="1857889"/>
            <a:ext cx="7831757" cy="382254"/>
          </a:xfrm>
          <a:prstGeom prst="rect">
            <a:avLst/>
          </a:prstGeom>
        </p:spPr>
        <p:txBody>
          <a:bodyPr wrap="square">
            <a:spAutoFit/>
          </a:bodyPr>
          <a:lstStyle/>
          <a:p>
            <a:pPr defTabSz="931505" fontAlgn="base">
              <a:lnSpc>
                <a:spcPct val="90000"/>
              </a:lnSpc>
              <a:spcBef>
                <a:spcPct val="20000"/>
              </a:spcBef>
              <a:spcAft>
                <a:spcPct val="0"/>
              </a:spcAft>
              <a:buSzPct val="90000"/>
            </a:pPr>
            <a:r>
              <a:rPr lang="en-US" sz="2040">
                <a:latin typeface="Segoe UI" panose="020B0502040204020203" pitchFamily="34" charset="0"/>
                <a:ea typeface="ＭＳ Ｐゴシック" charset="0"/>
                <a:cs typeface="Segoe UI" panose="020B0502040204020203" pitchFamily="34" charset="0"/>
              </a:rPr>
              <a:t>Discover, restrict, and monitor privileged identities</a:t>
            </a:r>
          </a:p>
        </p:txBody>
      </p:sp>
      <p:sp>
        <p:nvSpPr>
          <p:cNvPr id="9" name="Right Arrow 170">
            <a:extLst>
              <a:ext uri="{FF2B5EF4-FFF2-40B4-BE49-F238E27FC236}">
                <a16:creationId xmlns:a16="http://schemas.microsoft.com/office/drawing/2014/main" id="{5B5050B9-740D-4247-99CB-DAF2CACF859F}"/>
              </a:ext>
            </a:extLst>
          </p:cNvPr>
          <p:cNvSpPr/>
          <p:nvPr/>
        </p:nvSpPr>
        <p:spPr bwMode="auto">
          <a:xfrm>
            <a:off x="267442" y="2532570"/>
            <a:ext cx="7163661" cy="675565"/>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TextBox 113">
            <a:extLst>
              <a:ext uri="{FF2B5EF4-FFF2-40B4-BE49-F238E27FC236}">
                <a16:creationId xmlns:a16="http://schemas.microsoft.com/office/drawing/2014/main" id="{4544264B-934C-4682-8605-D1A0D21AFD1D}"/>
              </a:ext>
            </a:extLst>
          </p:cNvPr>
          <p:cNvSpPr txBox="1"/>
          <p:nvPr/>
        </p:nvSpPr>
        <p:spPr>
          <a:xfrm>
            <a:off x="770299" y="3225275"/>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User</a:t>
            </a:r>
          </a:p>
        </p:txBody>
      </p:sp>
      <p:sp>
        <p:nvSpPr>
          <p:cNvPr id="11" name="TextBox 114">
            <a:extLst>
              <a:ext uri="{FF2B5EF4-FFF2-40B4-BE49-F238E27FC236}">
                <a16:creationId xmlns:a16="http://schemas.microsoft.com/office/drawing/2014/main" id="{6A2DBCF2-E5C6-4F41-AD1F-3E81ACC40886}"/>
              </a:ext>
            </a:extLst>
          </p:cNvPr>
          <p:cNvSpPr txBox="1"/>
          <p:nvPr/>
        </p:nvSpPr>
        <p:spPr>
          <a:xfrm>
            <a:off x="2435382" y="3225276"/>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Administrator</a:t>
            </a:r>
          </a:p>
        </p:txBody>
      </p:sp>
      <p:sp>
        <p:nvSpPr>
          <p:cNvPr id="12" name="Oval 115">
            <a:extLst>
              <a:ext uri="{FF2B5EF4-FFF2-40B4-BE49-F238E27FC236}">
                <a16:creationId xmlns:a16="http://schemas.microsoft.com/office/drawing/2014/main" id="{CFC4D0ED-59F9-4344-A37C-57AA95100433}"/>
              </a:ext>
            </a:extLst>
          </p:cNvPr>
          <p:cNvSpPr/>
          <p:nvPr/>
        </p:nvSpPr>
        <p:spPr bwMode="auto">
          <a:xfrm>
            <a:off x="7739090" y="709400"/>
            <a:ext cx="4310727" cy="4310725"/>
          </a:xfrm>
          <a:prstGeom prst="ellipse">
            <a:avLst/>
          </a:prstGeom>
          <a:noFill/>
          <a:ln w="19050" cap="flat" cmpd="sng" algn="ctr">
            <a:solidFill>
              <a:srgbClr val="737373"/>
            </a:solid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16">
            <a:extLst>
              <a:ext uri="{FF2B5EF4-FFF2-40B4-BE49-F238E27FC236}">
                <a16:creationId xmlns:a16="http://schemas.microsoft.com/office/drawing/2014/main" id="{B2AF67A6-EA93-4F1F-A720-D50742C12C90}"/>
              </a:ext>
            </a:extLst>
          </p:cNvPr>
          <p:cNvGrpSpPr/>
          <p:nvPr/>
        </p:nvGrpSpPr>
        <p:grpSpPr>
          <a:xfrm rot="3268358">
            <a:off x="10470710" y="4558980"/>
            <a:ext cx="1488294" cy="818054"/>
            <a:chOff x="901894" y="2867179"/>
            <a:chExt cx="3593019" cy="1974936"/>
          </a:xfrm>
          <a:solidFill>
            <a:srgbClr val="0078D7"/>
          </a:solidFill>
        </p:grpSpPr>
        <p:sp>
          <p:nvSpPr>
            <p:cNvPr id="14" name="Rectangle 29">
              <a:extLst>
                <a:ext uri="{FF2B5EF4-FFF2-40B4-BE49-F238E27FC236}">
                  <a16:creationId xmlns:a16="http://schemas.microsoft.com/office/drawing/2014/main" id="{74DA5CFA-5696-4F62-B452-78B1E4B7480D}"/>
                </a:ext>
              </a:extLst>
            </p:cNvPr>
            <p:cNvSpPr>
              <a:spLocks noChangeArrowheads="1"/>
            </p:cNvSpPr>
            <p:nvPr/>
          </p:nvSpPr>
          <p:spPr bwMode="auto">
            <a:xfrm>
              <a:off x="2787744" y="3811146"/>
              <a:ext cx="1707169" cy="1150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5" name="Oval 31">
              <a:extLst>
                <a:ext uri="{FF2B5EF4-FFF2-40B4-BE49-F238E27FC236}">
                  <a16:creationId xmlns:a16="http://schemas.microsoft.com/office/drawing/2014/main" id="{C3EE7AFC-4777-4F09-BB70-0A4713F159F6}"/>
                </a:ext>
              </a:extLst>
            </p:cNvPr>
            <p:cNvSpPr>
              <a:spLocks noChangeArrowheads="1"/>
            </p:cNvSpPr>
            <p:nvPr/>
          </p:nvSpPr>
          <p:spPr bwMode="auto">
            <a:xfrm>
              <a:off x="901894" y="2867179"/>
              <a:ext cx="1978048" cy="19749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 name="Oval 32">
              <a:extLst>
                <a:ext uri="{FF2B5EF4-FFF2-40B4-BE49-F238E27FC236}">
                  <a16:creationId xmlns:a16="http://schemas.microsoft.com/office/drawing/2014/main" id="{E991F2FA-3A44-4F9B-9037-AE73E64D11D3}"/>
                </a:ext>
              </a:extLst>
            </p:cNvPr>
            <p:cNvSpPr>
              <a:spLocks noChangeArrowheads="1"/>
            </p:cNvSpPr>
            <p:nvPr/>
          </p:nvSpPr>
          <p:spPr bwMode="auto">
            <a:xfrm>
              <a:off x="996831" y="2958999"/>
              <a:ext cx="1792849" cy="1792850"/>
            </a:xfrm>
            <a:prstGeom prst="ellipse">
              <a:avLst/>
            </a:prstGeom>
            <a:solidFill>
              <a:srgbClr val="FFFFFF"/>
            </a:solidFill>
            <a:ln w="9525">
              <a:noFill/>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17" name="Trapezoid 98">
            <a:extLst>
              <a:ext uri="{FF2B5EF4-FFF2-40B4-BE49-F238E27FC236}">
                <a16:creationId xmlns:a16="http://schemas.microsoft.com/office/drawing/2014/main" id="{D982A7A2-5DD0-4D84-AD76-15EB2EAED428}"/>
              </a:ext>
            </a:extLst>
          </p:cNvPr>
          <p:cNvSpPr/>
          <p:nvPr/>
        </p:nvSpPr>
        <p:spPr bwMode="auto">
          <a:xfrm rot="10800000">
            <a:off x="7646474" y="2642543"/>
            <a:ext cx="3170724" cy="2932091"/>
          </a:xfrm>
          <a:custGeom>
            <a:avLst/>
            <a:gdLst>
              <a:gd name="connsiteX0" fmla="*/ 0 w 3773446"/>
              <a:gd name="connsiteY0" fmla="*/ 1850717 h 1850717"/>
              <a:gd name="connsiteX1" fmla="*/ 777357 w 3773446"/>
              <a:gd name="connsiteY1" fmla="*/ 0 h 1850717"/>
              <a:gd name="connsiteX2" fmla="*/ 2996089 w 3773446"/>
              <a:gd name="connsiteY2" fmla="*/ 0 h 1850717"/>
              <a:gd name="connsiteX3" fmla="*/ 3773446 w 3773446"/>
              <a:gd name="connsiteY3" fmla="*/ 1850717 h 1850717"/>
              <a:gd name="connsiteX4" fmla="*/ 0 w 3773446"/>
              <a:gd name="connsiteY4" fmla="*/ 1850717 h 1850717"/>
              <a:gd name="connsiteX0" fmla="*/ 0 w 3773446"/>
              <a:gd name="connsiteY0" fmla="*/ 1850717 h 1850717"/>
              <a:gd name="connsiteX1" fmla="*/ 777357 w 3773446"/>
              <a:gd name="connsiteY1" fmla="*/ 0 h 1850717"/>
              <a:gd name="connsiteX2" fmla="*/ 2132307 w 3773446"/>
              <a:gd name="connsiteY2" fmla="*/ 45719 h 1850717"/>
              <a:gd name="connsiteX3" fmla="*/ 3773446 w 3773446"/>
              <a:gd name="connsiteY3" fmla="*/ 1850717 h 1850717"/>
              <a:gd name="connsiteX4" fmla="*/ 0 w 3773446"/>
              <a:gd name="connsiteY4" fmla="*/ 1850717 h 1850717"/>
              <a:gd name="connsiteX0" fmla="*/ 0 w 3773446"/>
              <a:gd name="connsiteY0" fmla="*/ 1804998 h 1804998"/>
              <a:gd name="connsiteX1" fmla="*/ 744571 w 3773446"/>
              <a:gd name="connsiteY1" fmla="*/ 0 h 1804998"/>
              <a:gd name="connsiteX2" fmla="*/ 2132307 w 3773446"/>
              <a:gd name="connsiteY2" fmla="*/ 0 h 1804998"/>
              <a:gd name="connsiteX3" fmla="*/ 3773446 w 3773446"/>
              <a:gd name="connsiteY3" fmla="*/ 1804998 h 1804998"/>
              <a:gd name="connsiteX4" fmla="*/ 0 w 3773446"/>
              <a:gd name="connsiteY4" fmla="*/ 1804998 h 1804998"/>
              <a:gd name="connsiteX0" fmla="*/ 0 w 2132307"/>
              <a:gd name="connsiteY0" fmla="*/ 1804998 h 2603284"/>
              <a:gd name="connsiteX1" fmla="*/ 744571 w 2132307"/>
              <a:gd name="connsiteY1" fmla="*/ 0 h 2603284"/>
              <a:gd name="connsiteX2" fmla="*/ 2132307 w 2132307"/>
              <a:gd name="connsiteY2" fmla="*/ 0 h 2603284"/>
              <a:gd name="connsiteX3" fmla="*/ 1349560 w 2132307"/>
              <a:gd name="connsiteY3" fmla="*/ 2603284 h 2603284"/>
              <a:gd name="connsiteX4" fmla="*/ 0 w 2132307"/>
              <a:gd name="connsiteY4" fmla="*/ 1804998 h 2603284"/>
              <a:gd name="connsiteX0" fmla="*/ 0 w 3061221"/>
              <a:gd name="connsiteY0" fmla="*/ 1355055 h 2603284"/>
              <a:gd name="connsiteX1" fmla="*/ 1673485 w 3061221"/>
              <a:gd name="connsiteY1" fmla="*/ 0 h 2603284"/>
              <a:gd name="connsiteX2" fmla="*/ 3061221 w 3061221"/>
              <a:gd name="connsiteY2" fmla="*/ 0 h 2603284"/>
              <a:gd name="connsiteX3" fmla="*/ 2278474 w 3061221"/>
              <a:gd name="connsiteY3" fmla="*/ 2603284 h 2603284"/>
              <a:gd name="connsiteX4" fmla="*/ 0 w 3061221"/>
              <a:gd name="connsiteY4" fmla="*/ 1355055 h 2603284"/>
              <a:gd name="connsiteX0" fmla="*/ 0 w 3061221"/>
              <a:gd name="connsiteY0" fmla="*/ 2559740 h 3807969"/>
              <a:gd name="connsiteX1" fmla="*/ 1252570 w 3061221"/>
              <a:gd name="connsiteY1" fmla="*/ 0 h 3807969"/>
              <a:gd name="connsiteX2" fmla="*/ 3061221 w 3061221"/>
              <a:gd name="connsiteY2" fmla="*/ 1204685 h 3807969"/>
              <a:gd name="connsiteX3" fmla="*/ 2278474 w 3061221"/>
              <a:gd name="connsiteY3" fmla="*/ 3807969 h 3807969"/>
              <a:gd name="connsiteX4" fmla="*/ 0 w 3061221"/>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632311 h 3880540"/>
              <a:gd name="connsiteX1" fmla="*/ 1818627 w 3191849"/>
              <a:gd name="connsiteY1" fmla="*/ 0 h 3880540"/>
              <a:gd name="connsiteX2" fmla="*/ 3191849 w 3191849"/>
              <a:gd name="connsiteY2" fmla="*/ 928914 h 3880540"/>
              <a:gd name="connsiteX3" fmla="*/ 2278474 w 3191849"/>
              <a:gd name="connsiteY3" fmla="*/ 3880540 h 3880540"/>
              <a:gd name="connsiteX4" fmla="*/ 0 w 3191849"/>
              <a:gd name="connsiteY4" fmla="*/ 2632311 h 3880540"/>
              <a:gd name="connsiteX0" fmla="*/ 0 w 3191849"/>
              <a:gd name="connsiteY0" fmla="*/ 1703397 h 2951626"/>
              <a:gd name="connsiteX1" fmla="*/ 1755127 w 3191849"/>
              <a:gd name="connsiteY1" fmla="*/ 87086 h 2951626"/>
              <a:gd name="connsiteX2" fmla="*/ 3191849 w 3191849"/>
              <a:gd name="connsiteY2" fmla="*/ 0 h 2951626"/>
              <a:gd name="connsiteX3" fmla="*/ 2278474 w 3191849"/>
              <a:gd name="connsiteY3" fmla="*/ 2951626 h 2951626"/>
              <a:gd name="connsiteX4" fmla="*/ 0 w 3191849"/>
              <a:gd name="connsiteY4" fmla="*/ 1703397 h 2951626"/>
              <a:gd name="connsiteX0" fmla="*/ 0 w 3191849"/>
              <a:gd name="connsiteY0" fmla="*/ 1703397 h 2951626"/>
              <a:gd name="connsiteX1" fmla="*/ 1844027 w 3191849"/>
              <a:gd name="connsiteY1" fmla="*/ 23586 h 2951626"/>
              <a:gd name="connsiteX2" fmla="*/ 3191849 w 3191849"/>
              <a:gd name="connsiteY2" fmla="*/ 0 h 2951626"/>
              <a:gd name="connsiteX3" fmla="*/ 2278474 w 3191849"/>
              <a:gd name="connsiteY3" fmla="*/ 2951626 h 2951626"/>
              <a:gd name="connsiteX4" fmla="*/ 0 w 3191849"/>
              <a:gd name="connsiteY4" fmla="*/ 1703397 h 295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849" h="2951626">
                <a:moveTo>
                  <a:pt x="0" y="1703397"/>
                </a:moveTo>
                <a:lnTo>
                  <a:pt x="1844027" y="23586"/>
                </a:lnTo>
                <a:lnTo>
                  <a:pt x="3191849" y="0"/>
                </a:lnTo>
                <a:lnTo>
                  <a:pt x="2278474" y="2951626"/>
                </a:lnTo>
                <a:lnTo>
                  <a:pt x="0" y="1703397"/>
                </a:lnTo>
                <a:close/>
              </a:path>
            </a:pathLst>
          </a:custGeom>
          <a:solidFill>
            <a:srgbClr val="353535">
              <a:alpha val="26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8" name="Picture 121">
            <a:extLst>
              <a:ext uri="{FF2B5EF4-FFF2-40B4-BE49-F238E27FC236}">
                <a16:creationId xmlns:a16="http://schemas.microsoft.com/office/drawing/2014/main" id="{B9EB5705-A955-48E8-AD1A-B881ED4BD759}"/>
              </a:ext>
            </a:extLst>
          </p:cNvPr>
          <p:cNvPicPr>
            <a:picLocks noChangeAspect="1"/>
          </p:cNvPicPr>
          <p:nvPr/>
        </p:nvPicPr>
        <p:blipFill rotWithShape="1">
          <a:blip r:embed="rId4"/>
          <a:srcRect l="-5836" t="10801" r="48415" b="50919"/>
          <a:stretch/>
        </p:blipFill>
        <p:spPr>
          <a:xfrm>
            <a:off x="8558090" y="1528399"/>
            <a:ext cx="2672723" cy="2672724"/>
          </a:xfrm>
          <a:prstGeom prst="ellipse">
            <a:avLst/>
          </a:prstGeom>
          <a:solidFill>
            <a:srgbClr val="EBEBEC"/>
          </a:solidFill>
          <a:ln w="19050" cap="flat" cmpd="sng" algn="ctr">
            <a:solidFill>
              <a:srgbClr val="0078D7"/>
            </a:solidFill>
            <a:prstDash val="sysDash"/>
            <a:headEnd type="none" w="med" len="med"/>
            <a:tailEnd type="none" w="med" len="med"/>
          </a:ln>
          <a:effectLst/>
        </p:spPr>
      </p:pic>
      <p:grpSp>
        <p:nvGrpSpPr>
          <p:cNvPr id="19" name="Group 122">
            <a:extLst>
              <a:ext uri="{FF2B5EF4-FFF2-40B4-BE49-F238E27FC236}">
                <a16:creationId xmlns:a16="http://schemas.microsoft.com/office/drawing/2014/main" id="{18A64E08-4B72-4CA5-BC13-9DA2EB0F09D8}"/>
              </a:ext>
            </a:extLst>
          </p:cNvPr>
          <p:cNvGrpSpPr/>
          <p:nvPr/>
        </p:nvGrpSpPr>
        <p:grpSpPr>
          <a:xfrm>
            <a:off x="6072373" y="4922112"/>
            <a:ext cx="2581686" cy="1756680"/>
            <a:chOff x="7456692" y="5141320"/>
            <a:chExt cx="1846279" cy="1256281"/>
          </a:xfrm>
        </p:grpSpPr>
        <p:sp>
          <p:nvSpPr>
            <p:cNvPr id="20" name="Rectangle 123">
              <a:extLst>
                <a:ext uri="{FF2B5EF4-FFF2-40B4-BE49-F238E27FC236}">
                  <a16:creationId xmlns:a16="http://schemas.microsoft.com/office/drawing/2014/main" id="{81D208A1-A1BC-4333-9119-8CCEB0856951}"/>
                </a:ext>
              </a:extLst>
            </p:cNvPr>
            <p:cNvSpPr/>
            <p:nvPr/>
          </p:nvSpPr>
          <p:spPr bwMode="auto">
            <a:xfrm>
              <a:off x="7469703" y="5141320"/>
              <a:ext cx="1812712" cy="1256281"/>
            </a:xfrm>
            <a:prstGeom prst="rect">
              <a:avLst/>
            </a:prstGeom>
            <a:solidFill>
              <a:srgbClr val="44546A">
                <a:lumMod val="10000"/>
                <a:lumOff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21" name="Picture 124">
              <a:extLst>
                <a:ext uri="{FF2B5EF4-FFF2-40B4-BE49-F238E27FC236}">
                  <a16:creationId xmlns:a16="http://schemas.microsoft.com/office/drawing/2014/main" id="{2CF1B21D-8CCF-40F4-9071-8CFFE116CCA9}"/>
                </a:ext>
              </a:extLst>
            </p:cNvPr>
            <p:cNvPicPr>
              <a:picLocks noChangeAspect="1"/>
            </p:cNvPicPr>
            <p:nvPr/>
          </p:nvPicPr>
          <p:blipFill rotWithShape="1">
            <a:blip r:embed="rId4"/>
            <a:srcRect l="2172" t="1" r="685" b="60698"/>
            <a:stretch/>
          </p:blipFill>
          <p:spPr>
            <a:xfrm>
              <a:off x="7456692" y="5185495"/>
              <a:ext cx="1846279" cy="1120433"/>
            </a:xfrm>
            <a:prstGeom prst="rect">
              <a:avLst/>
            </a:prstGeom>
          </p:spPr>
        </p:pic>
      </p:grpSp>
      <p:grpSp>
        <p:nvGrpSpPr>
          <p:cNvPr id="22" name="Group 100">
            <a:extLst>
              <a:ext uri="{FF2B5EF4-FFF2-40B4-BE49-F238E27FC236}">
                <a16:creationId xmlns:a16="http://schemas.microsoft.com/office/drawing/2014/main" id="{32841849-ED5E-4EEA-952B-50ECD6C0BC12}"/>
              </a:ext>
            </a:extLst>
          </p:cNvPr>
          <p:cNvGrpSpPr>
            <a:grpSpLocks noChangeAspect="1"/>
          </p:cNvGrpSpPr>
          <p:nvPr/>
        </p:nvGrpSpPr>
        <p:grpSpPr bwMode="auto">
          <a:xfrm>
            <a:off x="10818557" y="567457"/>
            <a:ext cx="1186438" cy="957080"/>
            <a:chOff x="6" y="6"/>
            <a:chExt cx="1676" cy="1352"/>
          </a:xfrm>
        </p:grpSpPr>
        <p:sp>
          <p:nvSpPr>
            <p:cNvPr id="23" name="Rectangle 101">
              <a:extLst>
                <a:ext uri="{FF2B5EF4-FFF2-40B4-BE49-F238E27FC236}">
                  <a16:creationId xmlns:a16="http://schemas.microsoft.com/office/drawing/2014/main" id="{58FAA27A-5D79-4569-BCB2-9AD891725814}"/>
                </a:ext>
              </a:extLst>
            </p:cNvPr>
            <p:cNvSpPr>
              <a:spLocks noChangeArrowheads="1"/>
            </p:cNvSpPr>
            <p:nvPr/>
          </p:nvSpPr>
          <p:spPr bwMode="auto">
            <a:xfrm>
              <a:off x="6" y="629"/>
              <a:ext cx="1103" cy="729"/>
            </a:xfrm>
            <a:prstGeom prst="rect">
              <a:avLst/>
            </a:prstGeom>
            <a:solidFill>
              <a:srgbClr val="FFFFFF"/>
            </a:solidFill>
            <a:ln w="19050">
              <a:solidFill>
                <a:srgbClr val="0078D7"/>
              </a:solidFill>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Rectangle 102">
              <a:extLst>
                <a:ext uri="{FF2B5EF4-FFF2-40B4-BE49-F238E27FC236}">
                  <a16:creationId xmlns:a16="http://schemas.microsoft.com/office/drawing/2014/main" id="{53192D16-F90F-4A12-8837-86E972B7C050}"/>
                </a:ext>
              </a:extLst>
            </p:cNvPr>
            <p:cNvSpPr>
              <a:spLocks noChangeArrowheads="1"/>
            </p:cNvSpPr>
            <p:nvPr/>
          </p:nvSpPr>
          <p:spPr bwMode="auto">
            <a:xfrm>
              <a:off x="6" y="629"/>
              <a:ext cx="110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 name="Rectangle 104">
              <a:extLst>
                <a:ext uri="{FF2B5EF4-FFF2-40B4-BE49-F238E27FC236}">
                  <a16:creationId xmlns:a16="http://schemas.microsoft.com/office/drawing/2014/main" id="{9C2A25D6-55E9-41B1-B529-8836B0C86675}"/>
                </a:ext>
              </a:extLst>
            </p:cNvPr>
            <p:cNvSpPr>
              <a:spLocks noChangeArrowheads="1"/>
            </p:cNvSpPr>
            <p:nvPr/>
          </p:nvSpPr>
          <p:spPr bwMode="auto">
            <a:xfrm>
              <a:off x="6" y="629"/>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 name="Rectangle 106">
              <a:extLst>
                <a:ext uri="{FF2B5EF4-FFF2-40B4-BE49-F238E27FC236}">
                  <a16:creationId xmlns:a16="http://schemas.microsoft.com/office/drawing/2014/main" id="{F99B324C-9F42-45FA-AA3B-9EA90830A2EC}"/>
                </a:ext>
              </a:extLst>
            </p:cNvPr>
            <p:cNvSpPr>
              <a:spLocks noChangeArrowheads="1"/>
            </p:cNvSpPr>
            <p:nvPr/>
          </p:nvSpPr>
          <p:spPr bwMode="auto">
            <a:xfrm>
              <a:off x="6" y="811"/>
              <a:ext cx="11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 name="Rectangle 108">
              <a:extLst>
                <a:ext uri="{FF2B5EF4-FFF2-40B4-BE49-F238E27FC236}">
                  <a16:creationId xmlns:a16="http://schemas.microsoft.com/office/drawing/2014/main" id="{E0A8103E-5B2A-4758-995E-A9FDBBCE5E2A}"/>
                </a:ext>
              </a:extLst>
            </p:cNvPr>
            <p:cNvSpPr>
              <a:spLocks noChangeArrowheads="1"/>
            </p:cNvSpPr>
            <p:nvPr/>
          </p:nvSpPr>
          <p:spPr bwMode="auto">
            <a:xfrm>
              <a:off x="6" y="994"/>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 name="Rectangle 110">
              <a:extLst>
                <a:ext uri="{FF2B5EF4-FFF2-40B4-BE49-F238E27FC236}">
                  <a16:creationId xmlns:a16="http://schemas.microsoft.com/office/drawing/2014/main" id="{ECE1D3AE-93B7-47E1-9CDA-148D004F1A24}"/>
                </a:ext>
              </a:extLst>
            </p:cNvPr>
            <p:cNvSpPr>
              <a:spLocks noChangeArrowheads="1"/>
            </p:cNvSpPr>
            <p:nvPr/>
          </p:nvSpPr>
          <p:spPr bwMode="auto">
            <a:xfrm>
              <a:off x="6" y="1187"/>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112">
              <a:extLst>
                <a:ext uri="{FF2B5EF4-FFF2-40B4-BE49-F238E27FC236}">
                  <a16:creationId xmlns:a16="http://schemas.microsoft.com/office/drawing/2014/main" id="{119641A3-0066-4B45-A764-BBFC1B4881AA}"/>
                </a:ext>
              </a:extLst>
            </p:cNvPr>
            <p:cNvSpPr>
              <a:spLocks noEditPoints="1"/>
            </p:cNvSpPr>
            <p:nvPr/>
          </p:nvSpPr>
          <p:spPr bwMode="auto">
            <a:xfrm>
              <a:off x="6" y="800"/>
              <a:ext cx="688" cy="387"/>
            </a:xfrm>
            <a:custGeom>
              <a:avLst/>
              <a:gdLst>
                <a:gd name="T0" fmla="*/ 238 w 688"/>
                <a:gd name="T1" fmla="*/ 365 h 387"/>
                <a:gd name="T2" fmla="*/ 0 w 688"/>
                <a:gd name="T3" fmla="*/ 365 h 387"/>
                <a:gd name="T4" fmla="*/ 0 w 688"/>
                <a:gd name="T5" fmla="*/ 387 h 387"/>
                <a:gd name="T6" fmla="*/ 211 w 688"/>
                <a:gd name="T7" fmla="*/ 387 h 387"/>
                <a:gd name="T8" fmla="*/ 238 w 688"/>
                <a:gd name="T9" fmla="*/ 365 h 387"/>
                <a:gd name="T10" fmla="*/ 463 w 688"/>
                <a:gd name="T11" fmla="*/ 183 h 387"/>
                <a:gd name="T12" fmla="*/ 0 w 688"/>
                <a:gd name="T13" fmla="*/ 183 h 387"/>
                <a:gd name="T14" fmla="*/ 0 w 688"/>
                <a:gd name="T15" fmla="*/ 194 h 387"/>
                <a:gd name="T16" fmla="*/ 450 w 688"/>
                <a:gd name="T17" fmla="*/ 194 h 387"/>
                <a:gd name="T18" fmla="*/ 463 w 688"/>
                <a:gd name="T19" fmla="*/ 183 h 387"/>
                <a:gd name="T20" fmla="*/ 688 w 688"/>
                <a:gd name="T21" fmla="*/ 0 h 387"/>
                <a:gd name="T22" fmla="*/ 0 w 688"/>
                <a:gd name="T23" fmla="*/ 0 h 387"/>
                <a:gd name="T24" fmla="*/ 0 w 688"/>
                <a:gd name="T25" fmla="*/ 11 h 387"/>
                <a:gd name="T26" fmla="*/ 674 w 688"/>
                <a:gd name="T27" fmla="*/ 11 h 387"/>
                <a:gd name="T28" fmla="*/ 688 w 688"/>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387">
                  <a:moveTo>
                    <a:pt x="238" y="365"/>
                  </a:moveTo>
                  <a:lnTo>
                    <a:pt x="0" y="365"/>
                  </a:lnTo>
                  <a:lnTo>
                    <a:pt x="0" y="387"/>
                  </a:lnTo>
                  <a:lnTo>
                    <a:pt x="211" y="387"/>
                  </a:lnTo>
                  <a:lnTo>
                    <a:pt x="238" y="365"/>
                  </a:lnTo>
                  <a:moveTo>
                    <a:pt x="463" y="183"/>
                  </a:moveTo>
                  <a:lnTo>
                    <a:pt x="0" y="183"/>
                  </a:lnTo>
                  <a:lnTo>
                    <a:pt x="0" y="194"/>
                  </a:lnTo>
                  <a:lnTo>
                    <a:pt x="450" y="194"/>
                  </a:lnTo>
                  <a:lnTo>
                    <a:pt x="463" y="183"/>
                  </a:lnTo>
                  <a:moveTo>
                    <a:pt x="688" y="0"/>
                  </a:moveTo>
                  <a:lnTo>
                    <a:pt x="0" y="0"/>
                  </a:lnTo>
                  <a:lnTo>
                    <a:pt x="0" y="11"/>
                  </a:lnTo>
                  <a:lnTo>
                    <a:pt x="674" y="11"/>
                  </a:lnTo>
                  <a:lnTo>
                    <a:pt x="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Freeform 114">
              <a:extLst>
                <a:ext uri="{FF2B5EF4-FFF2-40B4-BE49-F238E27FC236}">
                  <a16:creationId xmlns:a16="http://schemas.microsoft.com/office/drawing/2014/main" id="{B59D6017-EE4B-4E00-9D4A-B3FA3F0ABECD}"/>
                </a:ext>
              </a:extLst>
            </p:cNvPr>
            <p:cNvSpPr>
              <a:spLocks/>
            </p:cNvSpPr>
            <p:nvPr/>
          </p:nvSpPr>
          <p:spPr bwMode="auto">
            <a:xfrm>
              <a:off x="6" y="629"/>
              <a:ext cx="899" cy="171"/>
            </a:xfrm>
            <a:custGeom>
              <a:avLst/>
              <a:gdLst>
                <a:gd name="T0" fmla="*/ 899 w 899"/>
                <a:gd name="T1" fmla="*/ 0 h 171"/>
                <a:gd name="T2" fmla="*/ 0 w 899"/>
                <a:gd name="T3" fmla="*/ 0 h 171"/>
                <a:gd name="T4" fmla="*/ 0 w 899"/>
                <a:gd name="T5" fmla="*/ 171 h 171"/>
                <a:gd name="T6" fmla="*/ 688 w 899"/>
                <a:gd name="T7" fmla="*/ 171 h 171"/>
                <a:gd name="T8" fmla="*/ 899 w 899"/>
                <a:gd name="T9" fmla="*/ 0 h 171"/>
              </a:gdLst>
              <a:ahLst/>
              <a:cxnLst>
                <a:cxn ang="0">
                  <a:pos x="T0" y="T1"/>
                </a:cxn>
                <a:cxn ang="0">
                  <a:pos x="T2" y="T3"/>
                </a:cxn>
                <a:cxn ang="0">
                  <a:pos x="T4" y="T5"/>
                </a:cxn>
                <a:cxn ang="0">
                  <a:pos x="T6" y="T7"/>
                </a:cxn>
                <a:cxn ang="0">
                  <a:pos x="T8" y="T9"/>
                </a:cxn>
              </a:cxnLst>
              <a:rect l="0" t="0" r="r" b="b"/>
              <a:pathLst>
                <a:path w="899" h="171">
                  <a:moveTo>
                    <a:pt x="899" y="0"/>
                  </a:moveTo>
                  <a:lnTo>
                    <a:pt x="0" y="0"/>
                  </a:lnTo>
                  <a:lnTo>
                    <a:pt x="0" y="171"/>
                  </a:lnTo>
                  <a:lnTo>
                    <a:pt x="688" y="171"/>
                  </a:lnTo>
                  <a:lnTo>
                    <a:pt x="8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Freeform 116">
              <a:extLst>
                <a:ext uri="{FF2B5EF4-FFF2-40B4-BE49-F238E27FC236}">
                  <a16:creationId xmlns:a16="http://schemas.microsoft.com/office/drawing/2014/main" id="{97A61CAD-02A3-413D-A53C-60689ACF4154}"/>
                </a:ext>
              </a:extLst>
            </p:cNvPr>
            <p:cNvSpPr>
              <a:spLocks/>
            </p:cNvSpPr>
            <p:nvPr/>
          </p:nvSpPr>
          <p:spPr bwMode="auto">
            <a:xfrm>
              <a:off x="6" y="811"/>
              <a:ext cx="674" cy="172"/>
            </a:xfrm>
            <a:custGeom>
              <a:avLst/>
              <a:gdLst>
                <a:gd name="T0" fmla="*/ 674 w 674"/>
                <a:gd name="T1" fmla="*/ 0 h 172"/>
                <a:gd name="T2" fmla="*/ 0 w 674"/>
                <a:gd name="T3" fmla="*/ 0 h 172"/>
                <a:gd name="T4" fmla="*/ 0 w 674"/>
                <a:gd name="T5" fmla="*/ 172 h 172"/>
                <a:gd name="T6" fmla="*/ 463 w 674"/>
                <a:gd name="T7" fmla="*/ 172 h 172"/>
                <a:gd name="T8" fmla="*/ 674 w 674"/>
                <a:gd name="T9" fmla="*/ 0 h 172"/>
              </a:gdLst>
              <a:ahLst/>
              <a:cxnLst>
                <a:cxn ang="0">
                  <a:pos x="T0" y="T1"/>
                </a:cxn>
                <a:cxn ang="0">
                  <a:pos x="T2" y="T3"/>
                </a:cxn>
                <a:cxn ang="0">
                  <a:pos x="T4" y="T5"/>
                </a:cxn>
                <a:cxn ang="0">
                  <a:pos x="T6" y="T7"/>
                </a:cxn>
                <a:cxn ang="0">
                  <a:pos x="T8" y="T9"/>
                </a:cxn>
              </a:cxnLst>
              <a:rect l="0" t="0" r="r" b="b"/>
              <a:pathLst>
                <a:path w="674" h="172">
                  <a:moveTo>
                    <a:pt x="674" y="0"/>
                  </a:moveTo>
                  <a:lnTo>
                    <a:pt x="0" y="0"/>
                  </a:lnTo>
                  <a:lnTo>
                    <a:pt x="0" y="172"/>
                  </a:lnTo>
                  <a:lnTo>
                    <a:pt x="463" y="172"/>
                  </a:lnTo>
                  <a:lnTo>
                    <a:pt x="6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118">
              <a:extLst>
                <a:ext uri="{FF2B5EF4-FFF2-40B4-BE49-F238E27FC236}">
                  <a16:creationId xmlns:a16="http://schemas.microsoft.com/office/drawing/2014/main" id="{12BD1934-DE5C-4283-B88B-A35BB0ABE2EE}"/>
                </a:ext>
              </a:extLst>
            </p:cNvPr>
            <p:cNvSpPr>
              <a:spLocks/>
            </p:cNvSpPr>
            <p:nvPr/>
          </p:nvSpPr>
          <p:spPr bwMode="auto">
            <a:xfrm>
              <a:off x="6" y="994"/>
              <a:ext cx="450" cy="171"/>
            </a:xfrm>
            <a:custGeom>
              <a:avLst/>
              <a:gdLst>
                <a:gd name="T0" fmla="*/ 450 w 450"/>
                <a:gd name="T1" fmla="*/ 0 h 171"/>
                <a:gd name="T2" fmla="*/ 0 w 450"/>
                <a:gd name="T3" fmla="*/ 0 h 171"/>
                <a:gd name="T4" fmla="*/ 0 w 450"/>
                <a:gd name="T5" fmla="*/ 171 h 171"/>
                <a:gd name="T6" fmla="*/ 238 w 450"/>
                <a:gd name="T7" fmla="*/ 171 h 171"/>
                <a:gd name="T8" fmla="*/ 450 w 450"/>
                <a:gd name="T9" fmla="*/ 0 h 171"/>
              </a:gdLst>
              <a:ahLst/>
              <a:cxnLst>
                <a:cxn ang="0">
                  <a:pos x="T0" y="T1"/>
                </a:cxn>
                <a:cxn ang="0">
                  <a:pos x="T2" y="T3"/>
                </a:cxn>
                <a:cxn ang="0">
                  <a:pos x="T4" y="T5"/>
                </a:cxn>
                <a:cxn ang="0">
                  <a:pos x="T6" y="T7"/>
                </a:cxn>
                <a:cxn ang="0">
                  <a:pos x="T8" y="T9"/>
                </a:cxn>
              </a:cxnLst>
              <a:rect l="0" t="0" r="r" b="b"/>
              <a:pathLst>
                <a:path w="450" h="171">
                  <a:moveTo>
                    <a:pt x="450" y="0"/>
                  </a:moveTo>
                  <a:lnTo>
                    <a:pt x="0" y="0"/>
                  </a:lnTo>
                  <a:lnTo>
                    <a:pt x="0" y="171"/>
                  </a:lnTo>
                  <a:lnTo>
                    <a:pt x="238" y="171"/>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Freeform 120">
              <a:extLst>
                <a:ext uri="{FF2B5EF4-FFF2-40B4-BE49-F238E27FC236}">
                  <a16:creationId xmlns:a16="http://schemas.microsoft.com/office/drawing/2014/main" id="{A4ADC09E-A23F-4EB9-9FCC-713B06C8EC75}"/>
                </a:ext>
              </a:extLst>
            </p:cNvPr>
            <p:cNvSpPr>
              <a:spLocks/>
            </p:cNvSpPr>
            <p:nvPr/>
          </p:nvSpPr>
          <p:spPr bwMode="auto">
            <a:xfrm>
              <a:off x="6" y="1187"/>
              <a:ext cx="211" cy="171"/>
            </a:xfrm>
            <a:custGeom>
              <a:avLst/>
              <a:gdLst>
                <a:gd name="T0" fmla="*/ 211 w 211"/>
                <a:gd name="T1" fmla="*/ 0 h 171"/>
                <a:gd name="T2" fmla="*/ 0 w 211"/>
                <a:gd name="T3" fmla="*/ 0 h 171"/>
                <a:gd name="T4" fmla="*/ 0 w 211"/>
                <a:gd name="T5" fmla="*/ 171 h 171"/>
                <a:gd name="T6" fmla="*/ 211 w 211"/>
                <a:gd name="T7" fmla="*/ 0 h 171"/>
              </a:gdLst>
              <a:ahLst/>
              <a:cxnLst>
                <a:cxn ang="0">
                  <a:pos x="T0" y="T1"/>
                </a:cxn>
                <a:cxn ang="0">
                  <a:pos x="T2" y="T3"/>
                </a:cxn>
                <a:cxn ang="0">
                  <a:pos x="T4" y="T5"/>
                </a:cxn>
                <a:cxn ang="0">
                  <a:pos x="T6" y="T7"/>
                </a:cxn>
              </a:cxnLst>
              <a:rect l="0" t="0" r="r" b="b"/>
              <a:pathLst>
                <a:path w="211" h="171">
                  <a:moveTo>
                    <a:pt x="211" y="0"/>
                  </a:moveTo>
                  <a:lnTo>
                    <a:pt x="0" y="0"/>
                  </a:lnTo>
                  <a:lnTo>
                    <a:pt x="0" y="171"/>
                  </a:lnTo>
                  <a:lnTo>
                    <a:pt x="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Freeform 121">
              <a:extLst>
                <a:ext uri="{FF2B5EF4-FFF2-40B4-BE49-F238E27FC236}">
                  <a16:creationId xmlns:a16="http://schemas.microsoft.com/office/drawing/2014/main" id="{69D1D1EC-9361-4C35-B7A1-2937340E7CF1}"/>
                </a:ext>
              </a:extLst>
            </p:cNvPr>
            <p:cNvSpPr>
              <a:spLocks/>
            </p:cNvSpPr>
            <p:nvPr/>
          </p:nvSpPr>
          <p:spPr bwMode="auto">
            <a:xfrm>
              <a:off x="825" y="6"/>
              <a:ext cx="857" cy="623"/>
            </a:xfrm>
            <a:custGeom>
              <a:avLst/>
              <a:gdLst>
                <a:gd name="T0" fmla="*/ 60 w 320"/>
                <a:gd name="T1" fmla="*/ 232 h 232"/>
                <a:gd name="T2" fmla="*/ 60 w 320"/>
                <a:gd name="T3" fmla="*/ 164 h 232"/>
                <a:gd name="T4" fmla="*/ 160 w 320"/>
                <a:gd name="T5" fmla="*/ 64 h 232"/>
                <a:gd name="T6" fmla="*/ 260 w 320"/>
                <a:gd name="T7" fmla="*/ 164 h 232"/>
                <a:gd name="T8" fmla="*/ 260 w 320"/>
                <a:gd name="T9" fmla="*/ 232 h 232"/>
                <a:gd name="T10" fmla="*/ 320 w 320"/>
                <a:gd name="T11" fmla="*/ 232 h 232"/>
                <a:gd name="T12" fmla="*/ 320 w 320"/>
                <a:gd name="T13" fmla="*/ 160 h 232"/>
                <a:gd name="T14" fmla="*/ 160 w 320"/>
                <a:gd name="T15" fmla="*/ 0 h 232"/>
                <a:gd name="T16" fmla="*/ 0 w 320"/>
                <a:gd name="T17" fmla="*/ 160 h 232"/>
                <a:gd name="T18" fmla="*/ 0 w 320"/>
                <a:gd name="T19" fmla="*/ 232 h 232"/>
                <a:gd name="T20" fmla="*/ 60 w 320"/>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232">
                  <a:moveTo>
                    <a:pt x="60" y="232"/>
                  </a:moveTo>
                  <a:cubicBezTo>
                    <a:pt x="60" y="164"/>
                    <a:pt x="60" y="164"/>
                    <a:pt x="60" y="164"/>
                  </a:cubicBezTo>
                  <a:cubicBezTo>
                    <a:pt x="60" y="109"/>
                    <a:pt x="105" y="64"/>
                    <a:pt x="160" y="64"/>
                  </a:cubicBezTo>
                  <a:cubicBezTo>
                    <a:pt x="215" y="64"/>
                    <a:pt x="260" y="109"/>
                    <a:pt x="260" y="164"/>
                  </a:cubicBezTo>
                  <a:cubicBezTo>
                    <a:pt x="260" y="232"/>
                    <a:pt x="260" y="232"/>
                    <a:pt x="260" y="232"/>
                  </a:cubicBezTo>
                  <a:cubicBezTo>
                    <a:pt x="320" y="232"/>
                    <a:pt x="320" y="232"/>
                    <a:pt x="320" y="232"/>
                  </a:cubicBezTo>
                  <a:cubicBezTo>
                    <a:pt x="320" y="160"/>
                    <a:pt x="320" y="160"/>
                    <a:pt x="320" y="160"/>
                  </a:cubicBezTo>
                  <a:cubicBezTo>
                    <a:pt x="320" y="72"/>
                    <a:pt x="248" y="0"/>
                    <a:pt x="160" y="0"/>
                  </a:cubicBezTo>
                  <a:cubicBezTo>
                    <a:pt x="72" y="0"/>
                    <a:pt x="0" y="72"/>
                    <a:pt x="0" y="160"/>
                  </a:cubicBezTo>
                  <a:cubicBezTo>
                    <a:pt x="0" y="232"/>
                    <a:pt x="0" y="232"/>
                    <a:pt x="0" y="232"/>
                  </a:cubicBezTo>
                  <a:cubicBezTo>
                    <a:pt x="60" y="232"/>
                    <a:pt x="60" y="232"/>
                    <a:pt x="60" y="232"/>
                  </a:cubicBezTo>
                </a:path>
              </a:pathLst>
            </a:custGeom>
            <a:solidFill>
              <a:srgbClr val="FFFFFF"/>
            </a:solidFill>
            <a:ln w="19050">
              <a:solidFill>
                <a:srgbClr val="0078D7"/>
              </a:solidFill>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cxnSp>
        <p:nvCxnSpPr>
          <p:cNvPr id="35" name="Straight Arrow Connector 138">
            <a:extLst>
              <a:ext uri="{FF2B5EF4-FFF2-40B4-BE49-F238E27FC236}">
                <a16:creationId xmlns:a16="http://schemas.microsoft.com/office/drawing/2014/main" id="{1154E11D-0831-4DC4-BC9A-AE8E0A3EE12D}"/>
              </a:ext>
            </a:extLst>
          </p:cNvPr>
          <p:cNvCxnSpPr>
            <a:cxnSpLocks/>
          </p:cNvCxnSpPr>
          <p:nvPr/>
        </p:nvCxnSpPr>
        <p:spPr>
          <a:xfrm>
            <a:off x="1820397" y="2873127"/>
            <a:ext cx="573986" cy="0"/>
          </a:xfrm>
          <a:prstGeom prst="straightConnector1">
            <a:avLst/>
          </a:prstGeom>
          <a:noFill/>
          <a:ln w="19050" cap="flat" cmpd="sng" algn="ctr">
            <a:solidFill>
              <a:srgbClr val="737373"/>
            </a:solidFill>
            <a:prstDash val="solid"/>
            <a:headEnd type="none"/>
            <a:tailEnd type="triangle" w="lg" len="lg"/>
          </a:ln>
          <a:effectLst/>
        </p:spPr>
      </p:cxnSp>
      <p:grpSp>
        <p:nvGrpSpPr>
          <p:cNvPr id="36" name="Group 139">
            <a:extLst>
              <a:ext uri="{FF2B5EF4-FFF2-40B4-BE49-F238E27FC236}">
                <a16:creationId xmlns:a16="http://schemas.microsoft.com/office/drawing/2014/main" id="{8DF7592F-FFD9-4963-890D-C40062776158}"/>
              </a:ext>
            </a:extLst>
          </p:cNvPr>
          <p:cNvGrpSpPr/>
          <p:nvPr/>
        </p:nvGrpSpPr>
        <p:grpSpPr>
          <a:xfrm>
            <a:off x="1036590" y="2585133"/>
            <a:ext cx="578488" cy="578488"/>
            <a:chOff x="769264" y="3382656"/>
            <a:chExt cx="578570" cy="578570"/>
          </a:xfrm>
        </p:grpSpPr>
        <p:sp>
          <p:nvSpPr>
            <p:cNvPr id="37" name="Oval 147">
              <a:extLst>
                <a:ext uri="{FF2B5EF4-FFF2-40B4-BE49-F238E27FC236}">
                  <a16:creationId xmlns:a16="http://schemas.microsoft.com/office/drawing/2014/main" id="{09BABF8F-571D-435F-BED2-BB320E2C885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Freeform 48">
              <a:extLst>
                <a:ext uri="{FF2B5EF4-FFF2-40B4-BE49-F238E27FC236}">
                  <a16:creationId xmlns:a16="http://schemas.microsoft.com/office/drawing/2014/main" id="{F56E5FAF-589B-4990-B967-9BB5996F0B36}"/>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39" name="Group 152">
            <a:extLst>
              <a:ext uri="{FF2B5EF4-FFF2-40B4-BE49-F238E27FC236}">
                <a16:creationId xmlns:a16="http://schemas.microsoft.com/office/drawing/2014/main" id="{805639A0-1176-4338-B560-729CB13C3F36}"/>
              </a:ext>
            </a:extLst>
          </p:cNvPr>
          <p:cNvGrpSpPr/>
          <p:nvPr/>
        </p:nvGrpSpPr>
        <p:grpSpPr>
          <a:xfrm>
            <a:off x="2701675" y="2585133"/>
            <a:ext cx="578488" cy="578488"/>
            <a:chOff x="2013164" y="3382656"/>
            <a:chExt cx="578570" cy="578570"/>
          </a:xfrm>
        </p:grpSpPr>
        <p:sp>
          <p:nvSpPr>
            <p:cNvPr id="40" name="Oval 153">
              <a:extLst>
                <a:ext uri="{FF2B5EF4-FFF2-40B4-BE49-F238E27FC236}">
                  <a16:creationId xmlns:a16="http://schemas.microsoft.com/office/drawing/2014/main" id="{66C1BD75-464E-446D-B9E9-D7DF3BE7D032}"/>
                </a:ext>
              </a:extLst>
            </p:cNvPr>
            <p:cNvSpPr/>
            <p:nvPr/>
          </p:nvSpPr>
          <p:spPr bwMode="auto">
            <a:xfrm>
              <a:off x="2013164" y="3382656"/>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Freeform 54">
              <a:extLst>
                <a:ext uri="{FF2B5EF4-FFF2-40B4-BE49-F238E27FC236}">
                  <a16:creationId xmlns:a16="http://schemas.microsoft.com/office/drawing/2014/main" id="{6CE91744-68CA-457E-80DE-F6A1E3143C4A}"/>
                </a:ext>
              </a:extLst>
            </p:cNvPr>
            <p:cNvSpPr>
              <a:spLocks noChangeAspect="1" noEditPoints="1"/>
            </p:cNvSpPr>
            <p:nvPr/>
          </p:nvSpPr>
          <p:spPr bwMode="black">
            <a:xfrm>
              <a:off x="2137342" y="3506834"/>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2" name="TextBox 155">
            <a:extLst>
              <a:ext uri="{FF2B5EF4-FFF2-40B4-BE49-F238E27FC236}">
                <a16:creationId xmlns:a16="http://schemas.microsoft.com/office/drawing/2014/main" id="{8956D893-F314-49D9-B1E8-932BEEF8057E}"/>
              </a:ext>
            </a:extLst>
          </p:cNvPr>
          <p:cNvSpPr txBox="1"/>
          <p:nvPr/>
        </p:nvSpPr>
        <p:spPr>
          <a:xfrm>
            <a:off x="5765551" y="3225275"/>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User</a:t>
            </a:r>
          </a:p>
        </p:txBody>
      </p:sp>
      <p:grpSp>
        <p:nvGrpSpPr>
          <p:cNvPr id="43" name="Group 156">
            <a:extLst>
              <a:ext uri="{FF2B5EF4-FFF2-40B4-BE49-F238E27FC236}">
                <a16:creationId xmlns:a16="http://schemas.microsoft.com/office/drawing/2014/main" id="{27DD50C2-819B-405D-A759-1985FA35C42B}"/>
              </a:ext>
            </a:extLst>
          </p:cNvPr>
          <p:cNvGrpSpPr/>
          <p:nvPr/>
        </p:nvGrpSpPr>
        <p:grpSpPr>
          <a:xfrm>
            <a:off x="6031842" y="2585133"/>
            <a:ext cx="578488" cy="578488"/>
            <a:chOff x="769264" y="3382656"/>
            <a:chExt cx="578570" cy="578570"/>
          </a:xfrm>
        </p:grpSpPr>
        <p:sp>
          <p:nvSpPr>
            <p:cNvPr id="44" name="Oval 157">
              <a:extLst>
                <a:ext uri="{FF2B5EF4-FFF2-40B4-BE49-F238E27FC236}">
                  <a16:creationId xmlns:a16="http://schemas.microsoft.com/office/drawing/2014/main" id="{7BD6872E-4B47-4B53-BB1A-F40EFE646DF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 name="Freeform 48">
              <a:extLst>
                <a:ext uri="{FF2B5EF4-FFF2-40B4-BE49-F238E27FC236}">
                  <a16:creationId xmlns:a16="http://schemas.microsoft.com/office/drawing/2014/main" id="{0C0411A5-E25F-4714-A124-DA10502D0CFA}"/>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cxnSp>
        <p:nvCxnSpPr>
          <p:cNvPr id="46" name="Straight Arrow Connector 159">
            <a:extLst>
              <a:ext uri="{FF2B5EF4-FFF2-40B4-BE49-F238E27FC236}">
                <a16:creationId xmlns:a16="http://schemas.microsoft.com/office/drawing/2014/main" id="{5FEDE3C7-C251-416A-BC71-7216F0896E44}"/>
              </a:ext>
            </a:extLst>
          </p:cNvPr>
          <p:cNvCxnSpPr>
            <a:cxnSpLocks/>
          </p:cNvCxnSpPr>
          <p:nvPr/>
        </p:nvCxnSpPr>
        <p:spPr>
          <a:xfrm>
            <a:off x="5226084" y="2894678"/>
            <a:ext cx="570150" cy="0"/>
          </a:xfrm>
          <a:prstGeom prst="straightConnector1">
            <a:avLst/>
          </a:prstGeom>
          <a:noFill/>
          <a:ln w="19050" cap="flat" cmpd="sng" algn="ctr">
            <a:solidFill>
              <a:srgbClr val="737373"/>
            </a:solidFill>
            <a:prstDash val="solid"/>
            <a:headEnd type="none"/>
            <a:tailEnd type="triangle" w="lg" len="lg"/>
          </a:ln>
          <a:effectLst/>
        </p:spPr>
      </p:cxnSp>
      <p:cxnSp>
        <p:nvCxnSpPr>
          <p:cNvPr id="47" name="Straight Arrow Connector 160">
            <a:extLst>
              <a:ext uri="{FF2B5EF4-FFF2-40B4-BE49-F238E27FC236}">
                <a16:creationId xmlns:a16="http://schemas.microsoft.com/office/drawing/2014/main" id="{A4AF3054-21F1-41ED-9075-0FBBF32E5F9D}"/>
              </a:ext>
            </a:extLst>
          </p:cNvPr>
          <p:cNvCxnSpPr>
            <a:cxnSpLocks/>
          </p:cNvCxnSpPr>
          <p:nvPr/>
        </p:nvCxnSpPr>
        <p:spPr>
          <a:xfrm>
            <a:off x="3639686" y="2894678"/>
            <a:ext cx="495905" cy="0"/>
          </a:xfrm>
          <a:prstGeom prst="straightConnector1">
            <a:avLst/>
          </a:prstGeom>
          <a:noFill/>
          <a:ln w="19050" cap="flat" cmpd="sng" algn="ctr">
            <a:solidFill>
              <a:srgbClr val="737373"/>
            </a:solidFill>
            <a:prstDash val="solid"/>
            <a:headEnd type="none"/>
            <a:tailEnd type="triangle" w="lg" len="lg"/>
          </a:ln>
          <a:effectLst/>
        </p:spPr>
      </p:cxnSp>
      <p:grpSp>
        <p:nvGrpSpPr>
          <p:cNvPr id="48" name="Group 161">
            <a:extLst>
              <a:ext uri="{FF2B5EF4-FFF2-40B4-BE49-F238E27FC236}">
                <a16:creationId xmlns:a16="http://schemas.microsoft.com/office/drawing/2014/main" id="{A586AE5C-B4B0-49A0-B1B3-DD0BCBBFCF4A}"/>
              </a:ext>
            </a:extLst>
          </p:cNvPr>
          <p:cNvGrpSpPr/>
          <p:nvPr/>
        </p:nvGrpSpPr>
        <p:grpSpPr>
          <a:xfrm>
            <a:off x="4366758" y="2585133"/>
            <a:ext cx="578488" cy="578488"/>
            <a:chOff x="4099904" y="3382656"/>
            <a:chExt cx="578570" cy="578570"/>
          </a:xfrm>
        </p:grpSpPr>
        <p:sp>
          <p:nvSpPr>
            <p:cNvPr id="49" name="Oval 162">
              <a:extLst>
                <a:ext uri="{FF2B5EF4-FFF2-40B4-BE49-F238E27FC236}">
                  <a16:creationId xmlns:a16="http://schemas.microsoft.com/office/drawing/2014/main" id="{3151D4A4-0BEC-41BB-BA59-D832E499572E}"/>
                </a:ext>
              </a:extLst>
            </p:cNvPr>
            <p:cNvSpPr/>
            <p:nvPr/>
          </p:nvSpPr>
          <p:spPr bwMode="auto">
            <a:xfrm>
              <a:off x="4099904" y="3382656"/>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Freeform 126">
              <a:extLst>
                <a:ext uri="{FF2B5EF4-FFF2-40B4-BE49-F238E27FC236}">
                  <a16:creationId xmlns:a16="http://schemas.microsoft.com/office/drawing/2014/main" id="{C902206E-507A-44D0-859F-5DAF33FFA199}"/>
                </a:ext>
              </a:extLst>
            </p:cNvPr>
            <p:cNvSpPr>
              <a:spLocks noChangeAspect="1" noEditPoints="1"/>
            </p:cNvSpPr>
            <p:nvPr/>
          </p:nvSpPr>
          <p:spPr bwMode="auto">
            <a:xfrm>
              <a:off x="4222032" y="3502025"/>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1" name="TextBox 164">
            <a:extLst>
              <a:ext uri="{FF2B5EF4-FFF2-40B4-BE49-F238E27FC236}">
                <a16:creationId xmlns:a16="http://schemas.microsoft.com/office/drawing/2014/main" id="{0BAC455B-62BE-43BD-A81D-059B4E522EDE}"/>
              </a:ext>
            </a:extLst>
          </p:cNvPr>
          <p:cNvSpPr txBox="1"/>
          <p:nvPr/>
        </p:nvSpPr>
        <p:spPr>
          <a:xfrm>
            <a:off x="3883535" y="3225277"/>
            <a:ext cx="1544935" cy="55853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Administrator privileges expire after a specified interval</a:t>
            </a:r>
          </a:p>
        </p:txBody>
      </p:sp>
      <p:grpSp>
        <p:nvGrpSpPr>
          <p:cNvPr id="52" name="Group 60">
            <a:extLst>
              <a:ext uri="{FF2B5EF4-FFF2-40B4-BE49-F238E27FC236}">
                <a16:creationId xmlns:a16="http://schemas.microsoft.com/office/drawing/2014/main" id="{D81BBBD8-6287-4A76-B607-0BAA20A6BA2A}"/>
              </a:ext>
            </a:extLst>
          </p:cNvPr>
          <p:cNvGrpSpPr>
            <a:grpSpLocks noChangeAspect="1"/>
          </p:cNvGrpSpPr>
          <p:nvPr/>
        </p:nvGrpSpPr>
        <p:grpSpPr bwMode="auto">
          <a:xfrm>
            <a:off x="7347095" y="1778643"/>
            <a:ext cx="881760" cy="1048024"/>
            <a:chOff x="7" y="4"/>
            <a:chExt cx="944" cy="1122"/>
          </a:xfrm>
        </p:grpSpPr>
        <p:sp>
          <p:nvSpPr>
            <p:cNvPr id="53" name="Freeform 61">
              <a:extLst>
                <a:ext uri="{FF2B5EF4-FFF2-40B4-BE49-F238E27FC236}">
                  <a16:creationId xmlns:a16="http://schemas.microsoft.com/office/drawing/2014/main" id="{8DC846AA-F5D7-4D2E-8EA2-ED6A4A065B63}"/>
                </a:ext>
              </a:extLst>
            </p:cNvPr>
            <p:cNvSpPr>
              <a:spLocks/>
            </p:cNvSpPr>
            <p:nvPr/>
          </p:nvSpPr>
          <p:spPr bwMode="auto">
            <a:xfrm>
              <a:off x="109" y="157"/>
              <a:ext cx="777" cy="894"/>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Freeform 62">
              <a:extLst>
                <a:ext uri="{FF2B5EF4-FFF2-40B4-BE49-F238E27FC236}">
                  <a16:creationId xmlns:a16="http://schemas.microsoft.com/office/drawing/2014/main" id="{B7B09808-861F-480C-9B35-2A8BFA79DEDC}"/>
                </a:ext>
              </a:extLst>
            </p:cNvPr>
            <p:cNvSpPr>
              <a:spLocks/>
            </p:cNvSpPr>
            <p:nvPr/>
          </p:nvSpPr>
          <p:spPr bwMode="auto">
            <a:xfrm>
              <a:off x="36" y="73"/>
              <a:ext cx="915" cy="1053"/>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63">
              <a:extLst>
                <a:ext uri="{FF2B5EF4-FFF2-40B4-BE49-F238E27FC236}">
                  <a16:creationId xmlns:a16="http://schemas.microsoft.com/office/drawing/2014/main" id="{4FB19400-DF15-4253-A74F-B6301A348060}"/>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64">
              <a:extLst>
                <a:ext uri="{FF2B5EF4-FFF2-40B4-BE49-F238E27FC236}">
                  <a16:creationId xmlns:a16="http://schemas.microsoft.com/office/drawing/2014/main" id="{64C42066-B68A-4DB9-986C-58BBC45D6B24}"/>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 name="Freeform 65">
              <a:extLst>
                <a:ext uri="{FF2B5EF4-FFF2-40B4-BE49-F238E27FC236}">
                  <a16:creationId xmlns:a16="http://schemas.microsoft.com/office/drawing/2014/main" id="{7F0A22C7-B0EE-4073-813F-F77C9C4B994C}"/>
                </a:ext>
              </a:extLst>
            </p:cNvPr>
            <p:cNvSpPr>
              <a:spLocks/>
            </p:cNvSpPr>
            <p:nvPr/>
          </p:nvSpPr>
          <p:spPr bwMode="auto">
            <a:xfrm>
              <a:off x="101" y="157"/>
              <a:ext cx="796" cy="894"/>
            </a:xfrm>
            <a:custGeom>
              <a:avLst/>
              <a:gdLst>
                <a:gd name="T0" fmla="*/ 248 w 296"/>
                <a:gd name="T1" fmla="*/ 12 h 333"/>
                <a:gd name="T2" fmla="*/ 252 w 296"/>
                <a:gd name="T3" fmla="*/ 20 h 333"/>
                <a:gd name="T4" fmla="*/ 276 w 296"/>
                <a:gd name="T5" fmla="*/ 74 h 333"/>
                <a:gd name="T6" fmla="*/ 284 w 296"/>
                <a:gd name="T7" fmla="*/ 133 h 333"/>
                <a:gd name="T8" fmla="*/ 275 w 296"/>
                <a:gd name="T9" fmla="*/ 191 h 333"/>
                <a:gd name="T10" fmla="*/ 251 w 296"/>
                <a:gd name="T11" fmla="*/ 243 h 333"/>
                <a:gd name="T12" fmla="*/ 227 w 296"/>
                <a:gd name="T13" fmla="*/ 273 h 333"/>
                <a:gd name="T14" fmla="*/ 187 w 296"/>
                <a:gd name="T15" fmla="*/ 304 h 333"/>
                <a:gd name="T16" fmla="*/ 148 w 296"/>
                <a:gd name="T17" fmla="*/ 321 h 333"/>
                <a:gd name="T18" fmla="*/ 118 w 296"/>
                <a:gd name="T19" fmla="*/ 309 h 333"/>
                <a:gd name="T20" fmla="*/ 72 w 296"/>
                <a:gd name="T21" fmla="*/ 277 h 333"/>
                <a:gd name="T22" fmla="*/ 38 w 296"/>
                <a:gd name="T23" fmla="*/ 233 h 333"/>
                <a:gd name="T24" fmla="*/ 17 w 296"/>
                <a:gd name="T25" fmla="*/ 174 h 333"/>
                <a:gd name="T26" fmla="*/ 13 w 296"/>
                <a:gd name="T27" fmla="*/ 107 h 333"/>
                <a:gd name="T28" fmla="*/ 31 w 296"/>
                <a:gd name="T29" fmla="*/ 44 h 333"/>
                <a:gd name="T30" fmla="*/ 48 w 296"/>
                <a:gd name="T31" fmla="*/ 12 h 333"/>
                <a:gd name="T32" fmla="*/ 45 w 296"/>
                <a:gd name="T33" fmla="*/ 7 h 333"/>
                <a:gd name="T34" fmla="*/ 74 w 296"/>
                <a:gd name="T35" fmla="*/ 19 h 333"/>
                <a:gd name="T36" fmla="*/ 105 w 296"/>
                <a:gd name="T37" fmla="*/ 21 h 333"/>
                <a:gd name="T38" fmla="*/ 136 w 296"/>
                <a:gd name="T39" fmla="*/ 16 h 333"/>
                <a:gd name="T40" fmla="*/ 159 w 296"/>
                <a:gd name="T41" fmla="*/ 16 h 333"/>
                <a:gd name="T42" fmla="*/ 190 w 296"/>
                <a:gd name="T43" fmla="*/ 21 h 333"/>
                <a:gd name="T44" fmla="*/ 221 w 296"/>
                <a:gd name="T45" fmla="*/ 19 h 333"/>
                <a:gd name="T46" fmla="*/ 252 w 296"/>
                <a:gd name="T47" fmla="*/ 12 h 333"/>
                <a:gd name="T48" fmla="*/ 229 w 296"/>
                <a:gd name="T49" fmla="*/ 6 h 333"/>
                <a:gd name="T50" fmla="*/ 172 w 296"/>
                <a:gd name="T51" fmla="*/ 6 h 333"/>
                <a:gd name="T52" fmla="*/ 147 w 296"/>
                <a:gd name="T53" fmla="*/ 1 h 333"/>
                <a:gd name="T54" fmla="*/ 114 w 296"/>
                <a:gd name="T55" fmla="*/ 8 h 333"/>
                <a:gd name="T56" fmla="*/ 57 w 296"/>
                <a:gd name="T57" fmla="*/ 4 h 333"/>
                <a:gd name="T58" fmla="*/ 41 w 296"/>
                <a:gd name="T59" fmla="*/ 2 h 333"/>
                <a:gd name="T60" fmla="*/ 31 w 296"/>
                <a:gd name="T61" fmla="*/ 17 h 333"/>
                <a:gd name="T62" fmla="*/ 15 w 296"/>
                <a:gd name="T63" fmla="*/ 50 h 333"/>
                <a:gd name="T64" fmla="*/ 5 w 296"/>
                <a:gd name="T65" fmla="*/ 83 h 333"/>
                <a:gd name="T66" fmla="*/ 0 w 296"/>
                <a:gd name="T67" fmla="*/ 118 h 333"/>
                <a:gd name="T68" fmla="*/ 1 w 296"/>
                <a:gd name="T69" fmla="*/ 153 h 333"/>
                <a:gd name="T70" fmla="*/ 8 w 296"/>
                <a:gd name="T71" fmla="*/ 189 h 333"/>
                <a:gd name="T72" fmla="*/ 19 w 296"/>
                <a:gd name="T73" fmla="*/ 220 h 333"/>
                <a:gd name="T74" fmla="*/ 33 w 296"/>
                <a:gd name="T75" fmla="*/ 248 h 333"/>
                <a:gd name="T76" fmla="*/ 50 w 296"/>
                <a:gd name="T77" fmla="*/ 272 h 333"/>
                <a:gd name="T78" fmla="*/ 71 w 296"/>
                <a:gd name="T79" fmla="*/ 292 h 333"/>
                <a:gd name="T80" fmla="*/ 95 w 296"/>
                <a:gd name="T81" fmla="*/ 310 h 333"/>
                <a:gd name="T82" fmla="*/ 122 w 296"/>
                <a:gd name="T83" fmla="*/ 324 h 333"/>
                <a:gd name="T84" fmla="*/ 145 w 296"/>
                <a:gd name="T85" fmla="*/ 332 h 333"/>
                <a:gd name="T86" fmla="*/ 152 w 296"/>
                <a:gd name="T87" fmla="*/ 332 h 333"/>
                <a:gd name="T88" fmla="*/ 177 w 296"/>
                <a:gd name="T89" fmla="*/ 322 h 333"/>
                <a:gd name="T90" fmla="*/ 201 w 296"/>
                <a:gd name="T91" fmla="*/ 310 h 333"/>
                <a:gd name="T92" fmla="*/ 222 w 296"/>
                <a:gd name="T93" fmla="*/ 294 h 333"/>
                <a:gd name="T94" fmla="*/ 241 w 296"/>
                <a:gd name="T95" fmla="*/ 277 h 333"/>
                <a:gd name="T96" fmla="*/ 255 w 296"/>
                <a:gd name="T97" fmla="*/ 258 h 333"/>
                <a:gd name="T98" fmla="*/ 272 w 296"/>
                <a:gd name="T99" fmla="*/ 232 h 333"/>
                <a:gd name="T100" fmla="*/ 283 w 296"/>
                <a:gd name="T101" fmla="*/ 204 h 333"/>
                <a:gd name="T102" fmla="*/ 291 w 296"/>
                <a:gd name="T103" fmla="*/ 174 h 333"/>
                <a:gd name="T104" fmla="*/ 295 w 296"/>
                <a:gd name="T105" fmla="*/ 144 h 333"/>
                <a:gd name="T106" fmla="*/ 295 w 296"/>
                <a:gd name="T107" fmla="*/ 112 h 333"/>
                <a:gd name="T108" fmla="*/ 290 w 296"/>
                <a:gd name="T109" fmla="*/ 81 h 333"/>
                <a:gd name="T110" fmla="*/ 281 w 296"/>
                <a:gd name="T111" fmla="*/ 51 h 333"/>
                <a:gd name="T112" fmla="*/ 268 w 296"/>
                <a:gd name="T113" fmla="*/ 23 h 333"/>
                <a:gd name="T114" fmla="*/ 257 w 296"/>
                <a:gd name="T115" fmla="*/ 4 h 333"/>
                <a:gd name="T116" fmla="*/ 251 w 296"/>
                <a:gd name="T117"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333">
                  <a:moveTo>
                    <a:pt x="250" y="7"/>
                  </a:moveTo>
                  <a:cubicBezTo>
                    <a:pt x="246" y="11"/>
                    <a:pt x="246" y="11"/>
                    <a:pt x="246" y="11"/>
                  </a:cubicBezTo>
                  <a:cubicBezTo>
                    <a:pt x="246" y="11"/>
                    <a:pt x="246" y="11"/>
                    <a:pt x="246" y="11"/>
                  </a:cubicBezTo>
                  <a:cubicBezTo>
                    <a:pt x="247" y="12"/>
                    <a:pt x="247" y="12"/>
                    <a:pt x="247" y="12"/>
                  </a:cubicBezTo>
                  <a:cubicBezTo>
                    <a:pt x="247" y="12"/>
                    <a:pt x="247" y="12"/>
                    <a:pt x="247" y="12"/>
                  </a:cubicBezTo>
                  <a:cubicBezTo>
                    <a:pt x="248" y="12"/>
                    <a:pt x="248" y="12"/>
                    <a:pt x="248" y="12"/>
                  </a:cubicBezTo>
                  <a:cubicBezTo>
                    <a:pt x="251" y="7"/>
                    <a:pt x="251" y="7"/>
                    <a:pt x="251" y="7"/>
                  </a:cubicBezTo>
                  <a:cubicBezTo>
                    <a:pt x="246" y="11"/>
                    <a:pt x="246" y="11"/>
                    <a:pt x="246" y="11"/>
                  </a:cubicBezTo>
                  <a:cubicBezTo>
                    <a:pt x="247" y="11"/>
                    <a:pt x="247" y="11"/>
                    <a:pt x="247" y="11"/>
                  </a:cubicBezTo>
                  <a:cubicBezTo>
                    <a:pt x="247" y="11"/>
                    <a:pt x="247" y="11"/>
                    <a:pt x="247" y="11"/>
                  </a:cubicBezTo>
                  <a:cubicBezTo>
                    <a:pt x="247" y="11"/>
                    <a:pt x="247" y="11"/>
                    <a:pt x="247" y="11"/>
                  </a:cubicBezTo>
                  <a:cubicBezTo>
                    <a:pt x="252" y="20"/>
                    <a:pt x="252" y="20"/>
                    <a:pt x="252" y="20"/>
                  </a:cubicBezTo>
                  <a:cubicBezTo>
                    <a:pt x="257" y="29"/>
                    <a:pt x="257" y="29"/>
                    <a:pt x="257" y="29"/>
                  </a:cubicBezTo>
                  <a:cubicBezTo>
                    <a:pt x="262" y="38"/>
                    <a:pt x="262" y="38"/>
                    <a:pt x="262" y="38"/>
                  </a:cubicBezTo>
                  <a:cubicBezTo>
                    <a:pt x="266" y="47"/>
                    <a:pt x="266" y="47"/>
                    <a:pt x="266" y="47"/>
                  </a:cubicBezTo>
                  <a:cubicBezTo>
                    <a:pt x="270" y="56"/>
                    <a:pt x="270" y="56"/>
                    <a:pt x="270" y="56"/>
                  </a:cubicBezTo>
                  <a:cubicBezTo>
                    <a:pt x="273" y="65"/>
                    <a:pt x="273" y="65"/>
                    <a:pt x="273" y="65"/>
                  </a:cubicBezTo>
                  <a:cubicBezTo>
                    <a:pt x="276" y="74"/>
                    <a:pt x="276" y="74"/>
                    <a:pt x="276" y="74"/>
                  </a:cubicBezTo>
                  <a:cubicBezTo>
                    <a:pt x="279" y="84"/>
                    <a:pt x="279" y="84"/>
                    <a:pt x="279" y="84"/>
                  </a:cubicBezTo>
                  <a:cubicBezTo>
                    <a:pt x="281" y="93"/>
                    <a:pt x="281" y="93"/>
                    <a:pt x="281" y="93"/>
                  </a:cubicBezTo>
                  <a:cubicBezTo>
                    <a:pt x="282" y="103"/>
                    <a:pt x="282" y="103"/>
                    <a:pt x="282" y="103"/>
                  </a:cubicBezTo>
                  <a:cubicBezTo>
                    <a:pt x="283" y="113"/>
                    <a:pt x="283" y="113"/>
                    <a:pt x="283" y="113"/>
                  </a:cubicBezTo>
                  <a:cubicBezTo>
                    <a:pt x="284" y="123"/>
                    <a:pt x="284" y="123"/>
                    <a:pt x="284" y="123"/>
                  </a:cubicBezTo>
                  <a:cubicBezTo>
                    <a:pt x="284" y="133"/>
                    <a:pt x="284" y="133"/>
                    <a:pt x="284" y="133"/>
                  </a:cubicBezTo>
                  <a:cubicBezTo>
                    <a:pt x="283" y="143"/>
                    <a:pt x="283" y="143"/>
                    <a:pt x="283" y="143"/>
                  </a:cubicBezTo>
                  <a:cubicBezTo>
                    <a:pt x="282" y="153"/>
                    <a:pt x="282" y="153"/>
                    <a:pt x="282" y="153"/>
                  </a:cubicBezTo>
                  <a:cubicBezTo>
                    <a:pt x="281" y="163"/>
                    <a:pt x="281" y="163"/>
                    <a:pt x="281" y="163"/>
                  </a:cubicBezTo>
                  <a:cubicBezTo>
                    <a:pt x="279" y="172"/>
                    <a:pt x="279" y="172"/>
                    <a:pt x="279" y="172"/>
                  </a:cubicBezTo>
                  <a:cubicBezTo>
                    <a:pt x="277" y="182"/>
                    <a:pt x="277" y="182"/>
                    <a:pt x="277" y="182"/>
                  </a:cubicBezTo>
                  <a:cubicBezTo>
                    <a:pt x="275" y="191"/>
                    <a:pt x="275" y="191"/>
                    <a:pt x="275" y="191"/>
                  </a:cubicBezTo>
                  <a:cubicBezTo>
                    <a:pt x="272" y="200"/>
                    <a:pt x="272" y="200"/>
                    <a:pt x="272" y="200"/>
                  </a:cubicBezTo>
                  <a:cubicBezTo>
                    <a:pt x="269" y="209"/>
                    <a:pt x="269" y="209"/>
                    <a:pt x="269" y="209"/>
                  </a:cubicBezTo>
                  <a:cubicBezTo>
                    <a:pt x="265" y="218"/>
                    <a:pt x="265" y="218"/>
                    <a:pt x="265" y="218"/>
                  </a:cubicBezTo>
                  <a:cubicBezTo>
                    <a:pt x="261" y="227"/>
                    <a:pt x="261" y="227"/>
                    <a:pt x="261" y="227"/>
                  </a:cubicBezTo>
                  <a:cubicBezTo>
                    <a:pt x="256" y="235"/>
                    <a:pt x="256" y="235"/>
                    <a:pt x="256" y="235"/>
                  </a:cubicBezTo>
                  <a:cubicBezTo>
                    <a:pt x="251" y="243"/>
                    <a:pt x="251" y="243"/>
                    <a:pt x="251" y="243"/>
                  </a:cubicBezTo>
                  <a:cubicBezTo>
                    <a:pt x="246" y="251"/>
                    <a:pt x="246" y="251"/>
                    <a:pt x="246" y="251"/>
                  </a:cubicBezTo>
                  <a:cubicBezTo>
                    <a:pt x="240" y="259"/>
                    <a:pt x="240" y="259"/>
                    <a:pt x="240" y="259"/>
                  </a:cubicBezTo>
                  <a:cubicBezTo>
                    <a:pt x="236" y="264"/>
                    <a:pt x="236" y="264"/>
                    <a:pt x="236" y="264"/>
                  </a:cubicBezTo>
                  <a:cubicBezTo>
                    <a:pt x="232" y="269"/>
                    <a:pt x="232" y="269"/>
                    <a:pt x="232" y="269"/>
                  </a:cubicBezTo>
                  <a:cubicBezTo>
                    <a:pt x="227" y="273"/>
                    <a:pt x="227" y="273"/>
                    <a:pt x="227" y="273"/>
                  </a:cubicBezTo>
                  <a:cubicBezTo>
                    <a:pt x="227" y="273"/>
                    <a:pt x="227" y="273"/>
                    <a:pt x="227" y="273"/>
                  </a:cubicBezTo>
                  <a:cubicBezTo>
                    <a:pt x="221" y="280"/>
                    <a:pt x="221" y="280"/>
                    <a:pt x="221" y="280"/>
                  </a:cubicBezTo>
                  <a:cubicBezTo>
                    <a:pt x="215" y="285"/>
                    <a:pt x="215" y="285"/>
                    <a:pt x="215" y="285"/>
                  </a:cubicBezTo>
                  <a:cubicBezTo>
                    <a:pt x="208" y="290"/>
                    <a:pt x="208" y="290"/>
                    <a:pt x="208" y="290"/>
                  </a:cubicBezTo>
                  <a:cubicBezTo>
                    <a:pt x="201" y="295"/>
                    <a:pt x="201" y="295"/>
                    <a:pt x="201" y="295"/>
                  </a:cubicBezTo>
                  <a:cubicBezTo>
                    <a:pt x="194" y="300"/>
                    <a:pt x="194" y="300"/>
                    <a:pt x="194" y="300"/>
                  </a:cubicBezTo>
                  <a:cubicBezTo>
                    <a:pt x="187" y="304"/>
                    <a:pt x="187" y="304"/>
                    <a:pt x="187" y="304"/>
                  </a:cubicBezTo>
                  <a:cubicBezTo>
                    <a:pt x="180" y="308"/>
                    <a:pt x="180" y="308"/>
                    <a:pt x="180" y="308"/>
                  </a:cubicBezTo>
                  <a:cubicBezTo>
                    <a:pt x="172" y="312"/>
                    <a:pt x="172" y="312"/>
                    <a:pt x="172" y="312"/>
                  </a:cubicBezTo>
                  <a:cubicBezTo>
                    <a:pt x="165" y="315"/>
                    <a:pt x="165" y="315"/>
                    <a:pt x="165" y="315"/>
                  </a:cubicBezTo>
                  <a:cubicBezTo>
                    <a:pt x="157" y="318"/>
                    <a:pt x="157" y="318"/>
                    <a:pt x="157" y="318"/>
                  </a:cubicBezTo>
                  <a:cubicBezTo>
                    <a:pt x="149" y="321"/>
                    <a:pt x="149" y="321"/>
                    <a:pt x="149" y="321"/>
                  </a:cubicBezTo>
                  <a:cubicBezTo>
                    <a:pt x="148" y="321"/>
                    <a:pt x="148" y="321"/>
                    <a:pt x="148" y="321"/>
                  </a:cubicBezTo>
                  <a:cubicBezTo>
                    <a:pt x="148" y="321"/>
                    <a:pt x="148" y="321"/>
                    <a:pt x="148" y="321"/>
                  </a:cubicBezTo>
                  <a:cubicBezTo>
                    <a:pt x="147" y="321"/>
                    <a:pt x="147" y="321"/>
                    <a:pt x="147" y="321"/>
                  </a:cubicBezTo>
                  <a:cubicBezTo>
                    <a:pt x="146" y="320"/>
                    <a:pt x="146" y="320"/>
                    <a:pt x="146" y="320"/>
                  </a:cubicBezTo>
                  <a:cubicBezTo>
                    <a:pt x="136" y="317"/>
                    <a:pt x="136" y="317"/>
                    <a:pt x="136" y="317"/>
                  </a:cubicBezTo>
                  <a:cubicBezTo>
                    <a:pt x="127" y="313"/>
                    <a:pt x="127" y="313"/>
                    <a:pt x="127" y="313"/>
                  </a:cubicBezTo>
                  <a:cubicBezTo>
                    <a:pt x="118" y="309"/>
                    <a:pt x="118" y="309"/>
                    <a:pt x="118" y="309"/>
                  </a:cubicBezTo>
                  <a:cubicBezTo>
                    <a:pt x="109" y="304"/>
                    <a:pt x="109" y="304"/>
                    <a:pt x="109" y="304"/>
                  </a:cubicBezTo>
                  <a:cubicBezTo>
                    <a:pt x="101" y="300"/>
                    <a:pt x="101" y="300"/>
                    <a:pt x="101" y="300"/>
                  </a:cubicBezTo>
                  <a:cubicBezTo>
                    <a:pt x="93" y="295"/>
                    <a:pt x="93" y="295"/>
                    <a:pt x="93" y="295"/>
                  </a:cubicBezTo>
                  <a:cubicBezTo>
                    <a:pt x="86" y="289"/>
                    <a:pt x="86" y="289"/>
                    <a:pt x="86" y="289"/>
                  </a:cubicBezTo>
                  <a:cubicBezTo>
                    <a:pt x="78" y="283"/>
                    <a:pt x="78" y="283"/>
                    <a:pt x="78" y="283"/>
                  </a:cubicBezTo>
                  <a:cubicBezTo>
                    <a:pt x="72" y="277"/>
                    <a:pt x="72" y="277"/>
                    <a:pt x="72" y="277"/>
                  </a:cubicBezTo>
                  <a:cubicBezTo>
                    <a:pt x="65" y="271"/>
                    <a:pt x="65" y="271"/>
                    <a:pt x="65" y="271"/>
                  </a:cubicBezTo>
                  <a:cubicBezTo>
                    <a:pt x="59" y="264"/>
                    <a:pt x="59" y="264"/>
                    <a:pt x="59" y="264"/>
                  </a:cubicBezTo>
                  <a:cubicBezTo>
                    <a:pt x="53" y="257"/>
                    <a:pt x="53" y="257"/>
                    <a:pt x="53" y="257"/>
                  </a:cubicBezTo>
                  <a:cubicBezTo>
                    <a:pt x="48" y="249"/>
                    <a:pt x="48" y="249"/>
                    <a:pt x="48" y="249"/>
                  </a:cubicBezTo>
                  <a:cubicBezTo>
                    <a:pt x="43" y="241"/>
                    <a:pt x="43" y="241"/>
                    <a:pt x="43" y="241"/>
                  </a:cubicBezTo>
                  <a:cubicBezTo>
                    <a:pt x="38" y="233"/>
                    <a:pt x="38" y="233"/>
                    <a:pt x="38" y="233"/>
                  </a:cubicBezTo>
                  <a:cubicBezTo>
                    <a:pt x="34" y="225"/>
                    <a:pt x="34" y="225"/>
                    <a:pt x="34" y="225"/>
                  </a:cubicBezTo>
                  <a:cubicBezTo>
                    <a:pt x="30" y="216"/>
                    <a:pt x="30" y="216"/>
                    <a:pt x="30" y="216"/>
                  </a:cubicBezTo>
                  <a:cubicBezTo>
                    <a:pt x="26" y="206"/>
                    <a:pt x="26" y="206"/>
                    <a:pt x="26" y="206"/>
                  </a:cubicBezTo>
                  <a:cubicBezTo>
                    <a:pt x="23" y="197"/>
                    <a:pt x="23" y="197"/>
                    <a:pt x="23" y="197"/>
                  </a:cubicBezTo>
                  <a:cubicBezTo>
                    <a:pt x="20" y="185"/>
                    <a:pt x="20" y="185"/>
                    <a:pt x="20" y="185"/>
                  </a:cubicBezTo>
                  <a:cubicBezTo>
                    <a:pt x="17" y="174"/>
                    <a:pt x="17" y="174"/>
                    <a:pt x="17" y="174"/>
                  </a:cubicBezTo>
                  <a:cubicBezTo>
                    <a:pt x="15" y="163"/>
                    <a:pt x="15" y="163"/>
                    <a:pt x="15" y="163"/>
                  </a:cubicBezTo>
                  <a:cubicBezTo>
                    <a:pt x="13" y="151"/>
                    <a:pt x="13" y="151"/>
                    <a:pt x="13" y="151"/>
                  </a:cubicBezTo>
                  <a:cubicBezTo>
                    <a:pt x="12" y="140"/>
                    <a:pt x="12" y="140"/>
                    <a:pt x="12" y="140"/>
                  </a:cubicBezTo>
                  <a:cubicBezTo>
                    <a:pt x="12" y="129"/>
                    <a:pt x="12" y="129"/>
                    <a:pt x="12" y="129"/>
                  </a:cubicBezTo>
                  <a:cubicBezTo>
                    <a:pt x="12" y="118"/>
                    <a:pt x="12" y="118"/>
                    <a:pt x="12" y="118"/>
                  </a:cubicBezTo>
                  <a:cubicBezTo>
                    <a:pt x="13" y="107"/>
                    <a:pt x="13" y="107"/>
                    <a:pt x="13" y="107"/>
                  </a:cubicBezTo>
                  <a:cubicBezTo>
                    <a:pt x="14" y="97"/>
                    <a:pt x="14" y="97"/>
                    <a:pt x="14" y="97"/>
                  </a:cubicBezTo>
                  <a:cubicBezTo>
                    <a:pt x="17" y="86"/>
                    <a:pt x="17" y="86"/>
                    <a:pt x="17" y="86"/>
                  </a:cubicBezTo>
                  <a:cubicBezTo>
                    <a:pt x="19" y="75"/>
                    <a:pt x="19" y="75"/>
                    <a:pt x="19" y="75"/>
                  </a:cubicBezTo>
                  <a:cubicBezTo>
                    <a:pt x="22" y="65"/>
                    <a:pt x="22" y="65"/>
                    <a:pt x="22" y="65"/>
                  </a:cubicBezTo>
                  <a:cubicBezTo>
                    <a:pt x="26" y="54"/>
                    <a:pt x="26" y="54"/>
                    <a:pt x="26" y="54"/>
                  </a:cubicBezTo>
                  <a:cubicBezTo>
                    <a:pt x="31" y="44"/>
                    <a:pt x="31" y="44"/>
                    <a:pt x="31" y="44"/>
                  </a:cubicBezTo>
                  <a:cubicBezTo>
                    <a:pt x="36" y="33"/>
                    <a:pt x="36" y="33"/>
                    <a:pt x="36" y="33"/>
                  </a:cubicBezTo>
                  <a:cubicBezTo>
                    <a:pt x="42" y="23"/>
                    <a:pt x="42" y="23"/>
                    <a:pt x="42" y="23"/>
                  </a:cubicBezTo>
                  <a:cubicBezTo>
                    <a:pt x="48" y="13"/>
                    <a:pt x="48" y="13"/>
                    <a:pt x="48" y="13"/>
                  </a:cubicBezTo>
                  <a:cubicBezTo>
                    <a:pt x="49" y="10"/>
                    <a:pt x="49" y="10"/>
                    <a:pt x="49" y="10"/>
                  </a:cubicBezTo>
                  <a:cubicBezTo>
                    <a:pt x="44" y="7"/>
                    <a:pt x="44" y="7"/>
                    <a:pt x="44" y="7"/>
                  </a:cubicBezTo>
                  <a:cubicBezTo>
                    <a:pt x="48" y="12"/>
                    <a:pt x="48" y="12"/>
                    <a:pt x="48" y="12"/>
                  </a:cubicBezTo>
                  <a:cubicBezTo>
                    <a:pt x="48" y="12"/>
                    <a:pt x="48" y="12"/>
                    <a:pt x="48" y="12"/>
                  </a:cubicBezTo>
                  <a:cubicBezTo>
                    <a:pt x="48" y="12"/>
                    <a:pt x="48" y="12"/>
                    <a:pt x="48" y="12"/>
                  </a:cubicBezTo>
                  <a:cubicBezTo>
                    <a:pt x="45" y="7"/>
                    <a:pt x="45" y="7"/>
                    <a:pt x="45" y="7"/>
                  </a:cubicBezTo>
                  <a:cubicBezTo>
                    <a:pt x="47" y="12"/>
                    <a:pt x="47" y="12"/>
                    <a:pt x="47" y="12"/>
                  </a:cubicBezTo>
                  <a:cubicBezTo>
                    <a:pt x="48" y="12"/>
                    <a:pt x="48" y="12"/>
                    <a:pt x="48" y="12"/>
                  </a:cubicBezTo>
                  <a:cubicBezTo>
                    <a:pt x="45" y="7"/>
                    <a:pt x="45" y="7"/>
                    <a:pt x="45" y="7"/>
                  </a:cubicBezTo>
                  <a:cubicBezTo>
                    <a:pt x="43" y="12"/>
                    <a:pt x="43" y="12"/>
                    <a:pt x="43" y="12"/>
                  </a:cubicBezTo>
                  <a:cubicBezTo>
                    <a:pt x="53" y="15"/>
                    <a:pt x="53" y="15"/>
                    <a:pt x="53" y="15"/>
                  </a:cubicBezTo>
                  <a:cubicBezTo>
                    <a:pt x="54" y="15"/>
                    <a:pt x="54" y="15"/>
                    <a:pt x="54" y="15"/>
                  </a:cubicBezTo>
                  <a:cubicBezTo>
                    <a:pt x="64" y="18"/>
                    <a:pt x="64" y="18"/>
                    <a:pt x="64" y="18"/>
                  </a:cubicBezTo>
                  <a:cubicBezTo>
                    <a:pt x="64" y="18"/>
                    <a:pt x="64" y="18"/>
                    <a:pt x="64" y="18"/>
                  </a:cubicBezTo>
                  <a:cubicBezTo>
                    <a:pt x="74" y="19"/>
                    <a:pt x="74" y="19"/>
                    <a:pt x="74" y="19"/>
                  </a:cubicBezTo>
                  <a:cubicBezTo>
                    <a:pt x="75" y="19"/>
                    <a:pt x="75" y="19"/>
                    <a:pt x="75" y="19"/>
                  </a:cubicBezTo>
                  <a:cubicBezTo>
                    <a:pt x="85" y="20"/>
                    <a:pt x="85" y="20"/>
                    <a:pt x="85" y="20"/>
                  </a:cubicBezTo>
                  <a:cubicBezTo>
                    <a:pt x="85" y="20"/>
                    <a:pt x="85" y="20"/>
                    <a:pt x="85" y="20"/>
                  </a:cubicBezTo>
                  <a:cubicBezTo>
                    <a:pt x="95" y="21"/>
                    <a:pt x="95" y="21"/>
                    <a:pt x="95" y="21"/>
                  </a:cubicBezTo>
                  <a:cubicBezTo>
                    <a:pt x="95" y="21"/>
                    <a:pt x="95" y="21"/>
                    <a:pt x="95" y="21"/>
                  </a:cubicBezTo>
                  <a:cubicBezTo>
                    <a:pt x="105" y="21"/>
                    <a:pt x="105" y="21"/>
                    <a:pt x="105" y="21"/>
                  </a:cubicBezTo>
                  <a:cubicBezTo>
                    <a:pt x="106" y="21"/>
                    <a:pt x="106" y="21"/>
                    <a:pt x="106" y="21"/>
                  </a:cubicBezTo>
                  <a:cubicBezTo>
                    <a:pt x="116" y="20"/>
                    <a:pt x="116" y="20"/>
                    <a:pt x="116" y="20"/>
                  </a:cubicBezTo>
                  <a:cubicBezTo>
                    <a:pt x="116" y="20"/>
                    <a:pt x="116" y="20"/>
                    <a:pt x="116" y="20"/>
                  </a:cubicBezTo>
                  <a:cubicBezTo>
                    <a:pt x="126" y="18"/>
                    <a:pt x="126" y="18"/>
                    <a:pt x="126" y="18"/>
                  </a:cubicBezTo>
                  <a:cubicBezTo>
                    <a:pt x="126" y="18"/>
                    <a:pt x="126" y="18"/>
                    <a:pt x="126" y="18"/>
                  </a:cubicBezTo>
                  <a:cubicBezTo>
                    <a:pt x="136" y="16"/>
                    <a:pt x="136" y="16"/>
                    <a:pt x="136" y="16"/>
                  </a:cubicBezTo>
                  <a:cubicBezTo>
                    <a:pt x="137" y="16"/>
                    <a:pt x="137" y="16"/>
                    <a:pt x="137" y="16"/>
                  </a:cubicBezTo>
                  <a:cubicBezTo>
                    <a:pt x="146" y="13"/>
                    <a:pt x="146" y="13"/>
                    <a:pt x="146" y="13"/>
                  </a:cubicBezTo>
                  <a:cubicBezTo>
                    <a:pt x="147" y="13"/>
                    <a:pt x="147" y="13"/>
                    <a:pt x="147" y="13"/>
                  </a:cubicBezTo>
                  <a:cubicBezTo>
                    <a:pt x="148" y="13"/>
                    <a:pt x="148" y="13"/>
                    <a:pt x="148" y="13"/>
                  </a:cubicBezTo>
                  <a:cubicBezTo>
                    <a:pt x="149" y="13"/>
                    <a:pt x="149" y="13"/>
                    <a:pt x="149" y="13"/>
                  </a:cubicBezTo>
                  <a:cubicBezTo>
                    <a:pt x="159" y="16"/>
                    <a:pt x="159" y="16"/>
                    <a:pt x="159" y="16"/>
                  </a:cubicBezTo>
                  <a:cubicBezTo>
                    <a:pt x="159" y="16"/>
                    <a:pt x="159" y="16"/>
                    <a:pt x="159" y="16"/>
                  </a:cubicBezTo>
                  <a:cubicBezTo>
                    <a:pt x="169" y="18"/>
                    <a:pt x="169" y="18"/>
                    <a:pt x="169" y="18"/>
                  </a:cubicBezTo>
                  <a:cubicBezTo>
                    <a:pt x="170" y="18"/>
                    <a:pt x="170" y="18"/>
                    <a:pt x="170" y="18"/>
                  </a:cubicBezTo>
                  <a:cubicBezTo>
                    <a:pt x="180" y="20"/>
                    <a:pt x="180" y="20"/>
                    <a:pt x="180" y="20"/>
                  </a:cubicBezTo>
                  <a:cubicBezTo>
                    <a:pt x="180" y="20"/>
                    <a:pt x="180" y="20"/>
                    <a:pt x="180" y="20"/>
                  </a:cubicBezTo>
                  <a:cubicBezTo>
                    <a:pt x="190" y="21"/>
                    <a:pt x="190" y="21"/>
                    <a:pt x="190" y="21"/>
                  </a:cubicBezTo>
                  <a:cubicBezTo>
                    <a:pt x="190" y="21"/>
                    <a:pt x="190" y="21"/>
                    <a:pt x="190" y="21"/>
                  </a:cubicBezTo>
                  <a:cubicBezTo>
                    <a:pt x="200" y="21"/>
                    <a:pt x="200" y="21"/>
                    <a:pt x="200" y="21"/>
                  </a:cubicBezTo>
                  <a:cubicBezTo>
                    <a:pt x="201" y="21"/>
                    <a:pt x="201" y="21"/>
                    <a:pt x="201" y="21"/>
                  </a:cubicBezTo>
                  <a:cubicBezTo>
                    <a:pt x="211" y="20"/>
                    <a:pt x="211" y="20"/>
                    <a:pt x="211" y="20"/>
                  </a:cubicBezTo>
                  <a:cubicBezTo>
                    <a:pt x="211" y="20"/>
                    <a:pt x="211" y="20"/>
                    <a:pt x="211" y="20"/>
                  </a:cubicBezTo>
                  <a:cubicBezTo>
                    <a:pt x="221" y="19"/>
                    <a:pt x="221" y="19"/>
                    <a:pt x="221" y="19"/>
                  </a:cubicBezTo>
                  <a:cubicBezTo>
                    <a:pt x="221" y="19"/>
                    <a:pt x="221" y="19"/>
                    <a:pt x="221" y="19"/>
                  </a:cubicBezTo>
                  <a:cubicBezTo>
                    <a:pt x="231" y="18"/>
                    <a:pt x="231" y="18"/>
                    <a:pt x="231" y="18"/>
                  </a:cubicBezTo>
                  <a:cubicBezTo>
                    <a:pt x="232" y="18"/>
                    <a:pt x="232" y="18"/>
                    <a:pt x="232" y="18"/>
                  </a:cubicBezTo>
                  <a:cubicBezTo>
                    <a:pt x="242" y="15"/>
                    <a:pt x="242" y="15"/>
                    <a:pt x="242" y="15"/>
                  </a:cubicBezTo>
                  <a:cubicBezTo>
                    <a:pt x="242" y="15"/>
                    <a:pt x="242" y="15"/>
                    <a:pt x="242" y="15"/>
                  </a:cubicBezTo>
                  <a:cubicBezTo>
                    <a:pt x="252" y="12"/>
                    <a:pt x="252" y="12"/>
                    <a:pt x="252" y="12"/>
                  </a:cubicBezTo>
                  <a:cubicBezTo>
                    <a:pt x="250" y="7"/>
                    <a:pt x="250" y="7"/>
                    <a:pt x="250" y="7"/>
                  </a:cubicBezTo>
                  <a:cubicBezTo>
                    <a:pt x="246" y="11"/>
                    <a:pt x="246" y="11"/>
                    <a:pt x="246" y="11"/>
                  </a:cubicBezTo>
                  <a:cubicBezTo>
                    <a:pt x="250" y="7"/>
                    <a:pt x="250" y="7"/>
                    <a:pt x="250" y="7"/>
                  </a:cubicBezTo>
                  <a:cubicBezTo>
                    <a:pt x="249" y="1"/>
                    <a:pt x="249" y="1"/>
                    <a:pt x="249" y="1"/>
                  </a:cubicBezTo>
                  <a:cubicBezTo>
                    <a:pt x="239" y="4"/>
                    <a:pt x="239" y="4"/>
                    <a:pt x="239" y="4"/>
                  </a:cubicBezTo>
                  <a:cubicBezTo>
                    <a:pt x="229" y="6"/>
                    <a:pt x="229" y="6"/>
                    <a:pt x="229" y="6"/>
                  </a:cubicBezTo>
                  <a:cubicBezTo>
                    <a:pt x="220" y="7"/>
                    <a:pt x="220" y="7"/>
                    <a:pt x="220" y="7"/>
                  </a:cubicBezTo>
                  <a:cubicBezTo>
                    <a:pt x="210" y="8"/>
                    <a:pt x="210" y="8"/>
                    <a:pt x="210" y="8"/>
                  </a:cubicBezTo>
                  <a:cubicBezTo>
                    <a:pt x="200" y="9"/>
                    <a:pt x="200" y="9"/>
                    <a:pt x="200" y="9"/>
                  </a:cubicBezTo>
                  <a:cubicBezTo>
                    <a:pt x="191" y="9"/>
                    <a:pt x="191" y="9"/>
                    <a:pt x="191" y="9"/>
                  </a:cubicBezTo>
                  <a:cubicBezTo>
                    <a:pt x="181" y="8"/>
                    <a:pt x="181" y="8"/>
                    <a:pt x="181" y="8"/>
                  </a:cubicBezTo>
                  <a:cubicBezTo>
                    <a:pt x="172" y="6"/>
                    <a:pt x="172" y="6"/>
                    <a:pt x="172" y="6"/>
                  </a:cubicBezTo>
                  <a:cubicBezTo>
                    <a:pt x="162" y="4"/>
                    <a:pt x="162" y="4"/>
                    <a:pt x="162" y="4"/>
                  </a:cubicBezTo>
                  <a:cubicBezTo>
                    <a:pt x="152" y="1"/>
                    <a:pt x="152" y="1"/>
                    <a:pt x="152" y="1"/>
                  </a:cubicBezTo>
                  <a:cubicBezTo>
                    <a:pt x="152" y="1"/>
                    <a:pt x="152" y="1"/>
                    <a:pt x="152" y="1"/>
                  </a:cubicBezTo>
                  <a:cubicBezTo>
                    <a:pt x="150" y="1"/>
                    <a:pt x="150" y="1"/>
                    <a:pt x="150" y="1"/>
                  </a:cubicBezTo>
                  <a:cubicBezTo>
                    <a:pt x="149" y="1"/>
                    <a:pt x="149" y="1"/>
                    <a:pt x="149" y="1"/>
                  </a:cubicBezTo>
                  <a:cubicBezTo>
                    <a:pt x="147" y="1"/>
                    <a:pt x="147" y="1"/>
                    <a:pt x="147" y="1"/>
                  </a:cubicBezTo>
                  <a:cubicBezTo>
                    <a:pt x="146" y="1"/>
                    <a:pt x="146" y="1"/>
                    <a:pt x="146" y="1"/>
                  </a:cubicBezTo>
                  <a:cubicBezTo>
                    <a:pt x="144" y="1"/>
                    <a:pt x="144" y="1"/>
                    <a:pt x="144" y="1"/>
                  </a:cubicBezTo>
                  <a:cubicBezTo>
                    <a:pt x="143" y="1"/>
                    <a:pt x="143" y="1"/>
                    <a:pt x="143" y="1"/>
                  </a:cubicBezTo>
                  <a:cubicBezTo>
                    <a:pt x="134" y="4"/>
                    <a:pt x="134" y="4"/>
                    <a:pt x="134" y="4"/>
                  </a:cubicBezTo>
                  <a:cubicBezTo>
                    <a:pt x="124" y="6"/>
                    <a:pt x="124" y="6"/>
                    <a:pt x="124" y="6"/>
                  </a:cubicBezTo>
                  <a:cubicBezTo>
                    <a:pt x="114" y="8"/>
                    <a:pt x="114" y="8"/>
                    <a:pt x="114" y="8"/>
                  </a:cubicBezTo>
                  <a:cubicBezTo>
                    <a:pt x="105" y="9"/>
                    <a:pt x="105" y="9"/>
                    <a:pt x="105" y="9"/>
                  </a:cubicBezTo>
                  <a:cubicBezTo>
                    <a:pt x="95" y="9"/>
                    <a:pt x="95" y="9"/>
                    <a:pt x="95" y="9"/>
                  </a:cubicBezTo>
                  <a:cubicBezTo>
                    <a:pt x="86" y="8"/>
                    <a:pt x="86" y="8"/>
                    <a:pt x="86" y="8"/>
                  </a:cubicBezTo>
                  <a:cubicBezTo>
                    <a:pt x="76" y="7"/>
                    <a:pt x="76" y="7"/>
                    <a:pt x="76" y="7"/>
                  </a:cubicBezTo>
                  <a:cubicBezTo>
                    <a:pt x="66" y="6"/>
                    <a:pt x="66" y="6"/>
                    <a:pt x="66" y="6"/>
                  </a:cubicBezTo>
                  <a:cubicBezTo>
                    <a:pt x="57" y="4"/>
                    <a:pt x="57" y="4"/>
                    <a:pt x="57" y="4"/>
                  </a:cubicBezTo>
                  <a:cubicBezTo>
                    <a:pt x="47" y="1"/>
                    <a:pt x="47" y="1"/>
                    <a:pt x="47" y="1"/>
                  </a:cubicBezTo>
                  <a:cubicBezTo>
                    <a:pt x="45" y="0"/>
                    <a:pt x="44" y="1"/>
                    <a:pt x="42" y="1"/>
                  </a:cubicBezTo>
                  <a:cubicBezTo>
                    <a:pt x="42" y="1"/>
                    <a:pt x="42" y="1"/>
                    <a:pt x="42" y="1"/>
                  </a:cubicBezTo>
                  <a:cubicBezTo>
                    <a:pt x="41" y="2"/>
                    <a:pt x="41" y="2"/>
                    <a:pt x="41" y="2"/>
                  </a:cubicBezTo>
                  <a:cubicBezTo>
                    <a:pt x="41" y="2"/>
                    <a:pt x="41" y="2"/>
                    <a:pt x="41" y="2"/>
                  </a:cubicBezTo>
                  <a:cubicBezTo>
                    <a:pt x="41" y="2"/>
                    <a:pt x="41" y="2"/>
                    <a:pt x="41" y="2"/>
                  </a:cubicBezTo>
                  <a:cubicBezTo>
                    <a:pt x="41" y="2"/>
                    <a:pt x="41" y="2"/>
                    <a:pt x="41" y="2"/>
                  </a:cubicBezTo>
                  <a:cubicBezTo>
                    <a:pt x="40" y="3"/>
                    <a:pt x="40" y="3"/>
                    <a:pt x="39" y="4"/>
                  </a:cubicBezTo>
                  <a:cubicBezTo>
                    <a:pt x="38" y="6"/>
                    <a:pt x="38" y="6"/>
                    <a:pt x="38" y="6"/>
                  </a:cubicBezTo>
                  <a:cubicBezTo>
                    <a:pt x="38" y="6"/>
                    <a:pt x="38" y="6"/>
                    <a:pt x="38" y="6"/>
                  </a:cubicBezTo>
                  <a:cubicBezTo>
                    <a:pt x="31" y="17"/>
                    <a:pt x="31" y="17"/>
                    <a:pt x="31" y="17"/>
                  </a:cubicBezTo>
                  <a:cubicBezTo>
                    <a:pt x="31" y="17"/>
                    <a:pt x="31" y="17"/>
                    <a:pt x="31" y="17"/>
                  </a:cubicBezTo>
                  <a:cubicBezTo>
                    <a:pt x="25" y="28"/>
                    <a:pt x="25" y="28"/>
                    <a:pt x="25" y="28"/>
                  </a:cubicBezTo>
                  <a:cubicBezTo>
                    <a:pt x="25" y="28"/>
                    <a:pt x="25" y="28"/>
                    <a:pt x="25" y="28"/>
                  </a:cubicBezTo>
                  <a:cubicBezTo>
                    <a:pt x="20" y="39"/>
                    <a:pt x="20" y="39"/>
                    <a:pt x="20" y="39"/>
                  </a:cubicBezTo>
                  <a:cubicBezTo>
                    <a:pt x="20" y="39"/>
                    <a:pt x="20" y="39"/>
                    <a:pt x="20" y="39"/>
                  </a:cubicBezTo>
                  <a:cubicBezTo>
                    <a:pt x="15" y="50"/>
                    <a:pt x="15" y="50"/>
                    <a:pt x="15" y="50"/>
                  </a:cubicBezTo>
                  <a:cubicBezTo>
                    <a:pt x="15" y="50"/>
                    <a:pt x="15" y="50"/>
                    <a:pt x="15" y="50"/>
                  </a:cubicBezTo>
                  <a:cubicBezTo>
                    <a:pt x="11" y="61"/>
                    <a:pt x="11" y="61"/>
                    <a:pt x="11" y="61"/>
                  </a:cubicBezTo>
                  <a:cubicBezTo>
                    <a:pt x="11" y="61"/>
                    <a:pt x="11" y="61"/>
                    <a:pt x="11" y="61"/>
                  </a:cubicBezTo>
                  <a:cubicBezTo>
                    <a:pt x="8" y="72"/>
                    <a:pt x="8" y="72"/>
                    <a:pt x="8" y="72"/>
                  </a:cubicBezTo>
                  <a:cubicBezTo>
                    <a:pt x="8" y="72"/>
                    <a:pt x="8" y="72"/>
                    <a:pt x="8" y="72"/>
                  </a:cubicBezTo>
                  <a:cubicBezTo>
                    <a:pt x="5" y="83"/>
                    <a:pt x="5" y="83"/>
                    <a:pt x="5" y="83"/>
                  </a:cubicBezTo>
                  <a:cubicBezTo>
                    <a:pt x="5" y="83"/>
                    <a:pt x="5" y="83"/>
                    <a:pt x="5" y="83"/>
                  </a:cubicBezTo>
                  <a:cubicBezTo>
                    <a:pt x="3" y="94"/>
                    <a:pt x="3" y="94"/>
                    <a:pt x="3" y="94"/>
                  </a:cubicBezTo>
                  <a:cubicBezTo>
                    <a:pt x="2" y="95"/>
                    <a:pt x="2" y="95"/>
                    <a:pt x="2" y="95"/>
                  </a:cubicBezTo>
                  <a:cubicBezTo>
                    <a:pt x="1" y="106"/>
                    <a:pt x="1" y="106"/>
                    <a:pt x="1" y="106"/>
                  </a:cubicBezTo>
                  <a:cubicBezTo>
                    <a:pt x="1" y="106"/>
                    <a:pt x="1" y="106"/>
                    <a:pt x="1" y="106"/>
                  </a:cubicBezTo>
                  <a:cubicBezTo>
                    <a:pt x="0" y="118"/>
                    <a:pt x="0" y="118"/>
                    <a:pt x="0" y="118"/>
                  </a:cubicBezTo>
                  <a:cubicBezTo>
                    <a:pt x="0" y="118"/>
                    <a:pt x="0" y="118"/>
                    <a:pt x="0" y="118"/>
                  </a:cubicBezTo>
                  <a:cubicBezTo>
                    <a:pt x="0" y="129"/>
                    <a:pt x="0" y="129"/>
                    <a:pt x="0" y="129"/>
                  </a:cubicBezTo>
                  <a:cubicBezTo>
                    <a:pt x="0" y="130"/>
                    <a:pt x="0" y="130"/>
                    <a:pt x="0" y="130"/>
                  </a:cubicBezTo>
                  <a:cubicBezTo>
                    <a:pt x="0" y="141"/>
                    <a:pt x="0" y="141"/>
                    <a:pt x="0" y="141"/>
                  </a:cubicBezTo>
                  <a:cubicBezTo>
                    <a:pt x="0" y="141"/>
                    <a:pt x="0" y="141"/>
                    <a:pt x="0" y="141"/>
                  </a:cubicBezTo>
                  <a:cubicBezTo>
                    <a:pt x="1" y="153"/>
                    <a:pt x="1" y="153"/>
                    <a:pt x="1" y="153"/>
                  </a:cubicBezTo>
                  <a:cubicBezTo>
                    <a:pt x="1" y="153"/>
                    <a:pt x="1" y="153"/>
                    <a:pt x="1" y="153"/>
                  </a:cubicBezTo>
                  <a:cubicBezTo>
                    <a:pt x="3" y="165"/>
                    <a:pt x="3" y="165"/>
                    <a:pt x="3" y="165"/>
                  </a:cubicBezTo>
                  <a:cubicBezTo>
                    <a:pt x="3" y="165"/>
                    <a:pt x="3" y="165"/>
                    <a:pt x="3" y="165"/>
                  </a:cubicBezTo>
                  <a:cubicBezTo>
                    <a:pt x="5" y="176"/>
                    <a:pt x="5" y="176"/>
                    <a:pt x="5" y="176"/>
                  </a:cubicBezTo>
                  <a:cubicBezTo>
                    <a:pt x="5" y="177"/>
                    <a:pt x="5" y="177"/>
                    <a:pt x="5" y="177"/>
                  </a:cubicBezTo>
                  <a:cubicBezTo>
                    <a:pt x="8" y="188"/>
                    <a:pt x="8" y="188"/>
                    <a:pt x="8" y="188"/>
                  </a:cubicBezTo>
                  <a:cubicBezTo>
                    <a:pt x="8" y="189"/>
                    <a:pt x="8" y="189"/>
                    <a:pt x="8" y="189"/>
                  </a:cubicBezTo>
                  <a:cubicBezTo>
                    <a:pt x="11" y="200"/>
                    <a:pt x="11" y="200"/>
                    <a:pt x="11" y="200"/>
                  </a:cubicBezTo>
                  <a:cubicBezTo>
                    <a:pt x="12" y="201"/>
                    <a:pt x="12" y="201"/>
                    <a:pt x="12" y="201"/>
                  </a:cubicBezTo>
                  <a:cubicBezTo>
                    <a:pt x="15" y="211"/>
                    <a:pt x="15" y="211"/>
                    <a:pt x="15" y="211"/>
                  </a:cubicBezTo>
                  <a:cubicBezTo>
                    <a:pt x="15" y="211"/>
                    <a:pt x="15" y="211"/>
                    <a:pt x="15" y="211"/>
                  </a:cubicBezTo>
                  <a:cubicBezTo>
                    <a:pt x="19" y="220"/>
                    <a:pt x="19" y="220"/>
                    <a:pt x="19" y="220"/>
                  </a:cubicBezTo>
                  <a:cubicBezTo>
                    <a:pt x="19" y="220"/>
                    <a:pt x="19" y="220"/>
                    <a:pt x="19" y="220"/>
                  </a:cubicBezTo>
                  <a:cubicBezTo>
                    <a:pt x="23" y="230"/>
                    <a:pt x="23" y="230"/>
                    <a:pt x="23" y="230"/>
                  </a:cubicBezTo>
                  <a:cubicBezTo>
                    <a:pt x="23" y="230"/>
                    <a:pt x="23" y="230"/>
                    <a:pt x="23" y="230"/>
                  </a:cubicBezTo>
                  <a:cubicBezTo>
                    <a:pt x="28" y="239"/>
                    <a:pt x="28" y="239"/>
                    <a:pt x="28" y="239"/>
                  </a:cubicBezTo>
                  <a:cubicBezTo>
                    <a:pt x="28" y="239"/>
                    <a:pt x="28" y="239"/>
                    <a:pt x="28" y="239"/>
                  </a:cubicBezTo>
                  <a:cubicBezTo>
                    <a:pt x="33" y="247"/>
                    <a:pt x="33" y="247"/>
                    <a:pt x="33" y="247"/>
                  </a:cubicBezTo>
                  <a:cubicBezTo>
                    <a:pt x="33" y="248"/>
                    <a:pt x="33" y="248"/>
                    <a:pt x="33" y="248"/>
                  </a:cubicBezTo>
                  <a:cubicBezTo>
                    <a:pt x="38" y="256"/>
                    <a:pt x="38" y="256"/>
                    <a:pt x="38" y="256"/>
                  </a:cubicBezTo>
                  <a:cubicBezTo>
                    <a:pt x="38" y="256"/>
                    <a:pt x="38" y="256"/>
                    <a:pt x="38" y="256"/>
                  </a:cubicBezTo>
                  <a:cubicBezTo>
                    <a:pt x="44" y="264"/>
                    <a:pt x="44" y="264"/>
                    <a:pt x="44" y="264"/>
                  </a:cubicBezTo>
                  <a:cubicBezTo>
                    <a:pt x="44" y="264"/>
                    <a:pt x="44" y="264"/>
                    <a:pt x="44" y="264"/>
                  </a:cubicBezTo>
                  <a:cubicBezTo>
                    <a:pt x="50" y="271"/>
                    <a:pt x="50" y="271"/>
                    <a:pt x="50" y="271"/>
                  </a:cubicBezTo>
                  <a:cubicBezTo>
                    <a:pt x="50" y="272"/>
                    <a:pt x="50" y="272"/>
                    <a:pt x="50" y="272"/>
                  </a:cubicBezTo>
                  <a:cubicBezTo>
                    <a:pt x="56" y="279"/>
                    <a:pt x="56" y="279"/>
                    <a:pt x="56" y="279"/>
                  </a:cubicBezTo>
                  <a:cubicBezTo>
                    <a:pt x="57" y="279"/>
                    <a:pt x="57" y="279"/>
                    <a:pt x="57" y="279"/>
                  </a:cubicBezTo>
                  <a:cubicBezTo>
                    <a:pt x="63" y="286"/>
                    <a:pt x="63" y="286"/>
                    <a:pt x="63" y="286"/>
                  </a:cubicBezTo>
                  <a:cubicBezTo>
                    <a:pt x="64" y="286"/>
                    <a:pt x="64" y="286"/>
                    <a:pt x="64" y="286"/>
                  </a:cubicBezTo>
                  <a:cubicBezTo>
                    <a:pt x="71" y="292"/>
                    <a:pt x="71" y="292"/>
                    <a:pt x="71" y="292"/>
                  </a:cubicBezTo>
                  <a:cubicBezTo>
                    <a:pt x="71" y="292"/>
                    <a:pt x="71" y="292"/>
                    <a:pt x="71" y="292"/>
                  </a:cubicBezTo>
                  <a:cubicBezTo>
                    <a:pt x="78" y="298"/>
                    <a:pt x="78" y="298"/>
                    <a:pt x="78" y="298"/>
                  </a:cubicBezTo>
                  <a:cubicBezTo>
                    <a:pt x="78" y="299"/>
                    <a:pt x="78" y="299"/>
                    <a:pt x="78" y="299"/>
                  </a:cubicBezTo>
                  <a:cubicBezTo>
                    <a:pt x="86" y="304"/>
                    <a:pt x="86" y="304"/>
                    <a:pt x="86" y="304"/>
                  </a:cubicBezTo>
                  <a:cubicBezTo>
                    <a:pt x="86" y="305"/>
                    <a:pt x="86" y="305"/>
                    <a:pt x="86" y="305"/>
                  </a:cubicBezTo>
                  <a:cubicBezTo>
                    <a:pt x="95" y="310"/>
                    <a:pt x="95" y="310"/>
                    <a:pt x="95" y="310"/>
                  </a:cubicBezTo>
                  <a:cubicBezTo>
                    <a:pt x="95" y="310"/>
                    <a:pt x="95" y="310"/>
                    <a:pt x="95" y="310"/>
                  </a:cubicBezTo>
                  <a:cubicBezTo>
                    <a:pt x="103" y="315"/>
                    <a:pt x="103" y="315"/>
                    <a:pt x="103" y="315"/>
                  </a:cubicBezTo>
                  <a:cubicBezTo>
                    <a:pt x="103" y="315"/>
                    <a:pt x="103" y="315"/>
                    <a:pt x="103" y="315"/>
                  </a:cubicBezTo>
                  <a:cubicBezTo>
                    <a:pt x="112" y="320"/>
                    <a:pt x="112" y="320"/>
                    <a:pt x="112" y="320"/>
                  </a:cubicBezTo>
                  <a:cubicBezTo>
                    <a:pt x="113" y="320"/>
                    <a:pt x="113" y="320"/>
                    <a:pt x="113" y="320"/>
                  </a:cubicBezTo>
                  <a:cubicBezTo>
                    <a:pt x="122" y="324"/>
                    <a:pt x="122" y="324"/>
                    <a:pt x="122" y="324"/>
                  </a:cubicBezTo>
                  <a:cubicBezTo>
                    <a:pt x="122" y="324"/>
                    <a:pt x="122" y="324"/>
                    <a:pt x="122" y="324"/>
                  </a:cubicBezTo>
                  <a:cubicBezTo>
                    <a:pt x="132" y="328"/>
                    <a:pt x="132" y="328"/>
                    <a:pt x="132" y="328"/>
                  </a:cubicBezTo>
                  <a:cubicBezTo>
                    <a:pt x="132" y="328"/>
                    <a:pt x="132" y="328"/>
                    <a:pt x="132" y="328"/>
                  </a:cubicBezTo>
                  <a:cubicBezTo>
                    <a:pt x="142" y="332"/>
                    <a:pt x="142" y="332"/>
                    <a:pt x="142" y="332"/>
                  </a:cubicBezTo>
                  <a:cubicBezTo>
                    <a:pt x="142" y="332"/>
                    <a:pt x="142" y="332"/>
                    <a:pt x="142" y="332"/>
                  </a:cubicBezTo>
                  <a:cubicBezTo>
                    <a:pt x="144" y="332"/>
                    <a:pt x="144" y="332"/>
                    <a:pt x="144" y="332"/>
                  </a:cubicBezTo>
                  <a:cubicBezTo>
                    <a:pt x="145" y="332"/>
                    <a:pt x="145" y="332"/>
                    <a:pt x="145" y="332"/>
                  </a:cubicBezTo>
                  <a:cubicBezTo>
                    <a:pt x="146" y="333"/>
                    <a:pt x="146" y="333"/>
                    <a:pt x="146" y="333"/>
                  </a:cubicBezTo>
                  <a:cubicBezTo>
                    <a:pt x="147" y="333"/>
                    <a:pt x="147" y="333"/>
                    <a:pt x="147" y="333"/>
                  </a:cubicBezTo>
                  <a:cubicBezTo>
                    <a:pt x="149" y="333"/>
                    <a:pt x="149" y="333"/>
                    <a:pt x="149" y="333"/>
                  </a:cubicBezTo>
                  <a:cubicBezTo>
                    <a:pt x="149" y="333"/>
                    <a:pt x="150" y="333"/>
                    <a:pt x="150" y="332"/>
                  </a:cubicBezTo>
                  <a:cubicBezTo>
                    <a:pt x="152" y="332"/>
                    <a:pt x="152" y="332"/>
                    <a:pt x="152" y="332"/>
                  </a:cubicBezTo>
                  <a:cubicBezTo>
                    <a:pt x="152" y="332"/>
                    <a:pt x="152" y="332"/>
                    <a:pt x="152" y="332"/>
                  </a:cubicBezTo>
                  <a:cubicBezTo>
                    <a:pt x="161" y="329"/>
                    <a:pt x="161" y="329"/>
                    <a:pt x="161" y="329"/>
                  </a:cubicBezTo>
                  <a:cubicBezTo>
                    <a:pt x="161" y="329"/>
                    <a:pt x="161" y="329"/>
                    <a:pt x="161" y="329"/>
                  </a:cubicBezTo>
                  <a:cubicBezTo>
                    <a:pt x="169" y="326"/>
                    <a:pt x="169" y="326"/>
                    <a:pt x="169" y="326"/>
                  </a:cubicBezTo>
                  <a:cubicBezTo>
                    <a:pt x="169" y="326"/>
                    <a:pt x="169" y="326"/>
                    <a:pt x="169" y="326"/>
                  </a:cubicBezTo>
                  <a:cubicBezTo>
                    <a:pt x="177" y="323"/>
                    <a:pt x="177" y="323"/>
                    <a:pt x="177" y="323"/>
                  </a:cubicBezTo>
                  <a:cubicBezTo>
                    <a:pt x="177" y="322"/>
                    <a:pt x="177" y="322"/>
                    <a:pt x="177" y="322"/>
                  </a:cubicBezTo>
                  <a:cubicBezTo>
                    <a:pt x="185" y="319"/>
                    <a:pt x="185" y="319"/>
                    <a:pt x="185" y="319"/>
                  </a:cubicBezTo>
                  <a:cubicBezTo>
                    <a:pt x="185" y="319"/>
                    <a:pt x="185" y="319"/>
                    <a:pt x="185" y="319"/>
                  </a:cubicBezTo>
                  <a:cubicBezTo>
                    <a:pt x="193" y="315"/>
                    <a:pt x="193" y="315"/>
                    <a:pt x="193" y="315"/>
                  </a:cubicBezTo>
                  <a:cubicBezTo>
                    <a:pt x="193" y="314"/>
                    <a:pt x="193" y="314"/>
                    <a:pt x="193" y="314"/>
                  </a:cubicBezTo>
                  <a:cubicBezTo>
                    <a:pt x="201" y="310"/>
                    <a:pt x="201" y="310"/>
                    <a:pt x="201" y="310"/>
                  </a:cubicBezTo>
                  <a:cubicBezTo>
                    <a:pt x="201" y="310"/>
                    <a:pt x="201" y="310"/>
                    <a:pt x="201" y="310"/>
                  </a:cubicBezTo>
                  <a:cubicBezTo>
                    <a:pt x="208" y="305"/>
                    <a:pt x="208" y="305"/>
                    <a:pt x="208" y="305"/>
                  </a:cubicBezTo>
                  <a:cubicBezTo>
                    <a:pt x="208" y="305"/>
                    <a:pt x="208" y="305"/>
                    <a:pt x="208" y="305"/>
                  </a:cubicBezTo>
                  <a:cubicBezTo>
                    <a:pt x="215" y="300"/>
                    <a:pt x="215" y="300"/>
                    <a:pt x="215" y="300"/>
                  </a:cubicBezTo>
                  <a:cubicBezTo>
                    <a:pt x="216" y="300"/>
                    <a:pt x="216" y="300"/>
                    <a:pt x="216" y="300"/>
                  </a:cubicBezTo>
                  <a:cubicBezTo>
                    <a:pt x="222" y="294"/>
                    <a:pt x="222" y="294"/>
                    <a:pt x="222" y="294"/>
                  </a:cubicBezTo>
                  <a:cubicBezTo>
                    <a:pt x="222" y="294"/>
                    <a:pt x="222" y="294"/>
                    <a:pt x="222" y="294"/>
                  </a:cubicBezTo>
                  <a:cubicBezTo>
                    <a:pt x="229" y="289"/>
                    <a:pt x="229" y="289"/>
                    <a:pt x="229" y="289"/>
                  </a:cubicBezTo>
                  <a:cubicBezTo>
                    <a:pt x="229" y="288"/>
                    <a:pt x="229" y="288"/>
                    <a:pt x="229" y="288"/>
                  </a:cubicBezTo>
                  <a:cubicBezTo>
                    <a:pt x="236" y="282"/>
                    <a:pt x="236" y="282"/>
                    <a:pt x="236" y="282"/>
                  </a:cubicBezTo>
                  <a:cubicBezTo>
                    <a:pt x="236" y="282"/>
                    <a:pt x="236" y="282"/>
                    <a:pt x="236" y="282"/>
                  </a:cubicBezTo>
                  <a:cubicBezTo>
                    <a:pt x="240" y="277"/>
                    <a:pt x="240" y="277"/>
                    <a:pt x="240" y="277"/>
                  </a:cubicBezTo>
                  <a:cubicBezTo>
                    <a:pt x="241" y="277"/>
                    <a:pt x="241" y="277"/>
                    <a:pt x="241" y="277"/>
                  </a:cubicBezTo>
                  <a:cubicBezTo>
                    <a:pt x="245" y="272"/>
                    <a:pt x="245" y="272"/>
                    <a:pt x="245" y="272"/>
                  </a:cubicBezTo>
                  <a:cubicBezTo>
                    <a:pt x="245" y="272"/>
                    <a:pt x="245" y="272"/>
                    <a:pt x="245" y="272"/>
                  </a:cubicBezTo>
                  <a:cubicBezTo>
                    <a:pt x="249" y="267"/>
                    <a:pt x="249" y="267"/>
                    <a:pt x="249" y="267"/>
                  </a:cubicBezTo>
                  <a:cubicBezTo>
                    <a:pt x="249" y="266"/>
                    <a:pt x="249" y="266"/>
                    <a:pt x="249" y="266"/>
                  </a:cubicBezTo>
                  <a:cubicBezTo>
                    <a:pt x="255" y="258"/>
                    <a:pt x="255" y="258"/>
                    <a:pt x="255" y="258"/>
                  </a:cubicBezTo>
                  <a:cubicBezTo>
                    <a:pt x="255" y="258"/>
                    <a:pt x="255" y="258"/>
                    <a:pt x="255" y="258"/>
                  </a:cubicBezTo>
                  <a:cubicBezTo>
                    <a:pt x="261" y="250"/>
                    <a:pt x="261" y="250"/>
                    <a:pt x="261" y="250"/>
                  </a:cubicBezTo>
                  <a:cubicBezTo>
                    <a:pt x="261" y="250"/>
                    <a:pt x="261" y="250"/>
                    <a:pt x="261" y="250"/>
                  </a:cubicBezTo>
                  <a:cubicBezTo>
                    <a:pt x="267" y="241"/>
                    <a:pt x="267" y="241"/>
                    <a:pt x="267" y="241"/>
                  </a:cubicBezTo>
                  <a:cubicBezTo>
                    <a:pt x="267" y="241"/>
                    <a:pt x="267" y="241"/>
                    <a:pt x="267" y="241"/>
                  </a:cubicBezTo>
                  <a:cubicBezTo>
                    <a:pt x="271" y="232"/>
                    <a:pt x="271" y="232"/>
                    <a:pt x="271" y="232"/>
                  </a:cubicBezTo>
                  <a:cubicBezTo>
                    <a:pt x="272" y="232"/>
                    <a:pt x="272" y="232"/>
                    <a:pt x="272" y="232"/>
                  </a:cubicBezTo>
                  <a:cubicBezTo>
                    <a:pt x="276" y="223"/>
                    <a:pt x="276" y="223"/>
                    <a:pt x="276" y="223"/>
                  </a:cubicBezTo>
                  <a:cubicBezTo>
                    <a:pt x="276" y="223"/>
                    <a:pt x="276" y="223"/>
                    <a:pt x="276" y="223"/>
                  </a:cubicBezTo>
                  <a:cubicBezTo>
                    <a:pt x="280" y="214"/>
                    <a:pt x="280" y="214"/>
                    <a:pt x="280" y="214"/>
                  </a:cubicBezTo>
                  <a:cubicBezTo>
                    <a:pt x="280" y="213"/>
                    <a:pt x="280" y="213"/>
                    <a:pt x="280" y="213"/>
                  </a:cubicBezTo>
                  <a:cubicBezTo>
                    <a:pt x="283" y="204"/>
                    <a:pt x="283" y="204"/>
                    <a:pt x="283" y="204"/>
                  </a:cubicBezTo>
                  <a:cubicBezTo>
                    <a:pt x="283" y="204"/>
                    <a:pt x="283" y="204"/>
                    <a:pt x="283" y="204"/>
                  </a:cubicBezTo>
                  <a:cubicBezTo>
                    <a:pt x="286" y="194"/>
                    <a:pt x="286" y="194"/>
                    <a:pt x="286" y="194"/>
                  </a:cubicBezTo>
                  <a:cubicBezTo>
                    <a:pt x="286" y="194"/>
                    <a:pt x="286" y="194"/>
                    <a:pt x="286" y="194"/>
                  </a:cubicBezTo>
                  <a:cubicBezTo>
                    <a:pt x="289" y="185"/>
                    <a:pt x="289" y="185"/>
                    <a:pt x="289" y="185"/>
                  </a:cubicBezTo>
                  <a:cubicBezTo>
                    <a:pt x="289" y="184"/>
                    <a:pt x="289" y="184"/>
                    <a:pt x="289" y="184"/>
                  </a:cubicBezTo>
                  <a:cubicBezTo>
                    <a:pt x="291" y="175"/>
                    <a:pt x="291" y="175"/>
                    <a:pt x="291" y="175"/>
                  </a:cubicBezTo>
                  <a:cubicBezTo>
                    <a:pt x="291" y="174"/>
                    <a:pt x="291" y="174"/>
                    <a:pt x="291" y="174"/>
                  </a:cubicBezTo>
                  <a:cubicBezTo>
                    <a:pt x="293" y="165"/>
                    <a:pt x="293" y="165"/>
                    <a:pt x="293" y="165"/>
                  </a:cubicBezTo>
                  <a:cubicBezTo>
                    <a:pt x="293" y="164"/>
                    <a:pt x="293" y="164"/>
                    <a:pt x="293" y="164"/>
                  </a:cubicBezTo>
                  <a:cubicBezTo>
                    <a:pt x="294" y="154"/>
                    <a:pt x="294" y="154"/>
                    <a:pt x="294" y="154"/>
                  </a:cubicBezTo>
                  <a:cubicBezTo>
                    <a:pt x="294" y="154"/>
                    <a:pt x="294" y="154"/>
                    <a:pt x="294" y="154"/>
                  </a:cubicBezTo>
                  <a:cubicBezTo>
                    <a:pt x="295" y="144"/>
                    <a:pt x="295" y="144"/>
                    <a:pt x="295" y="144"/>
                  </a:cubicBezTo>
                  <a:cubicBezTo>
                    <a:pt x="295" y="144"/>
                    <a:pt x="295" y="144"/>
                    <a:pt x="295" y="144"/>
                  </a:cubicBezTo>
                  <a:cubicBezTo>
                    <a:pt x="296" y="133"/>
                    <a:pt x="296" y="133"/>
                    <a:pt x="296" y="133"/>
                  </a:cubicBezTo>
                  <a:cubicBezTo>
                    <a:pt x="296" y="133"/>
                    <a:pt x="296" y="133"/>
                    <a:pt x="296" y="133"/>
                  </a:cubicBezTo>
                  <a:cubicBezTo>
                    <a:pt x="296" y="122"/>
                    <a:pt x="296" y="122"/>
                    <a:pt x="296" y="122"/>
                  </a:cubicBezTo>
                  <a:cubicBezTo>
                    <a:pt x="296" y="122"/>
                    <a:pt x="296" y="122"/>
                    <a:pt x="296" y="122"/>
                  </a:cubicBezTo>
                  <a:cubicBezTo>
                    <a:pt x="295" y="112"/>
                    <a:pt x="295" y="112"/>
                    <a:pt x="295" y="112"/>
                  </a:cubicBezTo>
                  <a:cubicBezTo>
                    <a:pt x="295" y="112"/>
                    <a:pt x="295" y="112"/>
                    <a:pt x="295" y="112"/>
                  </a:cubicBezTo>
                  <a:cubicBezTo>
                    <a:pt x="294" y="101"/>
                    <a:pt x="294" y="101"/>
                    <a:pt x="294" y="101"/>
                  </a:cubicBezTo>
                  <a:cubicBezTo>
                    <a:pt x="294" y="101"/>
                    <a:pt x="294" y="101"/>
                    <a:pt x="294" y="101"/>
                  </a:cubicBezTo>
                  <a:cubicBezTo>
                    <a:pt x="293" y="91"/>
                    <a:pt x="293" y="91"/>
                    <a:pt x="293" y="91"/>
                  </a:cubicBezTo>
                  <a:cubicBezTo>
                    <a:pt x="292" y="91"/>
                    <a:pt x="292" y="91"/>
                    <a:pt x="292" y="91"/>
                  </a:cubicBezTo>
                  <a:cubicBezTo>
                    <a:pt x="290" y="81"/>
                    <a:pt x="290" y="81"/>
                    <a:pt x="290" y="81"/>
                  </a:cubicBezTo>
                  <a:cubicBezTo>
                    <a:pt x="290" y="81"/>
                    <a:pt x="290" y="81"/>
                    <a:pt x="290" y="81"/>
                  </a:cubicBezTo>
                  <a:cubicBezTo>
                    <a:pt x="288" y="71"/>
                    <a:pt x="288" y="71"/>
                    <a:pt x="288" y="71"/>
                  </a:cubicBezTo>
                  <a:cubicBezTo>
                    <a:pt x="288" y="71"/>
                    <a:pt x="288" y="71"/>
                    <a:pt x="288" y="71"/>
                  </a:cubicBezTo>
                  <a:cubicBezTo>
                    <a:pt x="285" y="61"/>
                    <a:pt x="285" y="61"/>
                    <a:pt x="285" y="61"/>
                  </a:cubicBezTo>
                  <a:cubicBezTo>
                    <a:pt x="285" y="61"/>
                    <a:pt x="285" y="61"/>
                    <a:pt x="285" y="61"/>
                  </a:cubicBezTo>
                  <a:cubicBezTo>
                    <a:pt x="281" y="51"/>
                    <a:pt x="281" y="51"/>
                    <a:pt x="281" y="51"/>
                  </a:cubicBezTo>
                  <a:cubicBezTo>
                    <a:pt x="281" y="51"/>
                    <a:pt x="281" y="51"/>
                    <a:pt x="281" y="51"/>
                  </a:cubicBezTo>
                  <a:cubicBezTo>
                    <a:pt x="277" y="42"/>
                    <a:pt x="277" y="42"/>
                    <a:pt x="277" y="42"/>
                  </a:cubicBezTo>
                  <a:cubicBezTo>
                    <a:pt x="277" y="42"/>
                    <a:pt x="277" y="42"/>
                    <a:pt x="277" y="42"/>
                  </a:cubicBezTo>
                  <a:cubicBezTo>
                    <a:pt x="273" y="32"/>
                    <a:pt x="273" y="32"/>
                    <a:pt x="273" y="32"/>
                  </a:cubicBezTo>
                  <a:cubicBezTo>
                    <a:pt x="273" y="32"/>
                    <a:pt x="273" y="32"/>
                    <a:pt x="273" y="32"/>
                  </a:cubicBezTo>
                  <a:cubicBezTo>
                    <a:pt x="268" y="23"/>
                    <a:pt x="268" y="23"/>
                    <a:pt x="268" y="23"/>
                  </a:cubicBezTo>
                  <a:cubicBezTo>
                    <a:pt x="268" y="23"/>
                    <a:pt x="268" y="23"/>
                    <a:pt x="268" y="23"/>
                  </a:cubicBezTo>
                  <a:cubicBezTo>
                    <a:pt x="263" y="14"/>
                    <a:pt x="263" y="14"/>
                    <a:pt x="263" y="14"/>
                  </a:cubicBezTo>
                  <a:cubicBezTo>
                    <a:pt x="262" y="14"/>
                    <a:pt x="262" y="14"/>
                    <a:pt x="262" y="14"/>
                  </a:cubicBezTo>
                  <a:cubicBezTo>
                    <a:pt x="257" y="5"/>
                    <a:pt x="257" y="5"/>
                    <a:pt x="257" y="5"/>
                  </a:cubicBezTo>
                  <a:cubicBezTo>
                    <a:pt x="257" y="5"/>
                    <a:pt x="257" y="5"/>
                    <a:pt x="257" y="5"/>
                  </a:cubicBezTo>
                  <a:cubicBezTo>
                    <a:pt x="257" y="4"/>
                    <a:pt x="257" y="4"/>
                    <a:pt x="257" y="4"/>
                  </a:cubicBezTo>
                  <a:cubicBezTo>
                    <a:pt x="257" y="4"/>
                    <a:pt x="257" y="4"/>
                    <a:pt x="257" y="4"/>
                  </a:cubicBezTo>
                  <a:cubicBezTo>
                    <a:pt x="256" y="4"/>
                    <a:pt x="256" y="4"/>
                    <a:pt x="256" y="4"/>
                  </a:cubicBezTo>
                  <a:cubicBezTo>
                    <a:pt x="256" y="3"/>
                    <a:pt x="255" y="3"/>
                    <a:pt x="255" y="3"/>
                  </a:cubicBezTo>
                  <a:cubicBezTo>
                    <a:pt x="255" y="2"/>
                    <a:pt x="255" y="2"/>
                    <a:pt x="255" y="2"/>
                  </a:cubicBezTo>
                  <a:cubicBezTo>
                    <a:pt x="254" y="2"/>
                    <a:pt x="254" y="2"/>
                    <a:pt x="254" y="2"/>
                  </a:cubicBezTo>
                  <a:cubicBezTo>
                    <a:pt x="254" y="2"/>
                    <a:pt x="254" y="2"/>
                    <a:pt x="254" y="2"/>
                  </a:cubicBezTo>
                  <a:cubicBezTo>
                    <a:pt x="251" y="7"/>
                    <a:pt x="251" y="7"/>
                    <a:pt x="251" y="7"/>
                  </a:cubicBezTo>
                  <a:cubicBezTo>
                    <a:pt x="255" y="3"/>
                    <a:pt x="255" y="3"/>
                    <a:pt x="255" y="3"/>
                  </a:cubicBezTo>
                  <a:cubicBezTo>
                    <a:pt x="255" y="2"/>
                    <a:pt x="255" y="2"/>
                    <a:pt x="255" y="2"/>
                  </a:cubicBezTo>
                  <a:cubicBezTo>
                    <a:pt x="253" y="1"/>
                    <a:pt x="251" y="0"/>
                    <a:pt x="249" y="1"/>
                  </a:cubicBezTo>
                  <a:cubicBezTo>
                    <a:pt x="250" y="7"/>
                    <a:pt x="250" y="7"/>
                    <a:pt x="250" y="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Freeform 67">
              <a:extLst>
                <a:ext uri="{FF2B5EF4-FFF2-40B4-BE49-F238E27FC236}">
                  <a16:creationId xmlns:a16="http://schemas.microsoft.com/office/drawing/2014/main" id="{39E936AD-666F-468C-939F-BB2729744AD6}"/>
                </a:ext>
              </a:extLst>
            </p:cNvPr>
            <p:cNvSpPr>
              <a:spLocks/>
            </p:cNvSpPr>
            <p:nvPr/>
          </p:nvSpPr>
          <p:spPr bwMode="auto">
            <a:xfrm>
              <a:off x="7" y="4"/>
              <a:ext cx="903" cy="1095"/>
            </a:xfrm>
            <a:custGeom>
              <a:avLst/>
              <a:gdLst>
                <a:gd name="T0" fmla="*/ 903 w 903"/>
                <a:gd name="T1" fmla="*/ 0 h 1095"/>
                <a:gd name="T2" fmla="*/ 0 w 903"/>
                <a:gd name="T3" fmla="*/ 0 h 1095"/>
                <a:gd name="T4" fmla="*/ 0 w 903"/>
                <a:gd name="T5" fmla="*/ 1095 h 1095"/>
                <a:gd name="T6" fmla="*/ 164 w 903"/>
                <a:gd name="T7" fmla="*/ 897 h 1095"/>
                <a:gd name="T8" fmla="*/ 150 w 903"/>
                <a:gd name="T9" fmla="*/ 878 h 1095"/>
                <a:gd name="T10" fmla="*/ 132 w 903"/>
                <a:gd name="T11" fmla="*/ 851 h 1095"/>
                <a:gd name="T12" fmla="*/ 115 w 903"/>
                <a:gd name="T13" fmla="*/ 821 h 1095"/>
                <a:gd name="T14" fmla="*/ 102 w 903"/>
                <a:gd name="T15" fmla="*/ 795 h 1095"/>
                <a:gd name="T16" fmla="*/ 89 w 903"/>
                <a:gd name="T17" fmla="*/ 765 h 1095"/>
                <a:gd name="T18" fmla="*/ 78 w 903"/>
                <a:gd name="T19" fmla="*/ 733 h 1095"/>
                <a:gd name="T20" fmla="*/ 67 w 903"/>
                <a:gd name="T21" fmla="*/ 701 h 1095"/>
                <a:gd name="T22" fmla="*/ 54 w 903"/>
                <a:gd name="T23" fmla="*/ 660 h 1095"/>
                <a:gd name="T24" fmla="*/ 45 w 903"/>
                <a:gd name="T25" fmla="*/ 623 h 1095"/>
                <a:gd name="T26" fmla="*/ 37 w 903"/>
                <a:gd name="T27" fmla="*/ 585 h 1095"/>
                <a:gd name="T28" fmla="*/ 32 w 903"/>
                <a:gd name="T29" fmla="*/ 547 h 1095"/>
                <a:gd name="T30" fmla="*/ 29 w 903"/>
                <a:gd name="T31" fmla="*/ 510 h 1095"/>
                <a:gd name="T32" fmla="*/ 29 w 903"/>
                <a:gd name="T33" fmla="*/ 472 h 1095"/>
                <a:gd name="T34" fmla="*/ 29 w 903"/>
                <a:gd name="T35" fmla="*/ 435 h 1095"/>
                <a:gd name="T36" fmla="*/ 32 w 903"/>
                <a:gd name="T37" fmla="*/ 397 h 1095"/>
                <a:gd name="T38" fmla="*/ 37 w 903"/>
                <a:gd name="T39" fmla="*/ 362 h 1095"/>
                <a:gd name="T40" fmla="*/ 45 w 903"/>
                <a:gd name="T41" fmla="*/ 325 h 1095"/>
                <a:gd name="T42" fmla="*/ 54 w 903"/>
                <a:gd name="T43" fmla="*/ 290 h 1095"/>
                <a:gd name="T44" fmla="*/ 64 w 903"/>
                <a:gd name="T45" fmla="*/ 252 h 1095"/>
                <a:gd name="T46" fmla="*/ 78 w 903"/>
                <a:gd name="T47" fmla="*/ 217 h 1095"/>
                <a:gd name="T48" fmla="*/ 91 w 903"/>
                <a:gd name="T49" fmla="*/ 182 h 1095"/>
                <a:gd name="T50" fmla="*/ 107 w 903"/>
                <a:gd name="T51" fmla="*/ 147 h 1095"/>
                <a:gd name="T52" fmla="*/ 126 w 903"/>
                <a:gd name="T53" fmla="*/ 112 h 1095"/>
                <a:gd name="T54" fmla="*/ 148 w 903"/>
                <a:gd name="T55" fmla="*/ 77 h 1095"/>
                <a:gd name="T56" fmla="*/ 153 w 903"/>
                <a:gd name="T57" fmla="*/ 69 h 1095"/>
                <a:gd name="T58" fmla="*/ 153 w 903"/>
                <a:gd name="T59" fmla="*/ 69 h 1095"/>
                <a:gd name="T60" fmla="*/ 153 w 903"/>
                <a:gd name="T61" fmla="*/ 69 h 1095"/>
                <a:gd name="T62" fmla="*/ 156 w 903"/>
                <a:gd name="T63" fmla="*/ 69 h 1095"/>
                <a:gd name="T64" fmla="*/ 188 w 903"/>
                <a:gd name="T65" fmla="*/ 77 h 1095"/>
                <a:gd name="T66" fmla="*/ 220 w 903"/>
                <a:gd name="T67" fmla="*/ 85 h 1095"/>
                <a:gd name="T68" fmla="*/ 253 w 903"/>
                <a:gd name="T69" fmla="*/ 91 h 1095"/>
                <a:gd name="T70" fmla="*/ 285 w 903"/>
                <a:gd name="T71" fmla="*/ 94 h 1095"/>
                <a:gd name="T72" fmla="*/ 317 w 903"/>
                <a:gd name="T73" fmla="*/ 96 h 1095"/>
                <a:gd name="T74" fmla="*/ 349 w 903"/>
                <a:gd name="T75" fmla="*/ 94 h 1095"/>
                <a:gd name="T76" fmla="*/ 382 w 903"/>
                <a:gd name="T77" fmla="*/ 91 h 1095"/>
                <a:gd name="T78" fmla="*/ 414 w 903"/>
                <a:gd name="T79" fmla="*/ 85 h 1095"/>
                <a:gd name="T80" fmla="*/ 446 w 903"/>
                <a:gd name="T81" fmla="*/ 80 h 1095"/>
                <a:gd name="T82" fmla="*/ 476 w 903"/>
                <a:gd name="T83" fmla="*/ 69 h 1095"/>
                <a:gd name="T84" fmla="*/ 484 w 903"/>
                <a:gd name="T85" fmla="*/ 69 h 1095"/>
                <a:gd name="T86" fmla="*/ 489 w 903"/>
                <a:gd name="T87" fmla="*/ 69 h 1095"/>
                <a:gd name="T88" fmla="*/ 495 w 903"/>
                <a:gd name="T89" fmla="*/ 69 h 1095"/>
                <a:gd name="T90" fmla="*/ 527 w 903"/>
                <a:gd name="T91" fmla="*/ 80 h 1095"/>
                <a:gd name="T92" fmla="*/ 559 w 903"/>
                <a:gd name="T93" fmla="*/ 85 h 1095"/>
                <a:gd name="T94" fmla="*/ 591 w 903"/>
                <a:gd name="T95" fmla="*/ 91 h 1095"/>
                <a:gd name="T96" fmla="*/ 624 w 903"/>
                <a:gd name="T97" fmla="*/ 94 h 1095"/>
                <a:gd name="T98" fmla="*/ 656 w 903"/>
                <a:gd name="T99" fmla="*/ 96 h 1095"/>
                <a:gd name="T100" fmla="*/ 688 w 903"/>
                <a:gd name="T101" fmla="*/ 94 h 1095"/>
                <a:gd name="T102" fmla="*/ 720 w 903"/>
                <a:gd name="T103" fmla="*/ 91 h 1095"/>
                <a:gd name="T104" fmla="*/ 753 w 903"/>
                <a:gd name="T105" fmla="*/ 85 h 1095"/>
                <a:gd name="T106" fmla="*/ 785 w 903"/>
                <a:gd name="T107" fmla="*/ 77 h 1095"/>
                <a:gd name="T108" fmla="*/ 817 w 903"/>
                <a:gd name="T109" fmla="*/ 69 h 1095"/>
                <a:gd name="T110" fmla="*/ 817 w 903"/>
                <a:gd name="T111" fmla="*/ 69 h 1095"/>
                <a:gd name="T112" fmla="*/ 817 w 903"/>
                <a:gd name="T113" fmla="*/ 69 h 1095"/>
                <a:gd name="T114" fmla="*/ 820 w 903"/>
                <a:gd name="T115" fmla="*/ 69 h 1095"/>
                <a:gd name="T116" fmla="*/ 820 w 903"/>
                <a:gd name="T117" fmla="*/ 72 h 1095"/>
                <a:gd name="T118" fmla="*/ 820 w 903"/>
                <a:gd name="T119" fmla="*/ 72 h 1095"/>
                <a:gd name="T120" fmla="*/ 831 w 903"/>
                <a:gd name="T121" fmla="*/ 88 h 1095"/>
                <a:gd name="T122" fmla="*/ 903 w 903"/>
                <a:gd name="T123" fmla="*/ 0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1095">
                  <a:moveTo>
                    <a:pt x="903" y="0"/>
                  </a:moveTo>
                  <a:lnTo>
                    <a:pt x="0" y="0"/>
                  </a:lnTo>
                  <a:lnTo>
                    <a:pt x="0" y="1095"/>
                  </a:lnTo>
                  <a:lnTo>
                    <a:pt x="164" y="897"/>
                  </a:lnTo>
                  <a:lnTo>
                    <a:pt x="150" y="878"/>
                  </a:lnTo>
                  <a:lnTo>
                    <a:pt x="132" y="851"/>
                  </a:lnTo>
                  <a:lnTo>
                    <a:pt x="115" y="821"/>
                  </a:lnTo>
                  <a:lnTo>
                    <a:pt x="102" y="795"/>
                  </a:lnTo>
                  <a:lnTo>
                    <a:pt x="89" y="765"/>
                  </a:lnTo>
                  <a:lnTo>
                    <a:pt x="78" y="733"/>
                  </a:lnTo>
                  <a:lnTo>
                    <a:pt x="67" y="701"/>
                  </a:lnTo>
                  <a:lnTo>
                    <a:pt x="54" y="660"/>
                  </a:lnTo>
                  <a:lnTo>
                    <a:pt x="45" y="623"/>
                  </a:lnTo>
                  <a:lnTo>
                    <a:pt x="37" y="585"/>
                  </a:lnTo>
                  <a:lnTo>
                    <a:pt x="32" y="547"/>
                  </a:lnTo>
                  <a:lnTo>
                    <a:pt x="29" y="510"/>
                  </a:lnTo>
                  <a:lnTo>
                    <a:pt x="29" y="472"/>
                  </a:lnTo>
                  <a:lnTo>
                    <a:pt x="29" y="435"/>
                  </a:lnTo>
                  <a:lnTo>
                    <a:pt x="32" y="397"/>
                  </a:lnTo>
                  <a:lnTo>
                    <a:pt x="37" y="362"/>
                  </a:lnTo>
                  <a:lnTo>
                    <a:pt x="45" y="325"/>
                  </a:lnTo>
                  <a:lnTo>
                    <a:pt x="54" y="290"/>
                  </a:lnTo>
                  <a:lnTo>
                    <a:pt x="64" y="252"/>
                  </a:lnTo>
                  <a:lnTo>
                    <a:pt x="78" y="217"/>
                  </a:lnTo>
                  <a:lnTo>
                    <a:pt x="91" y="182"/>
                  </a:lnTo>
                  <a:lnTo>
                    <a:pt x="107" y="147"/>
                  </a:lnTo>
                  <a:lnTo>
                    <a:pt x="126" y="112"/>
                  </a:lnTo>
                  <a:lnTo>
                    <a:pt x="148" y="77"/>
                  </a:lnTo>
                  <a:lnTo>
                    <a:pt x="153" y="69"/>
                  </a:lnTo>
                  <a:lnTo>
                    <a:pt x="153" y="69"/>
                  </a:lnTo>
                  <a:lnTo>
                    <a:pt x="153" y="69"/>
                  </a:lnTo>
                  <a:lnTo>
                    <a:pt x="156" y="69"/>
                  </a:lnTo>
                  <a:lnTo>
                    <a:pt x="188" y="77"/>
                  </a:lnTo>
                  <a:lnTo>
                    <a:pt x="220" y="85"/>
                  </a:lnTo>
                  <a:lnTo>
                    <a:pt x="253" y="91"/>
                  </a:lnTo>
                  <a:lnTo>
                    <a:pt x="285" y="94"/>
                  </a:lnTo>
                  <a:lnTo>
                    <a:pt x="317" y="96"/>
                  </a:lnTo>
                  <a:lnTo>
                    <a:pt x="349" y="94"/>
                  </a:lnTo>
                  <a:lnTo>
                    <a:pt x="382" y="91"/>
                  </a:lnTo>
                  <a:lnTo>
                    <a:pt x="414" y="85"/>
                  </a:lnTo>
                  <a:lnTo>
                    <a:pt x="446" y="80"/>
                  </a:lnTo>
                  <a:lnTo>
                    <a:pt x="476" y="69"/>
                  </a:lnTo>
                  <a:lnTo>
                    <a:pt x="484" y="69"/>
                  </a:lnTo>
                  <a:lnTo>
                    <a:pt x="489" y="69"/>
                  </a:lnTo>
                  <a:lnTo>
                    <a:pt x="495" y="69"/>
                  </a:lnTo>
                  <a:lnTo>
                    <a:pt x="527" y="80"/>
                  </a:lnTo>
                  <a:lnTo>
                    <a:pt x="559" y="85"/>
                  </a:lnTo>
                  <a:lnTo>
                    <a:pt x="591" y="91"/>
                  </a:lnTo>
                  <a:lnTo>
                    <a:pt x="624" y="94"/>
                  </a:lnTo>
                  <a:lnTo>
                    <a:pt x="656" y="96"/>
                  </a:lnTo>
                  <a:lnTo>
                    <a:pt x="688" y="94"/>
                  </a:lnTo>
                  <a:lnTo>
                    <a:pt x="720" y="91"/>
                  </a:lnTo>
                  <a:lnTo>
                    <a:pt x="753" y="85"/>
                  </a:lnTo>
                  <a:lnTo>
                    <a:pt x="785" y="77"/>
                  </a:lnTo>
                  <a:lnTo>
                    <a:pt x="817" y="69"/>
                  </a:lnTo>
                  <a:lnTo>
                    <a:pt x="817" y="69"/>
                  </a:lnTo>
                  <a:lnTo>
                    <a:pt x="817" y="69"/>
                  </a:lnTo>
                  <a:lnTo>
                    <a:pt x="820" y="69"/>
                  </a:lnTo>
                  <a:lnTo>
                    <a:pt x="820" y="72"/>
                  </a:lnTo>
                  <a:lnTo>
                    <a:pt x="820" y="72"/>
                  </a:lnTo>
                  <a:lnTo>
                    <a:pt x="831" y="88"/>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69">
              <a:extLst>
                <a:ext uri="{FF2B5EF4-FFF2-40B4-BE49-F238E27FC236}">
                  <a16:creationId xmlns:a16="http://schemas.microsoft.com/office/drawing/2014/main" id="{670A9E90-A6B8-43E3-8FB1-F143354188AC}"/>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70">
              <a:extLst>
                <a:ext uri="{FF2B5EF4-FFF2-40B4-BE49-F238E27FC236}">
                  <a16:creationId xmlns:a16="http://schemas.microsoft.com/office/drawing/2014/main" id="{79FE89EA-F20E-4256-ACC1-9FBA621543C7}"/>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71">
              <a:extLst>
                <a:ext uri="{FF2B5EF4-FFF2-40B4-BE49-F238E27FC236}">
                  <a16:creationId xmlns:a16="http://schemas.microsoft.com/office/drawing/2014/main" id="{1E12BBCC-B352-49FD-903C-16F2AB6BE107}"/>
                </a:ext>
              </a:extLst>
            </p:cNvPr>
            <p:cNvSpPr>
              <a:spLocks/>
            </p:cNvSpPr>
            <p:nvPr/>
          </p:nvSpPr>
          <p:spPr bwMode="auto">
            <a:xfrm>
              <a:off x="101" y="159"/>
              <a:ext cx="680" cy="693"/>
            </a:xfrm>
            <a:custGeom>
              <a:avLst/>
              <a:gdLst>
                <a:gd name="T0" fmla="*/ 249 w 253"/>
                <a:gd name="T1" fmla="*/ 0 h 258"/>
                <a:gd name="T2" fmla="*/ 220 w 253"/>
                <a:gd name="T3" fmla="*/ 6 h 258"/>
                <a:gd name="T4" fmla="*/ 191 w 253"/>
                <a:gd name="T5" fmla="*/ 8 h 258"/>
                <a:gd name="T6" fmla="*/ 162 w 253"/>
                <a:gd name="T7" fmla="*/ 3 h 258"/>
                <a:gd name="T8" fmla="*/ 150 w 253"/>
                <a:gd name="T9" fmla="*/ 0 h 258"/>
                <a:gd name="T10" fmla="*/ 146 w 253"/>
                <a:gd name="T11" fmla="*/ 0 h 258"/>
                <a:gd name="T12" fmla="*/ 134 w 253"/>
                <a:gd name="T13" fmla="*/ 3 h 258"/>
                <a:gd name="T14" fmla="*/ 105 w 253"/>
                <a:gd name="T15" fmla="*/ 8 h 258"/>
                <a:gd name="T16" fmla="*/ 76 w 253"/>
                <a:gd name="T17" fmla="*/ 6 h 258"/>
                <a:gd name="T18" fmla="*/ 47 w 253"/>
                <a:gd name="T19" fmla="*/ 0 h 258"/>
                <a:gd name="T20" fmla="*/ 42 w 253"/>
                <a:gd name="T21" fmla="*/ 0 h 258"/>
                <a:gd name="T22" fmla="*/ 41 w 253"/>
                <a:gd name="T23" fmla="*/ 1 h 258"/>
                <a:gd name="T24" fmla="*/ 38 w 253"/>
                <a:gd name="T25" fmla="*/ 5 h 258"/>
                <a:gd name="T26" fmla="*/ 31 w 253"/>
                <a:gd name="T27" fmla="*/ 16 h 258"/>
                <a:gd name="T28" fmla="*/ 20 w 253"/>
                <a:gd name="T29" fmla="*/ 38 h 258"/>
                <a:gd name="T30" fmla="*/ 15 w 253"/>
                <a:gd name="T31" fmla="*/ 49 h 258"/>
                <a:gd name="T32" fmla="*/ 8 w 253"/>
                <a:gd name="T33" fmla="*/ 71 h 258"/>
                <a:gd name="T34" fmla="*/ 5 w 253"/>
                <a:gd name="T35" fmla="*/ 82 h 258"/>
                <a:gd name="T36" fmla="*/ 1 w 253"/>
                <a:gd name="T37" fmla="*/ 105 h 258"/>
                <a:gd name="T38" fmla="*/ 0 w 253"/>
                <a:gd name="T39" fmla="*/ 117 h 258"/>
                <a:gd name="T40" fmla="*/ 0 w 253"/>
                <a:gd name="T41" fmla="*/ 140 h 258"/>
                <a:gd name="T42" fmla="*/ 1 w 253"/>
                <a:gd name="T43" fmla="*/ 152 h 258"/>
                <a:gd name="T44" fmla="*/ 5 w 253"/>
                <a:gd name="T45" fmla="*/ 175 h 258"/>
                <a:gd name="T46" fmla="*/ 8 w 253"/>
                <a:gd name="T47" fmla="*/ 188 h 258"/>
                <a:gd name="T48" fmla="*/ 15 w 253"/>
                <a:gd name="T49" fmla="*/ 210 h 258"/>
                <a:gd name="T50" fmla="*/ 19 w 253"/>
                <a:gd name="T51" fmla="*/ 219 h 258"/>
                <a:gd name="T52" fmla="*/ 28 w 253"/>
                <a:gd name="T53" fmla="*/ 238 h 258"/>
                <a:gd name="T54" fmla="*/ 33 w 253"/>
                <a:gd name="T55" fmla="*/ 247 h 258"/>
                <a:gd name="T56" fmla="*/ 41 w 253"/>
                <a:gd name="T57" fmla="*/ 258 h 258"/>
                <a:gd name="T58" fmla="*/ 43 w 253"/>
                <a:gd name="T59" fmla="*/ 240 h 258"/>
                <a:gd name="T60" fmla="*/ 30 w 253"/>
                <a:gd name="T61" fmla="*/ 215 h 258"/>
                <a:gd name="T62" fmla="*/ 20 w 253"/>
                <a:gd name="T63" fmla="*/ 184 h 258"/>
                <a:gd name="T64" fmla="*/ 13 w 253"/>
                <a:gd name="T65" fmla="*/ 150 h 258"/>
                <a:gd name="T66" fmla="*/ 12 w 253"/>
                <a:gd name="T67" fmla="*/ 117 h 258"/>
                <a:gd name="T68" fmla="*/ 17 w 253"/>
                <a:gd name="T69" fmla="*/ 85 h 258"/>
                <a:gd name="T70" fmla="*/ 26 w 253"/>
                <a:gd name="T71" fmla="*/ 53 h 258"/>
                <a:gd name="T72" fmla="*/ 42 w 253"/>
                <a:gd name="T73" fmla="*/ 22 h 258"/>
                <a:gd name="T74" fmla="*/ 54 w 253"/>
                <a:gd name="T75" fmla="*/ 14 h 258"/>
                <a:gd name="T76" fmla="*/ 74 w 253"/>
                <a:gd name="T77" fmla="*/ 18 h 258"/>
                <a:gd name="T78" fmla="*/ 85 w 253"/>
                <a:gd name="T79" fmla="*/ 19 h 258"/>
                <a:gd name="T80" fmla="*/ 105 w 253"/>
                <a:gd name="T81" fmla="*/ 20 h 258"/>
                <a:gd name="T82" fmla="*/ 116 w 253"/>
                <a:gd name="T83" fmla="*/ 19 h 258"/>
                <a:gd name="T84" fmla="*/ 136 w 253"/>
                <a:gd name="T85" fmla="*/ 15 h 258"/>
                <a:gd name="T86" fmla="*/ 147 w 253"/>
                <a:gd name="T87" fmla="*/ 12 h 258"/>
                <a:gd name="T88" fmla="*/ 159 w 253"/>
                <a:gd name="T89" fmla="*/ 15 h 258"/>
                <a:gd name="T90" fmla="*/ 170 w 253"/>
                <a:gd name="T91" fmla="*/ 17 h 258"/>
                <a:gd name="T92" fmla="*/ 190 w 253"/>
                <a:gd name="T93" fmla="*/ 20 h 258"/>
                <a:gd name="T94" fmla="*/ 201 w 253"/>
                <a:gd name="T95" fmla="*/ 20 h 258"/>
                <a:gd name="T96" fmla="*/ 221 w 253"/>
                <a:gd name="T97" fmla="*/ 18 h 258"/>
                <a:gd name="T98" fmla="*/ 232 w 253"/>
                <a:gd name="T99" fmla="*/ 17 h 258"/>
                <a:gd name="T100" fmla="*/ 250 w 253"/>
                <a:gd name="T10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 h="258">
                  <a:moveTo>
                    <a:pt x="250" y="0"/>
                  </a:moveTo>
                  <a:cubicBezTo>
                    <a:pt x="250" y="0"/>
                    <a:pt x="249" y="0"/>
                    <a:pt x="249" y="0"/>
                  </a:cubicBezTo>
                  <a:cubicBezTo>
                    <a:pt x="249" y="0"/>
                    <a:pt x="249" y="0"/>
                    <a:pt x="249" y="0"/>
                  </a:cubicBezTo>
                  <a:cubicBezTo>
                    <a:pt x="239" y="3"/>
                    <a:pt x="239" y="3"/>
                    <a:pt x="239" y="3"/>
                  </a:cubicBezTo>
                  <a:cubicBezTo>
                    <a:pt x="229" y="5"/>
                    <a:pt x="229" y="5"/>
                    <a:pt x="229" y="5"/>
                  </a:cubicBezTo>
                  <a:cubicBezTo>
                    <a:pt x="220" y="6"/>
                    <a:pt x="220" y="6"/>
                    <a:pt x="220" y="6"/>
                  </a:cubicBezTo>
                  <a:cubicBezTo>
                    <a:pt x="210" y="7"/>
                    <a:pt x="210" y="7"/>
                    <a:pt x="210" y="7"/>
                  </a:cubicBezTo>
                  <a:cubicBezTo>
                    <a:pt x="200" y="8"/>
                    <a:pt x="200" y="8"/>
                    <a:pt x="200" y="8"/>
                  </a:cubicBezTo>
                  <a:cubicBezTo>
                    <a:pt x="191" y="8"/>
                    <a:pt x="191" y="8"/>
                    <a:pt x="191" y="8"/>
                  </a:cubicBezTo>
                  <a:cubicBezTo>
                    <a:pt x="181" y="7"/>
                    <a:pt x="181" y="7"/>
                    <a:pt x="181" y="7"/>
                  </a:cubicBezTo>
                  <a:cubicBezTo>
                    <a:pt x="172" y="5"/>
                    <a:pt x="172" y="5"/>
                    <a:pt x="172" y="5"/>
                  </a:cubicBezTo>
                  <a:cubicBezTo>
                    <a:pt x="162" y="3"/>
                    <a:pt x="162" y="3"/>
                    <a:pt x="162" y="3"/>
                  </a:cubicBezTo>
                  <a:cubicBezTo>
                    <a:pt x="152" y="0"/>
                    <a:pt x="152" y="0"/>
                    <a:pt x="152" y="0"/>
                  </a:cubicBezTo>
                  <a:cubicBezTo>
                    <a:pt x="152" y="0"/>
                    <a:pt x="152" y="0"/>
                    <a:pt x="152" y="0"/>
                  </a:cubicBezTo>
                  <a:cubicBezTo>
                    <a:pt x="150" y="0"/>
                    <a:pt x="150" y="0"/>
                    <a:pt x="150" y="0"/>
                  </a:cubicBezTo>
                  <a:cubicBezTo>
                    <a:pt x="149" y="0"/>
                    <a:pt x="149" y="0"/>
                    <a:pt x="149" y="0"/>
                  </a:cubicBezTo>
                  <a:cubicBezTo>
                    <a:pt x="147" y="0"/>
                    <a:pt x="147" y="0"/>
                    <a:pt x="147" y="0"/>
                  </a:cubicBezTo>
                  <a:cubicBezTo>
                    <a:pt x="146" y="0"/>
                    <a:pt x="146" y="0"/>
                    <a:pt x="146" y="0"/>
                  </a:cubicBezTo>
                  <a:cubicBezTo>
                    <a:pt x="144" y="0"/>
                    <a:pt x="144" y="0"/>
                    <a:pt x="144" y="0"/>
                  </a:cubicBezTo>
                  <a:cubicBezTo>
                    <a:pt x="143" y="0"/>
                    <a:pt x="143" y="0"/>
                    <a:pt x="143" y="0"/>
                  </a:cubicBezTo>
                  <a:cubicBezTo>
                    <a:pt x="134" y="3"/>
                    <a:pt x="134" y="3"/>
                    <a:pt x="134" y="3"/>
                  </a:cubicBezTo>
                  <a:cubicBezTo>
                    <a:pt x="124" y="5"/>
                    <a:pt x="124" y="5"/>
                    <a:pt x="124" y="5"/>
                  </a:cubicBezTo>
                  <a:cubicBezTo>
                    <a:pt x="114" y="7"/>
                    <a:pt x="114" y="7"/>
                    <a:pt x="114" y="7"/>
                  </a:cubicBezTo>
                  <a:cubicBezTo>
                    <a:pt x="105" y="8"/>
                    <a:pt x="105" y="8"/>
                    <a:pt x="105" y="8"/>
                  </a:cubicBezTo>
                  <a:cubicBezTo>
                    <a:pt x="95" y="8"/>
                    <a:pt x="95" y="8"/>
                    <a:pt x="95" y="8"/>
                  </a:cubicBezTo>
                  <a:cubicBezTo>
                    <a:pt x="86" y="7"/>
                    <a:pt x="86" y="7"/>
                    <a:pt x="86" y="7"/>
                  </a:cubicBezTo>
                  <a:cubicBezTo>
                    <a:pt x="76" y="6"/>
                    <a:pt x="76" y="6"/>
                    <a:pt x="76" y="6"/>
                  </a:cubicBezTo>
                  <a:cubicBezTo>
                    <a:pt x="66" y="5"/>
                    <a:pt x="66" y="5"/>
                    <a:pt x="66" y="5"/>
                  </a:cubicBezTo>
                  <a:cubicBezTo>
                    <a:pt x="57" y="3"/>
                    <a:pt x="57" y="3"/>
                    <a:pt x="57" y="3"/>
                  </a:cubicBezTo>
                  <a:cubicBezTo>
                    <a:pt x="47" y="0"/>
                    <a:pt x="47" y="0"/>
                    <a:pt x="47" y="0"/>
                  </a:cubicBezTo>
                  <a:cubicBezTo>
                    <a:pt x="46" y="0"/>
                    <a:pt x="46" y="0"/>
                    <a:pt x="45" y="0"/>
                  </a:cubicBezTo>
                  <a:cubicBezTo>
                    <a:pt x="44" y="0"/>
                    <a:pt x="43" y="0"/>
                    <a:pt x="42" y="0"/>
                  </a:cubicBezTo>
                  <a:cubicBezTo>
                    <a:pt x="42" y="0"/>
                    <a:pt x="42" y="0"/>
                    <a:pt x="42" y="0"/>
                  </a:cubicBezTo>
                  <a:cubicBezTo>
                    <a:pt x="41" y="1"/>
                    <a:pt x="41" y="1"/>
                    <a:pt x="41" y="1"/>
                  </a:cubicBezTo>
                  <a:cubicBezTo>
                    <a:pt x="41" y="1"/>
                    <a:pt x="41" y="1"/>
                    <a:pt x="41" y="1"/>
                  </a:cubicBezTo>
                  <a:cubicBezTo>
                    <a:pt x="41" y="1"/>
                    <a:pt x="41" y="1"/>
                    <a:pt x="41" y="1"/>
                  </a:cubicBezTo>
                  <a:cubicBezTo>
                    <a:pt x="41" y="1"/>
                    <a:pt x="41" y="1"/>
                    <a:pt x="41" y="1"/>
                  </a:cubicBezTo>
                  <a:cubicBezTo>
                    <a:pt x="40" y="2"/>
                    <a:pt x="40" y="2"/>
                    <a:pt x="39" y="3"/>
                  </a:cubicBezTo>
                  <a:cubicBezTo>
                    <a:pt x="38" y="5"/>
                    <a:pt x="38" y="5"/>
                    <a:pt x="38" y="5"/>
                  </a:cubicBezTo>
                  <a:cubicBezTo>
                    <a:pt x="38" y="5"/>
                    <a:pt x="38" y="5"/>
                    <a:pt x="38" y="5"/>
                  </a:cubicBezTo>
                  <a:cubicBezTo>
                    <a:pt x="31" y="16"/>
                    <a:pt x="31" y="16"/>
                    <a:pt x="31" y="16"/>
                  </a:cubicBezTo>
                  <a:cubicBezTo>
                    <a:pt x="31" y="16"/>
                    <a:pt x="31" y="16"/>
                    <a:pt x="31" y="16"/>
                  </a:cubicBezTo>
                  <a:cubicBezTo>
                    <a:pt x="25" y="27"/>
                    <a:pt x="25" y="27"/>
                    <a:pt x="25" y="27"/>
                  </a:cubicBezTo>
                  <a:cubicBezTo>
                    <a:pt x="25" y="27"/>
                    <a:pt x="25" y="27"/>
                    <a:pt x="25" y="27"/>
                  </a:cubicBezTo>
                  <a:cubicBezTo>
                    <a:pt x="20" y="38"/>
                    <a:pt x="20" y="38"/>
                    <a:pt x="20" y="38"/>
                  </a:cubicBezTo>
                  <a:cubicBezTo>
                    <a:pt x="20" y="38"/>
                    <a:pt x="20" y="38"/>
                    <a:pt x="20" y="38"/>
                  </a:cubicBezTo>
                  <a:cubicBezTo>
                    <a:pt x="15" y="49"/>
                    <a:pt x="15" y="49"/>
                    <a:pt x="15" y="49"/>
                  </a:cubicBezTo>
                  <a:cubicBezTo>
                    <a:pt x="15" y="49"/>
                    <a:pt x="15" y="49"/>
                    <a:pt x="15" y="49"/>
                  </a:cubicBezTo>
                  <a:cubicBezTo>
                    <a:pt x="11" y="60"/>
                    <a:pt x="11" y="60"/>
                    <a:pt x="11" y="60"/>
                  </a:cubicBezTo>
                  <a:cubicBezTo>
                    <a:pt x="11" y="60"/>
                    <a:pt x="11" y="60"/>
                    <a:pt x="11" y="60"/>
                  </a:cubicBezTo>
                  <a:cubicBezTo>
                    <a:pt x="8" y="71"/>
                    <a:pt x="8" y="71"/>
                    <a:pt x="8" y="71"/>
                  </a:cubicBezTo>
                  <a:cubicBezTo>
                    <a:pt x="8" y="71"/>
                    <a:pt x="8" y="71"/>
                    <a:pt x="8" y="71"/>
                  </a:cubicBezTo>
                  <a:cubicBezTo>
                    <a:pt x="5" y="82"/>
                    <a:pt x="5" y="82"/>
                    <a:pt x="5" y="82"/>
                  </a:cubicBezTo>
                  <a:cubicBezTo>
                    <a:pt x="5" y="82"/>
                    <a:pt x="5" y="82"/>
                    <a:pt x="5" y="82"/>
                  </a:cubicBezTo>
                  <a:cubicBezTo>
                    <a:pt x="3" y="93"/>
                    <a:pt x="3" y="93"/>
                    <a:pt x="3" y="93"/>
                  </a:cubicBezTo>
                  <a:cubicBezTo>
                    <a:pt x="2" y="94"/>
                    <a:pt x="2" y="94"/>
                    <a:pt x="2" y="94"/>
                  </a:cubicBezTo>
                  <a:cubicBezTo>
                    <a:pt x="1" y="105"/>
                    <a:pt x="1" y="105"/>
                    <a:pt x="1" y="105"/>
                  </a:cubicBezTo>
                  <a:cubicBezTo>
                    <a:pt x="1" y="105"/>
                    <a:pt x="1" y="105"/>
                    <a:pt x="1" y="105"/>
                  </a:cubicBezTo>
                  <a:cubicBezTo>
                    <a:pt x="0" y="117"/>
                    <a:pt x="0" y="117"/>
                    <a:pt x="0" y="117"/>
                  </a:cubicBezTo>
                  <a:cubicBezTo>
                    <a:pt x="0" y="117"/>
                    <a:pt x="0" y="117"/>
                    <a:pt x="0" y="117"/>
                  </a:cubicBezTo>
                  <a:cubicBezTo>
                    <a:pt x="0" y="128"/>
                    <a:pt x="0" y="128"/>
                    <a:pt x="0" y="128"/>
                  </a:cubicBezTo>
                  <a:cubicBezTo>
                    <a:pt x="0" y="129"/>
                    <a:pt x="0" y="129"/>
                    <a:pt x="0" y="129"/>
                  </a:cubicBezTo>
                  <a:cubicBezTo>
                    <a:pt x="0" y="140"/>
                    <a:pt x="0" y="140"/>
                    <a:pt x="0" y="140"/>
                  </a:cubicBezTo>
                  <a:cubicBezTo>
                    <a:pt x="0" y="140"/>
                    <a:pt x="0" y="140"/>
                    <a:pt x="0" y="140"/>
                  </a:cubicBezTo>
                  <a:cubicBezTo>
                    <a:pt x="1" y="152"/>
                    <a:pt x="1" y="152"/>
                    <a:pt x="1" y="152"/>
                  </a:cubicBezTo>
                  <a:cubicBezTo>
                    <a:pt x="1" y="152"/>
                    <a:pt x="1" y="152"/>
                    <a:pt x="1" y="152"/>
                  </a:cubicBezTo>
                  <a:cubicBezTo>
                    <a:pt x="3" y="164"/>
                    <a:pt x="3" y="164"/>
                    <a:pt x="3" y="164"/>
                  </a:cubicBezTo>
                  <a:cubicBezTo>
                    <a:pt x="3" y="164"/>
                    <a:pt x="3" y="164"/>
                    <a:pt x="3" y="164"/>
                  </a:cubicBezTo>
                  <a:cubicBezTo>
                    <a:pt x="5" y="175"/>
                    <a:pt x="5" y="175"/>
                    <a:pt x="5" y="175"/>
                  </a:cubicBezTo>
                  <a:cubicBezTo>
                    <a:pt x="5" y="176"/>
                    <a:pt x="5" y="176"/>
                    <a:pt x="5" y="176"/>
                  </a:cubicBezTo>
                  <a:cubicBezTo>
                    <a:pt x="8" y="187"/>
                    <a:pt x="8" y="187"/>
                    <a:pt x="8" y="187"/>
                  </a:cubicBezTo>
                  <a:cubicBezTo>
                    <a:pt x="8" y="188"/>
                    <a:pt x="8" y="188"/>
                    <a:pt x="8" y="188"/>
                  </a:cubicBezTo>
                  <a:cubicBezTo>
                    <a:pt x="11" y="199"/>
                    <a:pt x="11" y="199"/>
                    <a:pt x="11" y="199"/>
                  </a:cubicBezTo>
                  <a:cubicBezTo>
                    <a:pt x="12" y="200"/>
                    <a:pt x="12" y="200"/>
                    <a:pt x="12" y="200"/>
                  </a:cubicBezTo>
                  <a:cubicBezTo>
                    <a:pt x="15" y="210"/>
                    <a:pt x="15" y="210"/>
                    <a:pt x="15" y="210"/>
                  </a:cubicBezTo>
                  <a:cubicBezTo>
                    <a:pt x="15" y="210"/>
                    <a:pt x="15" y="210"/>
                    <a:pt x="15" y="210"/>
                  </a:cubicBezTo>
                  <a:cubicBezTo>
                    <a:pt x="19" y="219"/>
                    <a:pt x="19" y="219"/>
                    <a:pt x="19" y="219"/>
                  </a:cubicBezTo>
                  <a:cubicBezTo>
                    <a:pt x="19" y="219"/>
                    <a:pt x="19" y="219"/>
                    <a:pt x="19" y="219"/>
                  </a:cubicBezTo>
                  <a:cubicBezTo>
                    <a:pt x="23" y="229"/>
                    <a:pt x="23" y="229"/>
                    <a:pt x="23" y="229"/>
                  </a:cubicBezTo>
                  <a:cubicBezTo>
                    <a:pt x="23" y="229"/>
                    <a:pt x="23" y="229"/>
                    <a:pt x="23" y="229"/>
                  </a:cubicBezTo>
                  <a:cubicBezTo>
                    <a:pt x="28" y="238"/>
                    <a:pt x="28" y="238"/>
                    <a:pt x="28" y="238"/>
                  </a:cubicBezTo>
                  <a:cubicBezTo>
                    <a:pt x="28" y="238"/>
                    <a:pt x="28" y="238"/>
                    <a:pt x="28" y="238"/>
                  </a:cubicBezTo>
                  <a:cubicBezTo>
                    <a:pt x="33" y="246"/>
                    <a:pt x="33" y="246"/>
                    <a:pt x="33" y="246"/>
                  </a:cubicBezTo>
                  <a:cubicBezTo>
                    <a:pt x="33" y="247"/>
                    <a:pt x="33" y="247"/>
                    <a:pt x="33" y="247"/>
                  </a:cubicBezTo>
                  <a:cubicBezTo>
                    <a:pt x="38" y="255"/>
                    <a:pt x="38" y="255"/>
                    <a:pt x="38" y="255"/>
                  </a:cubicBezTo>
                  <a:cubicBezTo>
                    <a:pt x="38" y="255"/>
                    <a:pt x="38" y="255"/>
                    <a:pt x="38" y="255"/>
                  </a:cubicBezTo>
                  <a:cubicBezTo>
                    <a:pt x="41" y="258"/>
                    <a:pt x="41" y="258"/>
                    <a:pt x="41" y="258"/>
                  </a:cubicBezTo>
                  <a:cubicBezTo>
                    <a:pt x="48" y="248"/>
                    <a:pt x="48" y="248"/>
                    <a:pt x="48" y="248"/>
                  </a:cubicBezTo>
                  <a:cubicBezTo>
                    <a:pt x="48" y="248"/>
                    <a:pt x="48" y="248"/>
                    <a:pt x="48" y="248"/>
                  </a:cubicBezTo>
                  <a:cubicBezTo>
                    <a:pt x="43" y="240"/>
                    <a:pt x="43" y="240"/>
                    <a:pt x="43" y="240"/>
                  </a:cubicBezTo>
                  <a:cubicBezTo>
                    <a:pt x="38" y="232"/>
                    <a:pt x="38" y="232"/>
                    <a:pt x="38" y="232"/>
                  </a:cubicBezTo>
                  <a:cubicBezTo>
                    <a:pt x="34" y="224"/>
                    <a:pt x="34" y="224"/>
                    <a:pt x="34" y="224"/>
                  </a:cubicBezTo>
                  <a:cubicBezTo>
                    <a:pt x="30" y="215"/>
                    <a:pt x="30" y="215"/>
                    <a:pt x="30" y="215"/>
                  </a:cubicBezTo>
                  <a:cubicBezTo>
                    <a:pt x="26" y="205"/>
                    <a:pt x="26" y="205"/>
                    <a:pt x="26" y="205"/>
                  </a:cubicBezTo>
                  <a:cubicBezTo>
                    <a:pt x="23" y="196"/>
                    <a:pt x="23" y="196"/>
                    <a:pt x="23" y="196"/>
                  </a:cubicBezTo>
                  <a:cubicBezTo>
                    <a:pt x="20" y="184"/>
                    <a:pt x="20" y="184"/>
                    <a:pt x="20" y="184"/>
                  </a:cubicBezTo>
                  <a:cubicBezTo>
                    <a:pt x="17" y="173"/>
                    <a:pt x="17" y="173"/>
                    <a:pt x="17" y="173"/>
                  </a:cubicBezTo>
                  <a:cubicBezTo>
                    <a:pt x="15" y="162"/>
                    <a:pt x="15" y="162"/>
                    <a:pt x="15" y="162"/>
                  </a:cubicBezTo>
                  <a:cubicBezTo>
                    <a:pt x="13" y="150"/>
                    <a:pt x="13" y="150"/>
                    <a:pt x="13" y="150"/>
                  </a:cubicBezTo>
                  <a:cubicBezTo>
                    <a:pt x="12" y="139"/>
                    <a:pt x="12" y="139"/>
                    <a:pt x="12" y="139"/>
                  </a:cubicBezTo>
                  <a:cubicBezTo>
                    <a:pt x="12" y="128"/>
                    <a:pt x="12" y="128"/>
                    <a:pt x="12" y="128"/>
                  </a:cubicBezTo>
                  <a:cubicBezTo>
                    <a:pt x="12" y="117"/>
                    <a:pt x="12" y="117"/>
                    <a:pt x="12" y="117"/>
                  </a:cubicBezTo>
                  <a:cubicBezTo>
                    <a:pt x="13" y="106"/>
                    <a:pt x="13" y="106"/>
                    <a:pt x="13" y="106"/>
                  </a:cubicBezTo>
                  <a:cubicBezTo>
                    <a:pt x="14" y="96"/>
                    <a:pt x="14" y="96"/>
                    <a:pt x="14" y="96"/>
                  </a:cubicBezTo>
                  <a:cubicBezTo>
                    <a:pt x="17" y="85"/>
                    <a:pt x="17" y="85"/>
                    <a:pt x="17" y="85"/>
                  </a:cubicBezTo>
                  <a:cubicBezTo>
                    <a:pt x="19" y="74"/>
                    <a:pt x="19" y="74"/>
                    <a:pt x="19" y="74"/>
                  </a:cubicBezTo>
                  <a:cubicBezTo>
                    <a:pt x="22" y="64"/>
                    <a:pt x="22" y="64"/>
                    <a:pt x="22" y="64"/>
                  </a:cubicBezTo>
                  <a:cubicBezTo>
                    <a:pt x="26" y="53"/>
                    <a:pt x="26" y="53"/>
                    <a:pt x="26" y="53"/>
                  </a:cubicBezTo>
                  <a:cubicBezTo>
                    <a:pt x="31" y="43"/>
                    <a:pt x="31" y="43"/>
                    <a:pt x="31" y="43"/>
                  </a:cubicBezTo>
                  <a:cubicBezTo>
                    <a:pt x="36" y="32"/>
                    <a:pt x="36" y="32"/>
                    <a:pt x="36" y="32"/>
                  </a:cubicBezTo>
                  <a:cubicBezTo>
                    <a:pt x="42" y="22"/>
                    <a:pt x="42" y="22"/>
                    <a:pt x="42" y="22"/>
                  </a:cubicBezTo>
                  <a:cubicBezTo>
                    <a:pt x="47" y="13"/>
                    <a:pt x="47" y="13"/>
                    <a:pt x="47" y="13"/>
                  </a:cubicBezTo>
                  <a:cubicBezTo>
                    <a:pt x="53" y="14"/>
                    <a:pt x="53" y="14"/>
                    <a:pt x="53" y="14"/>
                  </a:cubicBezTo>
                  <a:cubicBezTo>
                    <a:pt x="54" y="14"/>
                    <a:pt x="54" y="14"/>
                    <a:pt x="54" y="14"/>
                  </a:cubicBezTo>
                  <a:cubicBezTo>
                    <a:pt x="64" y="17"/>
                    <a:pt x="64" y="17"/>
                    <a:pt x="64" y="17"/>
                  </a:cubicBezTo>
                  <a:cubicBezTo>
                    <a:pt x="64" y="17"/>
                    <a:pt x="64" y="17"/>
                    <a:pt x="64" y="17"/>
                  </a:cubicBezTo>
                  <a:cubicBezTo>
                    <a:pt x="74" y="18"/>
                    <a:pt x="74" y="18"/>
                    <a:pt x="74" y="18"/>
                  </a:cubicBezTo>
                  <a:cubicBezTo>
                    <a:pt x="75" y="18"/>
                    <a:pt x="75" y="18"/>
                    <a:pt x="75" y="18"/>
                  </a:cubicBezTo>
                  <a:cubicBezTo>
                    <a:pt x="85" y="19"/>
                    <a:pt x="85" y="19"/>
                    <a:pt x="85" y="19"/>
                  </a:cubicBezTo>
                  <a:cubicBezTo>
                    <a:pt x="85" y="19"/>
                    <a:pt x="85" y="19"/>
                    <a:pt x="85" y="19"/>
                  </a:cubicBezTo>
                  <a:cubicBezTo>
                    <a:pt x="95" y="20"/>
                    <a:pt x="95" y="20"/>
                    <a:pt x="95" y="20"/>
                  </a:cubicBezTo>
                  <a:cubicBezTo>
                    <a:pt x="95" y="20"/>
                    <a:pt x="95" y="20"/>
                    <a:pt x="95" y="20"/>
                  </a:cubicBezTo>
                  <a:cubicBezTo>
                    <a:pt x="105" y="20"/>
                    <a:pt x="105" y="20"/>
                    <a:pt x="105" y="20"/>
                  </a:cubicBezTo>
                  <a:cubicBezTo>
                    <a:pt x="106" y="20"/>
                    <a:pt x="106" y="20"/>
                    <a:pt x="106" y="20"/>
                  </a:cubicBezTo>
                  <a:cubicBezTo>
                    <a:pt x="116" y="19"/>
                    <a:pt x="116" y="19"/>
                    <a:pt x="116" y="19"/>
                  </a:cubicBezTo>
                  <a:cubicBezTo>
                    <a:pt x="116" y="19"/>
                    <a:pt x="116" y="19"/>
                    <a:pt x="116" y="19"/>
                  </a:cubicBezTo>
                  <a:cubicBezTo>
                    <a:pt x="126" y="17"/>
                    <a:pt x="126" y="17"/>
                    <a:pt x="126" y="17"/>
                  </a:cubicBezTo>
                  <a:cubicBezTo>
                    <a:pt x="126" y="17"/>
                    <a:pt x="126" y="17"/>
                    <a:pt x="126" y="17"/>
                  </a:cubicBezTo>
                  <a:cubicBezTo>
                    <a:pt x="136" y="15"/>
                    <a:pt x="136" y="15"/>
                    <a:pt x="136" y="15"/>
                  </a:cubicBezTo>
                  <a:cubicBezTo>
                    <a:pt x="137" y="15"/>
                    <a:pt x="137" y="15"/>
                    <a:pt x="137" y="15"/>
                  </a:cubicBezTo>
                  <a:cubicBezTo>
                    <a:pt x="146" y="12"/>
                    <a:pt x="146" y="12"/>
                    <a:pt x="146" y="12"/>
                  </a:cubicBezTo>
                  <a:cubicBezTo>
                    <a:pt x="147" y="12"/>
                    <a:pt x="147" y="12"/>
                    <a:pt x="147" y="12"/>
                  </a:cubicBezTo>
                  <a:cubicBezTo>
                    <a:pt x="148" y="12"/>
                    <a:pt x="148" y="12"/>
                    <a:pt x="148" y="12"/>
                  </a:cubicBezTo>
                  <a:cubicBezTo>
                    <a:pt x="149" y="12"/>
                    <a:pt x="149" y="12"/>
                    <a:pt x="149" y="12"/>
                  </a:cubicBezTo>
                  <a:cubicBezTo>
                    <a:pt x="159" y="15"/>
                    <a:pt x="159" y="15"/>
                    <a:pt x="159" y="15"/>
                  </a:cubicBezTo>
                  <a:cubicBezTo>
                    <a:pt x="159" y="15"/>
                    <a:pt x="159" y="15"/>
                    <a:pt x="159" y="15"/>
                  </a:cubicBezTo>
                  <a:cubicBezTo>
                    <a:pt x="169" y="17"/>
                    <a:pt x="169" y="17"/>
                    <a:pt x="169" y="17"/>
                  </a:cubicBezTo>
                  <a:cubicBezTo>
                    <a:pt x="170" y="17"/>
                    <a:pt x="170" y="17"/>
                    <a:pt x="170" y="17"/>
                  </a:cubicBezTo>
                  <a:cubicBezTo>
                    <a:pt x="180" y="19"/>
                    <a:pt x="180" y="19"/>
                    <a:pt x="180" y="19"/>
                  </a:cubicBezTo>
                  <a:cubicBezTo>
                    <a:pt x="180" y="19"/>
                    <a:pt x="180" y="19"/>
                    <a:pt x="180" y="19"/>
                  </a:cubicBezTo>
                  <a:cubicBezTo>
                    <a:pt x="190" y="20"/>
                    <a:pt x="190" y="20"/>
                    <a:pt x="190" y="20"/>
                  </a:cubicBezTo>
                  <a:cubicBezTo>
                    <a:pt x="190" y="20"/>
                    <a:pt x="190" y="20"/>
                    <a:pt x="190" y="20"/>
                  </a:cubicBezTo>
                  <a:cubicBezTo>
                    <a:pt x="200" y="20"/>
                    <a:pt x="200" y="20"/>
                    <a:pt x="200" y="20"/>
                  </a:cubicBezTo>
                  <a:cubicBezTo>
                    <a:pt x="201" y="20"/>
                    <a:pt x="201" y="20"/>
                    <a:pt x="201" y="20"/>
                  </a:cubicBezTo>
                  <a:cubicBezTo>
                    <a:pt x="211" y="19"/>
                    <a:pt x="211" y="19"/>
                    <a:pt x="211" y="19"/>
                  </a:cubicBezTo>
                  <a:cubicBezTo>
                    <a:pt x="211" y="19"/>
                    <a:pt x="211" y="19"/>
                    <a:pt x="211" y="19"/>
                  </a:cubicBezTo>
                  <a:cubicBezTo>
                    <a:pt x="221" y="18"/>
                    <a:pt x="221" y="18"/>
                    <a:pt x="221" y="18"/>
                  </a:cubicBezTo>
                  <a:cubicBezTo>
                    <a:pt x="221" y="18"/>
                    <a:pt x="221" y="18"/>
                    <a:pt x="221" y="18"/>
                  </a:cubicBezTo>
                  <a:cubicBezTo>
                    <a:pt x="231" y="17"/>
                    <a:pt x="231" y="17"/>
                    <a:pt x="231" y="17"/>
                  </a:cubicBezTo>
                  <a:cubicBezTo>
                    <a:pt x="232" y="17"/>
                    <a:pt x="232" y="17"/>
                    <a:pt x="232" y="17"/>
                  </a:cubicBezTo>
                  <a:cubicBezTo>
                    <a:pt x="241" y="14"/>
                    <a:pt x="241" y="14"/>
                    <a:pt x="241" y="14"/>
                  </a:cubicBezTo>
                  <a:cubicBezTo>
                    <a:pt x="253" y="0"/>
                    <a:pt x="253" y="0"/>
                    <a:pt x="253" y="0"/>
                  </a:cubicBezTo>
                  <a:cubicBezTo>
                    <a:pt x="252" y="0"/>
                    <a:pt x="251" y="0"/>
                    <a:pt x="25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6">
            <a:extLst>
              <a:ext uri="{FF2B5EF4-FFF2-40B4-BE49-F238E27FC236}">
                <a16:creationId xmlns:a16="http://schemas.microsoft.com/office/drawing/2014/main" id="{9C462D8F-5321-48BB-84CE-D8AB2090AEC8}"/>
              </a:ext>
            </a:extLst>
          </p:cNvPr>
          <p:cNvGrpSpPr/>
          <p:nvPr/>
        </p:nvGrpSpPr>
        <p:grpSpPr>
          <a:xfrm>
            <a:off x="694527" y="4314752"/>
            <a:ext cx="4465726" cy="584775"/>
            <a:chOff x="806248" y="2078646"/>
            <a:chExt cx="4378561" cy="573361"/>
          </a:xfrm>
        </p:grpSpPr>
        <p:sp>
          <p:nvSpPr>
            <p:cNvPr id="63" name="Rectangle 67">
              <a:extLst>
                <a:ext uri="{FF2B5EF4-FFF2-40B4-BE49-F238E27FC236}">
                  <a16:creationId xmlns:a16="http://schemas.microsoft.com/office/drawing/2014/main" id="{5A0AE2FD-D909-4A61-BCE7-1B1C46BA65F8}"/>
                </a:ext>
              </a:extLst>
            </p:cNvPr>
            <p:cNvSpPr/>
            <p:nvPr/>
          </p:nvSpPr>
          <p:spPr>
            <a:xfrm>
              <a:off x="1197915" y="2078646"/>
              <a:ext cx="3986894"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Enforce on-demand, just-in-time administrative access when needed</a:t>
              </a:r>
            </a:p>
          </p:txBody>
        </p:sp>
        <p:sp>
          <p:nvSpPr>
            <p:cNvPr id="64" name="Freeform 9">
              <a:extLst>
                <a:ext uri="{FF2B5EF4-FFF2-40B4-BE49-F238E27FC236}">
                  <a16:creationId xmlns:a16="http://schemas.microsoft.com/office/drawing/2014/main" id="{B8CB9C98-38E2-4938-9A58-98682F547595}"/>
                </a:ext>
              </a:extLst>
            </p:cNvPr>
            <p:cNvSpPr>
              <a:spLocks noEditPoints="1"/>
            </p:cNvSpPr>
            <p:nvPr/>
          </p:nvSpPr>
          <p:spPr bwMode="black">
            <a:xfrm>
              <a:off x="806248" y="2158163"/>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grpSp>
        <p:nvGrpSpPr>
          <p:cNvPr id="65" name="Group 69">
            <a:extLst>
              <a:ext uri="{FF2B5EF4-FFF2-40B4-BE49-F238E27FC236}">
                <a16:creationId xmlns:a16="http://schemas.microsoft.com/office/drawing/2014/main" id="{454DBC3C-EDEA-4AC9-8CA6-B7B967705AC4}"/>
              </a:ext>
            </a:extLst>
          </p:cNvPr>
          <p:cNvGrpSpPr/>
          <p:nvPr/>
        </p:nvGrpSpPr>
        <p:grpSpPr>
          <a:xfrm>
            <a:off x="694527" y="5130866"/>
            <a:ext cx="4465726" cy="584775"/>
            <a:chOff x="806248" y="2976107"/>
            <a:chExt cx="4378561" cy="573361"/>
          </a:xfrm>
        </p:grpSpPr>
        <p:sp>
          <p:nvSpPr>
            <p:cNvPr id="66" name="Rectangle 70">
              <a:extLst>
                <a:ext uri="{FF2B5EF4-FFF2-40B4-BE49-F238E27FC236}">
                  <a16:creationId xmlns:a16="http://schemas.microsoft.com/office/drawing/2014/main" id="{F4E403B7-E780-445F-8EE8-49474391855A}"/>
                </a:ext>
              </a:extLst>
            </p:cNvPr>
            <p:cNvSpPr/>
            <p:nvPr/>
          </p:nvSpPr>
          <p:spPr>
            <a:xfrm>
              <a:off x="1197915" y="2976107"/>
              <a:ext cx="3986894"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Ensure policies are met with alerts, audit reports and access reviews</a:t>
              </a:r>
            </a:p>
          </p:txBody>
        </p:sp>
        <p:sp>
          <p:nvSpPr>
            <p:cNvPr id="67" name="Freeform 9">
              <a:extLst>
                <a:ext uri="{FF2B5EF4-FFF2-40B4-BE49-F238E27FC236}">
                  <a16:creationId xmlns:a16="http://schemas.microsoft.com/office/drawing/2014/main" id="{AAA0F4C6-FC22-4B86-91CD-1691558B0BC0}"/>
                </a:ext>
              </a:extLst>
            </p:cNvPr>
            <p:cNvSpPr>
              <a:spLocks noEditPoints="1"/>
            </p:cNvSpPr>
            <p:nvPr/>
          </p:nvSpPr>
          <p:spPr bwMode="black">
            <a:xfrm>
              <a:off x="806248" y="306520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grpSp>
        <p:nvGrpSpPr>
          <p:cNvPr id="68" name="Group 72">
            <a:extLst>
              <a:ext uri="{FF2B5EF4-FFF2-40B4-BE49-F238E27FC236}">
                <a16:creationId xmlns:a16="http://schemas.microsoft.com/office/drawing/2014/main" id="{A4DB59AB-75DB-4566-80F1-D0360F49B3E4}"/>
              </a:ext>
            </a:extLst>
          </p:cNvPr>
          <p:cNvGrpSpPr/>
          <p:nvPr/>
        </p:nvGrpSpPr>
        <p:grpSpPr>
          <a:xfrm>
            <a:off x="694527" y="5969072"/>
            <a:ext cx="4465726" cy="584775"/>
            <a:chOff x="806248" y="3691362"/>
            <a:chExt cx="4049268" cy="573361"/>
          </a:xfrm>
        </p:grpSpPr>
        <p:sp>
          <p:nvSpPr>
            <p:cNvPr id="69" name="Rectangle 73">
              <a:extLst>
                <a:ext uri="{FF2B5EF4-FFF2-40B4-BE49-F238E27FC236}">
                  <a16:creationId xmlns:a16="http://schemas.microsoft.com/office/drawing/2014/main" id="{E9A4005B-7413-460B-A7BC-E21A85677BA7}"/>
                </a:ext>
              </a:extLst>
            </p:cNvPr>
            <p:cNvSpPr/>
            <p:nvPr/>
          </p:nvSpPr>
          <p:spPr>
            <a:xfrm>
              <a:off x="1197916" y="3691362"/>
              <a:ext cx="3657600"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Manage admins access in Azure AD and also in Azure RBAC</a:t>
              </a:r>
            </a:p>
          </p:txBody>
        </p:sp>
        <p:sp>
          <p:nvSpPr>
            <p:cNvPr id="70" name="Freeform 9">
              <a:extLst>
                <a:ext uri="{FF2B5EF4-FFF2-40B4-BE49-F238E27FC236}">
                  <a16:creationId xmlns:a16="http://schemas.microsoft.com/office/drawing/2014/main" id="{0D8A7991-0775-4E82-B489-1E22EFABFAFF}"/>
                </a:ext>
              </a:extLst>
            </p:cNvPr>
            <p:cNvSpPr>
              <a:spLocks noEditPoints="1"/>
            </p:cNvSpPr>
            <p:nvPr/>
          </p:nvSpPr>
          <p:spPr bwMode="black">
            <a:xfrm>
              <a:off x="806248" y="3768389"/>
              <a:ext cx="331651"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spTree>
    <p:extLst>
      <p:ext uri="{BB962C8B-B14F-4D97-AF65-F5344CB8AC3E}">
        <p14:creationId xmlns:p14="http://schemas.microsoft.com/office/powerpoint/2010/main" val="215649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500"/>
                            </p:stCondLst>
                            <p:childTnLst>
                              <p:par>
                                <p:cTn id="26" presetID="6" presetClass="emph" presetSubtype="0" decel="100000" fill="hold" nodeType="afterEffect">
                                  <p:stCondLst>
                                    <p:cond delay="0"/>
                                  </p:stCondLst>
                                  <p:childTnLst>
                                    <p:animScale>
                                      <p:cBhvr>
                                        <p:cTn id="27" dur="500" fill="hold"/>
                                        <p:tgtEl>
                                          <p:spTgt spid="39"/>
                                        </p:tgtEl>
                                      </p:cBhvr>
                                      <p:by x="150000" y="150000"/>
                                    </p:animScale>
                                  </p:childTnLst>
                                </p:cTn>
                              </p:par>
                              <p:par>
                                <p:cTn id="28" presetID="42" presetClass="path" presetSubtype="0" accel="50000" decel="50000" fill="hold" grpId="1" nodeType="withEffect">
                                  <p:stCondLst>
                                    <p:cond delay="0"/>
                                  </p:stCondLst>
                                  <p:childTnLst>
                                    <p:animMotion origin="layout" path="M -1.71049E-7 -2.41943E-6 L -1.71049E-7 0.02815 " pathEditMode="relative" rAng="0" ptsTypes="AA">
                                      <p:cBhvr>
                                        <p:cTn id="29" dur="500" fill="hold"/>
                                        <p:tgtEl>
                                          <p:spTgt spid="11"/>
                                        </p:tgtEl>
                                        <p:attrNameLst>
                                          <p:attrName>ppt_x</p:attrName>
                                          <p:attrName>ppt_y</p:attrName>
                                        </p:attrNameLst>
                                      </p:cBhvr>
                                      <p:rCtr x="0" y="1407"/>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500"/>
                                        <p:tgtEl>
                                          <p:spTgt spid="47"/>
                                        </p:tgtEl>
                                      </p:cBhvr>
                                    </p:animEffect>
                                  </p:childTnLst>
                                </p:cTn>
                              </p:par>
                            </p:childTnLst>
                          </p:cTn>
                        </p:par>
                        <p:par>
                          <p:cTn id="35" fill="hold">
                            <p:stCondLst>
                              <p:cond delay="500"/>
                            </p:stCondLst>
                            <p:childTnLst>
                              <p:par>
                                <p:cTn id="36" presetID="21" presetClass="entr" presetSubtype="1" fill="hold" nodeType="after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heel(1)">
                                      <p:cBhvr>
                                        <p:cTn id="38" dur="2000"/>
                                        <p:tgtEl>
                                          <p:spTgt spid="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left)">
                                      <p:cBhvr>
                                        <p:cTn id="46" dur="500"/>
                                        <p:tgtEl>
                                          <p:spTgt spid="46"/>
                                        </p:tgtEl>
                                      </p:cBhvr>
                                    </p:animEffect>
                                  </p:childTnLst>
                                </p:cTn>
                              </p:par>
                              <p:par>
                                <p:cTn id="47" presetID="6" presetClass="emph" presetSubtype="0" decel="100000" fill="hold" nodeType="withEffect">
                                  <p:stCondLst>
                                    <p:cond delay="0"/>
                                  </p:stCondLst>
                                  <p:childTnLst>
                                    <p:animScale>
                                      <p:cBhvr>
                                        <p:cTn id="48" dur="500" fill="hold"/>
                                        <p:tgtEl>
                                          <p:spTgt spid="39"/>
                                        </p:tgtEl>
                                      </p:cBhvr>
                                      <p:by x="75000" y="75000"/>
                                    </p:animScale>
                                  </p:childTnLst>
                                </p:cTn>
                              </p:par>
                              <p:par>
                                <p:cTn id="49" presetID="64" presetClass="path" presetSubtype="0" decel="100000" fill="hold" grpId="2" nodeType="withEffect">
                                  <p:stCondLst>
                                    <p:cond delay="0"/>
                                  </p:stCondLst>
                                  <p:childTnLst>
                                    <p:animMotion origin="layout" path="M -1.71049E-7 0.02815 L -1.71049E-7 -2.41943E-6 " pathEditMode="relative" rAng="0" ptsTypes="AA">
                                      <p:cBhvr>
                                        <p:cTn id="50" dur="500" fill="hold"/>
                                        <p:tgtEl>
                                          <p:spTgt spid="11"/>
                                        </p:tgtEl>
                                        <p:attrNameLst>
                                          <p:attrName>ppt_x</p:attrName>
                                          <p:attrName>ppt_y</p:attrName>
                                        </p:attrNameLst>
                                      </p:cBhvr>
                                      <p:rCtr x="0" y="-1407"/>
                                    </p:animMotion>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par>
                                <p:cTn id="65" presetID="10" presetClass="entr" presetSubtype="0" fill="hold" nodeType="withEffect">
                                  <p:stCondLst>
                                    <p:cond delay="25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1750"/>
                            </p:stCondLst>
                            <p:childTnLst>
                              <p:par>
                                <p:cTn id="69" presetID="21" presetClass="entr" presetSubtype="1"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heel(1)">
                                      <p:cBhvr>
                                        <p:cTn id="71" dur="1500"/>
                                        <p:tgtEl>
                                          <p:spTgt spid="12"/>
                                        </p:tgtEl>
                                      </p:cBhvr>
                                    </p:animEffect>
                                  </p:childTnLst>
                                </p:cTn>
                              </p:par>
                              <p:par>
                                <p:cTn id="72" presetID="10" presetClass="entr" presetSubtype="0" fill="hold" nodeType="withEffect">
                                  <p:stCondLst>
                                    <p:cond delay="25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nodeType="withEffect">
                                  <p:stCondLst>
                                    <p:cond delay="50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nodeType="withEffect">
                                  <p:stCondLst>
                                    <p:cond delay="75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1" grpId="2"/>
      <p:bldP spid="12" grpId="0" animBg="1"/>
      <p:bldP spid="17" grpId="0" animBg="1"/>
      <p:bldP spid="42"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Tenant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Usability</a:t>
            </a:r>
            <a:r>
              <a:rPr lang="en-US" sz="2000">
                <a:solidFill>
                  <a:srgbClr val="24292E"/>
                </a:solidFill>
                <a:latin typeface="Segoe UI" panose="020B0502040204020203" pitchFamily="34" charset="0"/>
                <a:cs typeface="Segoe UI" panose="020B0502040204020203" pitchFamily="34" charset="0"/>
              </a:rPr>
              <a:t>: Use seamless Single Sign on </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Cloud-only or hybrid: </a:t>
            </a:r>
            <a:r>
              <a:rPr lang="en-US" sz="2000">
                <a:solidFill>
                  <a:srgbClr val="24292E"/>
                </a:solidFill>
                <a:latin typeface="Segoe UI" panose="020B0502040204020203" pitchFamily="34" charset="0"/>
                <a:cs typeface="Segoe UI" panose="020B0502040204020203" pitchFamily="34" charset="0"/>
              </a:rPr>
              <a:t>start where you are at – when you have no identity infrastructure make use of AAD only identity deployment with </a:t>
            </a:r>
            <a:r>
              <a:rPr lang="en-US" sz="2000" err="1">
                <a:solidFill>
                  <a:srgbClr val="24292E"/>
                </a:solidFill>
                <a:latin typeface="Segoe UI" panose="020B0502040204020203" pitchFamily="34" charset="0"/>
                <a:cs typeface="Segoe UI" panose="020B0502040204020203" pitchFamily="34" charset="0"/>
              </a:rPr>
              <a:t>f.e</a:t>
            </a:r>
            <a:r>
              <a:rPr lang="en-US" sz="2000">
                <a:solidFill>
                  <a:srgbClr val="24292E"/>
                </a:solidFill>
                <a:latin typeface="Segoe UI" panose="020B0502040204020203" pitchFamily="34" charset="0"/>
                <a:cs typeface="Segoe UI" panose="020B0502040204020203" pitchFamily="34" charset="0"/>
              </a:rPr>
              <a:t>. AAD DS in place. </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Security: </a:t>
            </a:r>
            <a:r>
              <a:rPr lang="en-US" sz="2000">
                <a:solidFill>
                  <a:srgbClr val="24292E"/>
                </a:solidFill>
                <a:latin typeface="Segoe UI" panose="020B0502040204020203" pitchFamily="34" charset="0"/>
                <a:cs typeface="Segoe UI" panose="020B0502040204020203" pitchFamily="34" charset="0"/>
              </a:rPr>
              <a:t>Enforce MFA and use conditional access policies! </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Emergency access: </a:t>
            </a:r>
            <a:r>
              <a:rPr lang="en-US" sz="2000">
                <a:solidFill>
                  <a:srgbClr val="24292E"/>
                </a:solidFill>
                <a:latin typeface="Segoe UI" panose="020B0502040204020203" pitchFamily="34" charset="0"/>
                <a:cs typeface="Segoe UI" panose="020B0502040204020203" pitchFamily="34" charset="0"/>
              </a:rPr>
              <a:t>Use breaking glass accounts to prevent tenant wide account lockout</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Privileged Access: </a:t>
            </a:r>
            <a:r>
              <a:rPr lang="en-US" sz="2000">
                <a:solidFill>
                  <a:srgbClr val="24292E"/>
                </a:solidFill>
                <a:latin typeface="Segoe UI" panose="020B0502040204020203" pitchFamily="34" charset="0"/>
                <a:cs typeface="Segoe UI" panose="020B0502040204020203" pitchFamily="34" charset="0"/>
              </a:rPr>
              <a:t>Secure privileged users or devices with AAD Privileged Identity Management</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Isolation: </a:t>
            </a:r>
            <a:r>
              <a:rPr lang="en-US" sz="2000">
                <a:solidFill>
                  <a:srgbClr val="24292E"/>
                </a:solidFill>
                <a:latin typeface="Segoe UI" panose="020B0502040204020203" pitchFamily="34" charset="0"/>
                <a:cs typeface="Segoe UI" panose="020B0502040204020203" pitchFamily="34" charset="0"/>
              </a:rPr>
              <a:t>Decide wisely if isolated environments from an identity perspective is needed, if yes, use multiple tenants. </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BUT: </a:t>
            </a:r>
            <a:r>
              <a:rPr lang="en-US" sz="2000">
                <a:solidFill>
                  <a:srgbClr val="24292E"/>
                </a:solidFill>
                <a:latin typeface="Segoe UI" panose="020B0502040204020203" pitchFamily="34" charset="0"/>
                <a:cs typeface="Segoe UI" panose="020B0502040204020203" pitchFamily="34" charset="0"/>
              </a:rPr>
              <a:t>Avoid creating a new AAD tenant unless there is a strong justification in place!</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2841304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Dependencies</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Multi-tenancy: </a:t>
            </a:r>
            <a:r>
              <a:rPr lang="en-US" sz="2000">
                <a:solidFill>
                  <a:srgbClr val="24292E"/>
                </a:solidFill>
                <a:latin typeface="Segoe UI" panose="020B0502040204020203" pitchFamily="34" charset="0"/>
                <a:cs typeface="Segoe UI" panose="020B0502040204020203" pitchFamily="34" charset="0"/>
              </a:rPr>
              <a:t>Multiple AAD tenants can exist in one enrollment</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Security barrier:  </a:t>
            </a:r>
            <a:r>
              <a:rPr lang="en-US" sz="2000">
                <a:solidFill>
                  <a:srgbClr val="24292E"/>
                </a:solidFill>
                <a:latin typeface="Segoe UI" panose="020B0502040204020203" pitchFamily="34" charset="0"/>
                <a:cs typeface="Segoe UI" panose="020B0502040204020203" pitchFamily="34" charset="0"/>
              </a:rPr>
              <a:t>Account admin decides in what AAD subscription lands. Select single or multi tenant strategy within enterprise enrollment wisely!</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 name="Grafik 3">
            <a:extLst>
              <a:ext uri="{FF2B5EF4-FFF2-40B4-BE49-F238E27FC236}">
                <a16:creationId xmlns:a16="http://schemas.microsoft.com/office/drawing/2014/main" id="{573BBEDD-81E7-49E6-B688-132298092DC9}"/>
              </a:ext>
            </a:extLst>
          </p:cNvPr>
          <p:cNvPicPr>
            <a:picLocks noChangeAspect="1"/>
          </p:cNvPicPr>
          <p:nvPr/>
        </p:nvPicPr>
        <p:blipFill>
          <a:blip r:embed="rId5"/>
          <a:stretch>
            <a:fillRect/>
          </a:stretch>
        </p:blipFill>
        <p:spPr>
          <a:xfrm>
            <a:off x="4575175" y="3025775"/>
            <a:ext cx="3286125" cy="942975"/>
          </a:xfrm>
          <a:prstGeom prst="rect">
            <a:avLst/>
          </a:prstGeom>
        </p:spPr>
      </p:pic>
    </p:spTree>
    <p:extLst>
      <p:ext uri="{BB962C8B-B14F-4D97-AF65-F5344CB8AC3E}">
        <p14:creationId xmlns:p14="http://schemas.microsoft.com/office/powerpoint/2010/main" val="729354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0533062" cy="3629025"/>
          </a:xfrm>
        </p:spPr>
        <p:txBody>
          <a:bodyPr/>
          <a:lstStyle/>
          <a:p>
            <a:r>
              <a:rPr lang="fr-FR" err="1"/>
              <a:t>Keep</a:t>
            </a:r>
            <a:r>
              <a:rPr lang="fr-FR"/>
              <a:t> in </a:t>
            </a:r>
            <a:r>
              <a:rPr lang="fr-FR" err="1"/>
              <a:t>mind</a:t>
            </a:r>
            <a:r>
              <a:rPr lang="fr-FR"/>
              <a:t>!  </a:t>
            </a:r>
            <a:br>
              <a:rPr lang="fr-FR"/>
            </a:br>
            <a:endParaRPr lang="en-US"/>
          </a:p>
        </p:txBody>
      </p:sp>
      <p:sp>
        <p:nvSpPr>
          <p:cNvPr id="4" name="Content Placeholder 2">
            <a:extLst>
              <a:ext uri="{FF2B5EF4-FFF2-40B4-BE49-F238E27FC236}">
                <a16:creationId xmlns:a16="http://schemas.microsoft.com/office/drawing/2014/main" id="{6E52283E-91DD-4E52-AD82-423CD19578D2}"/>
              </a:ext>
            </a:extLst>
          </p:cNvPr>
          <p:cNvSpPr txBox="1">
            <a:spLocks/>
          </p:cNvSpPr>
          <p:nvPr/>
        </p:nvSpPr>
        <p:spPr>
          <a:xfrm>
            <a:off x="1229682" y="1397477"/>
            <a:ext cx="10572697" cy="5029591"/>
          </a:xfrm>
          <a:prstGeom prst="rect">
            <a:avLst/>
          </a:prstGeom>
        </p:spPr>
        <p:txBody>
          <a:bodyPr vert="horz" wrap="square" lIns="0" tIns="91440" rIns="146304" bIns="9144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Secure &amp; Monitor: </a:t>
            </a:r>
            <a:r>
              <a:rPr lang="en-US" sz="2000">
                <a:latin typeface="Segoe UI" panose="020B0502040204020203" pitchFamily="34" charset="0"/>
                <a:cs typeface="Segoe UI" panose="020B0502040204020203" pitchFamily="34" charset="0"/>
              </a:rPr>
              <a:t>Within Enrollment and AAD privileged roles are set and managed</a:t>
            </a:r>
          </a:p>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Start small: </a:t>
            </a:r>
            <a:r>
              <a:rPr lang="en-US" sz="2000">
                <a:latin typeface="Segoe UI" panose="020B0502040204020203" pitchFamily="34" charset="0"/>
                <a:cs typeface="Segoe UI" panose="020B0502040204020203" pitchFamily="34" charset="0"/>
              </a:rPr>
              <a:t>Minimize the number of privileged accounts </a:t>
            </a:r>
          </a:p>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Dependencies</a:t>
            </a:r>
            <a:r>
              <a:rPr lang="en-US" sz="2000">
                <a:latin typeface="Segoe UI" panose="020B0502040204020203" pitchFamily="34" charset="0"/>
                <a:cs typeface="Segoe UI" panose="020B0502040204020203" pitchFamily="34" charset="0"/>
              </a:rPr>
              <a:t>: Enrollment and tenants have significant dependencies</a:t>
            </a:r>
          </a:p>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Contract: </a:t>
            </a:r>
            <a:r>
              <a:rPr lang="en-US" sz="2000">
                <a:latin typeface="Segoe UI" panose="020B0502040204020203" pitchFamily="34" charset="0"/>
                <a:cs typeface="Segoe UI" panose="020B0502040204020203" pitchFamily="34" charset="0"/>
              </a:rPr>
              <a:t>EA is mostly used now – but keep an eye on MCA developments to integrate better with CSP </a:t>
            </a:r>
          </a:p>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Isolation: </a:t>
            </a:r>
            <a:r>
              <a:rPr lang="en-US" sz="2000">
                <a:latin typeface="Segoe UI" panose="020B0502040204020203" pitchFamily="34" charset="0"/>
                <a:cs typeface="Segoe UI" panose="020B0502040204020203" pitchFamily="34" charset="0"/>
              </a:rPr>
              <a:t>Decide on isolation strategy and enforce it with simple settings</a:t>
            </a:r>
            <a:endParaRPr lang="en-US" sz="16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340854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dirty="0"/>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r>
              <a:rPr lang="en-US"/>
              <a:t>© Microsoft Corporation                                                                                  								</a:t>
            </a:r>
            <a:endParaRPr lang="en-US" dirty="0"/>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2"/>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1" y="3179366"/>
            <a:ext cx="12436475" cy="553998"/>
          </a:xfrm>
        </p:spPr>
        <p:txBody>
          <a:bodyPr anchor="ctr"/>
          <a:lstStyle/>
          <a:p>
            <a:pPr algn="ctr"/>
            <a:r>
              <a:rPr lang="en-US" dirty="0"/>
              <a:t>Identity and Access </a:t>
            </a:r>
            <a:r>
              <a:rPr lang="en-US" dirty="0" err="1"/>
              <a:t>Managment</a:t>
            </a:r>
            <a:endParaRPr lang="en-US" dirty="0"/>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2"/>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473362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Enterprise Agreement &amp;  </a:t>
            </a:r>
            <a:r>
              <a:rPr lang="en-GB" sz="2800" err="1">
                <a:solidFill>
                  <a:schemeClr val="tx2"/>
                </a:solidFill>
              </a:rPr>
              <a:t>Enrollment</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6918641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1360494" cy="3629025"/>
          </a:xfrm>
        </p:spPr>
        <p:txBody>
          <a:bodyPr/>
          <a:lstStyle/>
          <a:p>
            <a:r>
              <a:rPr lang="en-US" dirty="0">
                <a:ea typeface="+mj-lt"/>
                <a:cs typeface="+mj-lt"/>
              </a:rPr>
              <a:t>Introduction Azure Active Directory</a:t>
            </a:r>
            <a:endParaRPr lang="en-US" dirty="0"/>
          </a:p>
        </p:txBody>
      </p:sp>
    </p:spTree>
    <p:extLst>
      <p:ext uri="{BB962C8B-B14F-4D97-AF65-F5344CB8AC3E}">
        <p14:creationId xmlns:p14="http://schemas.microsoft.com/office/powerpoint/2010/main" val="77991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dirty="0"/>
              <a:t>Identity &amp; Access Management</a:t>
            </a:r>
            <a:r>
              <a:rPr lang="en-US" dirty="0"/>
              <a:t> </a:t>
            </a:r>
            <a:r>
              <a:rPr lang="en-US" dirty="0">
                <a:solidFill>
                  <a:schemeClr val="tx2"/>
                </a:solidFill>
              </a:rPr>
              <a:t>(</a:t>
            </a:r>
            <a:r>
              <a:rPr lang="en-GB" sz="2800" dirty="0">
                <a:solidFill>
                  <a:schemeClr val="tx2"/>
                </a:solidFill>
              </a:rPr>
              <a:t>IAM)</a:t>
            </a:r>
            <a:br>
              <a:rPr lang="en-GB" sz="2800" dirty="0"/>
            </a:br>
            <a:endParaRPr lang="de-DE" dirty="0"/>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7650728" y="3196598"/>
            <a:ext cx="2862727" cy="369332"/>
          </a:xfrm>
          <a:prstGeom prst="rect">
            <a:avLst/>
          </a:prstGeom>
        </p:spPr>
        <p:txBody>
          <a:bodyPr wrap="square" anchor="ctr">
            <a:noAutofit/>
          </a:bodyPr>
          <a:lstStyle/>
          <a:p>
            <a:pPr lvl="0"/>
            <a:r>
              <a:rPr lang="en-GB" sz="2000" b="1">
                <a:latin typeface="Segoe UI" panose="020B0502040204020203" pitchFamily="34" charset="0"/>
                <a:cs typeface="Segoe UI" panose="020B0502040204020203" pitchFamily="34" charset="0"/>
              </a:rPr>
              <a:t>Azure Active Directory</a:t>
            </a:r>
            <a:endParaRPr lang="en-US" sz="2000">
              <a:latin typeface="Segoe UI" panose="020B0502040204020203" pitchFamily="34" charset="0"/>
              <a:cs typeface="Segoe UI" panose="020B0502040204020203" pitchFamily="34" charset="0"/>
            </a:endParaRPr>
          </a:p>
        </p:txBody>
      </p:sp>
      <p:sp>
        <p:nvSpPr>
          <p:cNvPr id="2" name="Textfeld 1">
            <a:extLst>
              <a:ext uri="{FF2B5EF4-FFF2-40B4-BE49-F238E27FC236}">
                <a16:creationId xmlns:a16="http://schemas.microsoft.com/office/drawing/2014/main" id="{D3FDB204-9677-400D-9DD9-466EDA6EFF55}"/>
              </a:ext>
            </a:extLst>
          </p:cNvPr>
          <p:cNvSpPr txBox="1"/>
          <p:nvPr/>
        </p:nvSpPr>
        <p:spPr>
          <a:xfrm>
            <a:off x="1337945" y="1397477"/>
            <a:ext cx="3447803" cy="572464"/>
          </a:xfrm>
          <a:prstGeom prst="rect">
            <a:avLst/>
          </a:prstGeom>
          <a:noFill/>
        </p:spPr>
        <p:txBody>
          <a:bodyPr wrap="none" lIns="182880" tIns="146304" rIns="182880" bIns="146304" rtlCol="0">
            <a:spAutoFit/>
          </a:bodyPr>
          <a:lstStyle/>
          <a:p>
            <a:pPr>
              <a:lnSpc>
                <a:spcPct val="90000"/>
              </a:lnSpc>
              <a:spcAft>
                <a:spcPts val="600"/>
              </a:spcAft>
            </a:pPr>
            <a:r>
              <a:rPr lang="en-GB" sz="2000" b="1">
                <a:latin typeface="Segoe UI" panose="020B0502040204020203" pitchFamily="34" charset="0"/>
                <a:cs typeface="Segoe UI" panose="020B0502040204020203" pitchFamily="34" charset="0"/>
              </a:rPr>
              <a:t>Let’s clarify the wordings:</a:t>
            </a:r>
          </a:p>
        </p:txBody>
      </p:sp>
      <p:sp>
        <p:nvSpPr>
          <p:cNvPr id="7" name="Textfeld 6">
            <a:extLst>
              <a:ext uri="{FF2B5EF4-FFF2-40B4-BE49-F238E27FC236}">
                <a16:creationId xmlns:a16="http://schemas.microsoft.com/office/drawing/2014/main" id="{34CA5715-FFB6-4E25-B0A0-50FFA7624B9F}"/>
              </a:ext>
            </a:extLst>
          </p:cNvPr>
          <p:cNvSpPr txBox="1"/>
          <p:nvPr/>
        </p:nvSpPr>
        <p:spPr>
          <a:xfrm>
            <a:off x="1527954" y="3706936"/>
            <a:ext cx="4379360" cy="1458861"/>
          </a:xfrm>
          <a:prstGeom prst="rect">
            <a:avLst/>
          </a:prstGeom>
          <a:noFill/>
        </p:spPr>
        <p:txBody>
          <a:bodyPr wrap="square" lIns="182880" tIns="146304" rIns="182880" bIns="146304" rtlCol="0">
            <a:spAutoFit/>
          </a:bodyPr>
          <a:lstStyle/>
          <a:p>
            <a:pPr>
              <a:lnSpc>
                <a:spcPct val="90000"/>
              </a:lnSpc>
              <a:spcAft>
                <a:spcPts val="600"/>
              </a:spcAft>
            </a:pPr>
            <a:r>
              <a:rPr lang="en-US" sz="1400" b="0" i="0">
                <a:solidFill>
                  <a:srgbClr val="171717"/>
                </a:solidFill>
                <a:effectLst/>
                <a:latin typeface="Segoe UI" panose="020B0502040204020203" pitchFamily="34" charset="0"/>
              </a:rPr>
              <a:t>A dedicated and trusted instance of Azure AD that's automatically created when your organization signs up for a Microsoft cloud service subscription, such as Microsoft Azure, Microsoft Intune, or Microsoft 365. An Azure tenant represents a single organization.</a:t>
            </a:r>
            <a:endParaRPr lang="en-US" sz="1400">
              <a:gradFill>
                <a:gsLst>
                  <a:gs pos="2917">
                    <a:schemeClr val="tx1"/>
                  </a:gs>
                  <a:gs pos="30000">
                    <a:schemeClr val="tx1"/>
                  </a:gs>
                </a:gsLst>
                <a:lin ang="5400000" scaled="0"/>
              </a:gradFill>
            </a:endParaRPr>
          </a:p>
        </p:txBody>
      </p:sp>
      <p:sp>
        <p:nvSpPr>
          <p:cNvPr id="13" name="Textfeld 12">
            <a:extLst>
              <a:ext uri="{FF2B5EF4-FFF2-40B4-BE49-F238E27FC236}">
                <a16:creationId xmlns:a16="http://schemas.microsoft.com/office/drawing/2014/main" id="{6993C469-5345-4758-A8AE-48C52493EB06}"/>
              </a:ext>
            </a:extLst>
          </p:cNvPr>
          <p:cNvSpPr txBox="1"/>
          <p:nvPr/>
        </p:nvSpPr>
        <p:spPr>
          <a:xfrm>
            <a:off x="1629937" y="3177176"/>
            <a:ext cx="3774393" cy="369332"/>
          </a:xfrm>
          <a:prstGeom prst="rect">
            <a:avLst/>
          </a:prstGeom>
          <a:noFill/>
        </p:spPr>
        <p:txBody>
          <a:bodyPr wrap="square">
            <a:spAutoFit/>
          </a:bodyPr>
          <a:lstStyle/>
          <a:p>
            <a:r>
              <a:rPr lang="en-GB" sz="1800" b="1">
                <a:latin typeface="Segoe UI" panose="020B0502040204020203" pitchFamily="34" charset="0"/>
                <a:cs typeface="Segoe UI" panose="020B0502040204020203" pitchFamily="34" charset="0"/>
              </a:rPr>
              <a:t>Azure Active Directory Tenant</a:t>
            </a:r>
            <a:endParaRPr lang="en-US"/>
          </a:p>
        </p:txBody>
      </p:sp>
      <p:pic>
        <p:nvPicPr>
          <p:cNvPr id="1026" name="Picture 2" descr="See the source image">
            <a:extLst>
              <a:ext uri="{FF2B5EF4-FFF2-40B4-BE49-F238E27FC236}">
                <a16:creationId xmlns:a16="http://schemas.microsoft.com/office/drawing/2014/main" id="{87901729-8D52-4DDE-88F8-3593030808C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58" r="61936"/>
          <a:stretch/>
        </p:blipFill>
        <p:spPr bwMode="auto">
          <a:xfrm>
            <a:off x="5907314" y="2717321"/>
            <a:ext cx="990798" cy="9330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35F21BA-B648-4165-BC80-BCD7F7A6177B}"/>
              </a:ext>
            </a:extLst>
          </p:cNvPr>
          <p:cNvSpPr txBox="1"/>
          <p:nvPr/>
        </p:nvSpPr>
        <p:spPr>
          <a:xfrm>
            <a:off x="7528355" y="3847800"/>
            <a:ext cx="4379360" cy="1264962"/>
          </a:xfrm>
          <a:prstGeom prst="rect">
            <a:avLst/>
          </a:prstGeom>
          <a:noFill/>
        </p:spPr>
        <p:txBody>
          <a:bodyPr wrap="square" lIns="182880" tIns="146304" rIns="182880" bIns="146304" rtlCol="0">
            <a:spAutoFit/>
          </a:bodyPr>
          <a:lstStyle/>
          <a:p>
            <a:pPr>
              <a:lnSpc>
                <a:spcPct val="90000"/>
              </a:lnSpc>
              <a:spcAft>
                <a:spcPts val="600"/>
              </a:spcAft>
            </a:pPr>
            <a:r>
              <a:rPr lang="en-US" sz="1400" b="0" i="0">
                <a:solidFill>
                  <a:srgbClr val="171717"/>
                </a:solidFill>
                <a:effectLst/>
                <a:latin typeface="Segoe UI" panose="020B0502040204020203" pitchFamily="34" charset="0"/>
              </a:rPr>
              <a:t>Each Azure tenant has a dedicated and trusted Azure AD directory. The Azure AD directory includes the tenant's users, groups, and apps and is used to perform identity and access management functions for tenant resources.</a:t>
            </a:r>
            <a:endParaRPr lang="en-US" sz="1400">
              <a:gradFill>
                <a:gsLst>
                  <a:gs pos="2917">
                    <a:schemeClr val="tx1"/>
                  </a:gs>
                  <a:gs pos="30000">
                    <a:schemeClr val="tx1"/>
                  </a:gs>
                </a:gsLst>
                <a:lin ang="5400000" scaled="0"/>
              </a:gradFill>
            </a:endParaRPr>
          </a:p>
        </p:txBody>
      </p:sp>
      <p:sp>
        <p:nvSpPr>
          <p:cNvPr id="17" name="Ellipse 16">
            <a:extLst>
              <a:ext uri="{FF2B5EF4-FFF2-40B4-BE49-F238E27FC236}">
                <a16:creationId xmlns:a16="http://schemas.microsoft.com/office/drawing/2014/main" id="{78AF24B6-3CEA-43EC-AEE7-C605628FD0C4}"/>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hteck 17" descr="Employee Badge">
            <a:extLst>
              <a:ext uri="{FF2B5EF4-FFF2-40B4-BE49-F238E27FC236}">
                <a16:creationId xmlns:a16="http://schemas.microsoft.com/office/drawing/2014/main" id="{6F90E010-76AD-476D-8289-86329F88A526}"/>
              </a:ext>
            </a:extLst>
          </p:cNvPr>
          <p:cNvSpPr/>
          <p:nvPr/>
        </p:nvSpPr>
        <p:spPr>
          <a:xfrm>
            <a:off x="473928" y="582779"/>
            <a:ext cx="535071" cy="53507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6295992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0E95DC-0748-4EB0-8676-A36C74AEAA4B}"/>
              </a:ext>
            </a:extLst>
          </p:cNvPr>
          <p:cNvSpPr txBox="1"/>
          <p:nvPr/>
        </p:nvSpPr>
        <p:spPr>
          <a:xfrm>
            <a:off x="1288073" y="1700364"/>
            <a:ext cx="3481885" cy="1203406"/>
          </a:xfrm>
          <a:prstGeom prst="rect">
            <a:avLst/>
          </a:prstGeom>
          <a:noFill/>
        </p:spPr>
        <p:txBody>
          <a:bodyPr wrap="square" lIns="182880" tIns="146304" rIns="182880" bIns="146304" rtlCol="0">
            <a:spAutoFit/>
          </a:bodyPr>
          <a:lstStyle/>
          <a:p>
            <a:pPr>
              <a:lnSpc>
                <a:spcPct val="90000"/>
              </a:lnSpc>
              <a:spcAft>
                <a:spcPts val="600"/>
              </a:spcAft>
            </a:pPr>
            <a:r>
              <a:rPr lang="en-US" sz="2000"/>
              <a:t>One common identity for single sign-on </a:t>
            </a:r>
          </a:p>
          <a:p>
            <a:pPr>
              <a:lnSpc>
                <a:spcPct val="90000"/>
              </a:lnSpc>
              <a:spcAft>
                <a:spcPts val="600"/>
              </a:spcAft>
            </a:pPr>
            <a:endParaRPr lang="en-US" sz="2000">
              <a:gradFill>
                <a:gsLst>
                  <a:gs pos="2917">
                    <a:schemeClr val="tx1"/>
                  </a:gs>
                  <a:gs pos="30000">
                    <a:schemeClr val="tx1"/>
                  </a:gs>
                </a:gsLst>
                <a:lin ang="5400000" scaled="0"/>
              </a:gradFill>
            </a:endParaRPr>
          </a:p>
        </p:txBody>
      </p:sp>
      <p:grpSp>
        <p:nvGrpSpPr>
          <p:cNvPr id="234" name="Group 233">
            <a:extLst>
              <a:ext uri="{FF2B5EF4-FFF2-40B4-BE49-F238E27FC236}">
                <a16:creationId xmlns:a16="http://schemas.microsoft.com/office/drawing/2014/main" id="{358F0095-2C27-43F2-8E55-2B968BEC8530}"/>
              </a:ext>
            </a:extLst>
          </p:cNvPr>
          <p:cNvGrpSpPr/>
          <p:nvPr/>
        </p:nvGrpSpPr>
        <p:grpSpPr>
          <a:xfrm>
            <a:off x="785740" y="1854106"/>
            <a:ext cx="406992" cy="406992"/>
            <a:chOff x="5788247" y="1528219"/>
            <a:chExt cx="612560" cy="612560"/>
          </a:xfrm>
          <a:noFill/>
        </p:grpSpPr>
        <p:sp>
          <p:nvSpPr>
            <p:cNvPr id="235" name="Oval 234">
              <a:extLst>
                <a:ext uri="{FF2B5EF4-FFF2-40B4-BE49-F238E27FC236}">
                  <a16:creationId xmlns:a16="http://schemas.microsoft.com/office/drawing/2014/main" id="{1E5D756D-95C1-4226-93C5-BAAE5C650F06}"/>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36" name="Straight Connector 235">
              <a:extLst>
                <a:ext uri="{FF2B5EF4-FFF2-40B4-BE49-F238E27FC236}">
                  <a16:creationId xmlns:a16="http://schemas.microsoft.com/office/drawing/2014/main" id="{2F031130-7C0B-4EF6-BD07-422B0B086962}"/>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7" name="L-Shape 236">
              <a:extLst>
                <a:ext uri="{FF2B5EF4-FFF2-40B4-BE49-F238E27FC236}">
                  <a16:creationId xmlns:a16="http://schemas.microsoft.com/office/drawing/2014/main" id="{E2587997-4923-4BC6-9194-BBD612EDA012}"/>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38" name="Group 237">
            <a:extLst>
              <a:ext uri="{FF2B5EF4-FFF2-40B4-BE49-F238E27FC236}">
                <a16:creationId xmlns:a16="http://schemas.microsoft.com/office/drawing/2014/main" id="{C879B4B1-2651-4970-A560-DB7ED2F10612}"/>
              </a:ext>
            </a:extLst>
          </p:cNvPr>
          <p:cNvGrpSpPr/>
          <p:nvPr/>
        </p:nvGrpSpPr>
        <p:grpSpPr>
          <a:xfrm>
            <a:off x="774110" y="2782701"/>
            <a:ext cx="406992" cy="406992"/>
            <a:chOff x="5788247" y="1528219"/>
            <a:chExt cx="612560" cy="612560"/>
          </a:xfrm>
          <a:noFill/>
        </p:grpSpPr>
        <p:sp>
          <p:nvSpPr>
            <p:cNvPr id="239" name="Oval 238">
              <a:extLst>
                <a:ext uri="{FF2B5EF4-FFF2-40B4-BE49-F238E27FC236}">
                  <a16:creationId xmlns:a16="http://schemas.microsoft.com/office/drawing/2014/main" id="{041A6A20-7E5B-4511-B1A7-DCB3EEBE33F5}"/>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0" name="Straight Connector 239">
              <a:extLst>
                <a:ext uri="{FF2B5EF4-FFF2-40B4-BE49-F238E27FC236}">
                  <a16:creationId xmlns:a16="http://schemas.microsoft.com/office/drawing/2014/main" id="{8F7CBDC5-C83E-442D-B287-AA0DDA45DFC9}"/>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L-Shape 240">
              <a:extLst>
                <a:ext uri="{FF2B5EF4-FFF2-40B4-BE49-F238E27FC236}">
                  <a16:creationId xmlns:a16="http://schemas.microsoft.com/office/drawing/2014/main" id="{059562E1-C961-45E6-A5E6-A0880B9A26E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2" name="Rectangle 241">
            <a:extLst>
              <a:ext uri="{FF2B5EF4-FFF2-40B4-BE49-F238E27FC236}">
                <a16:creationId xmlns:a16="http://schemas.microsoft.com/office/drawing/2014/main" id="{5A3ECB64-B89D-49B5-8AD5-D9BC02C6D069}"/>
              </a:ext>
            </a:extLst>
          </p:cNvPr>
          <p:cNvSpPr/>
          <p:nvPr/>
        </p:nvSpPr>
        <p:spPr>
          <a:xfrm>
            <a:off x="1329276" y="270723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Connect users to ALL the apps they need</a:t>
            </a:r>
          </a:p>
        </p:txBody>
      </p:sp>
      <p:grpSp>
        <p:nvGrpSpPr>
          <p:cNvPr id="243" name="Group 242">
            <a:extLst>
              <a:ext uri="{FF2B5EF4-FFF2-40B4-BE49-F238E27FC236}">
                <a16:creationId xmlns:a16="http://schemas.microsoft.com/office/drawing/2014/main" id="{BAF94FAD-9DE8-44E3-A680-4799B3FA533C}"/>
              </a:ext>
            </a:extLst>
          </p:cNvPr>
          <p:cNvGrpSpPr/>
          <p:nvPr/>
        </p:nvGrpSpPr>
        <p:grpSpPr>
          <a:xfrm>
            <a:off x="771294" y="3662941"/>
            <a:ext cx="406992" cy="406992"/>
            <a:chOff x="5788247" y="1528219"/>
            <a:chExt cx="612560" cy="612560"/>
          </a:xfrm>
          <a:noFill/>
        </p:grpSpPr>
        <p:sp>
          <p:nvSpPr>
            <p:cNvPr id="244" name="Oval 243">
              <a:extLst>
                <a:ext uri="{FF2B5EF4-FFF2-40B4-BE49-F238E27FC236}">
                  <a16:creationId xmlns:a16="http://schemas.microsoft.com/office/drawing/2014/main" id="{CDABE8EE-F5C9-402E-82F3-EB7BB0A4C0F2}"/>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5" name="Straight Connector 244">
              <a:extLst>
                <a:ext uri="{FF2B5EF4-FFF2-40B4-BE49-F238E27FC236}">
                  <a16:creationId xmlns:a16="http://schemas.microsoft.com/office/drawing/2014/main" id="{6C352003-FCAF-491B-A67F-B104FCC93357}"/>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L-Shape 245">
              <a:extLst>
                <a:ext uri="{FF2B5EF4-FFF2-40B4-BE49-F238E27FC236}">
                  <a16:creationId xmlns:a16="http://schemas.microsoft.com/office/drawing/2014/main" id="{A7FAD514-CF0C-425C-A562-91985E511BE1}"/>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7" name="Rectangle 246">
            <a:extLst>
              <a:ext uri="{FF2B5EF4-FFF2-40B4-BE49-F238E27FC236}">
                <a16:creationId xmlns:a16="http://schemas.microsoft.com/office/drawing/2014/main" id="{96F06C32-F8EC-44CE-B8D2-67C993A1BCE5}"/>
              </a:ext>
            </a:extLst>
          </p:cNvPr>
          <p:cNvSpPr/>
          <p:nvPr/>
        </p:nvSpPr>
        <p:spPr>
          <a:xfrm>
            <a:off x="1326460" y="358747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Access on-premises apps without using a VPN</a:t>
            </a:r>
          </a:p>
        </p:txBody>
      </p:sp>
      <p:cxnSp>
        <p:nvCxnSpPr>
          <p:cNvPr id="110" name="Straight Connector 109">
            <a:extLst>
              <a:ext uri="{FF2B5EF4-FFF2-40B4-BE49-F238E27FC236}">
                <a16:creationId xmlns:a16="http://schemas.microsoft.com/office/drawing/2014/main" id="{304A9430-D1DC-47FB-B6AE-B42697E35A13}"/>
              </a:ext>
            </a:extLst>
          </p:cNvPr>
          <p:cNvCxnSpPr>
            <a:cxnSpLocks/>
            <a:endCxn id="374" idx="4"/>
          </p:cNvCxnSpPr>
          <p:nvPr/>
        </p:nvCxnSpPr>
        <p:spPr>
          <a:xfrm flipV="1">
            <a:off x="7377071" y="2799886"/>
            <a:ext cx="2732281" cy="2636235"/>
          </a:xfrm>
          <a:prstGeom prst="line">
            <a:avLst/>
          </a:prstGeom>
          <a:noFill/>
          <a:ln w="12700" cap="flat" cmpd="sng" algn="ctr">
            <a:solidFill>
              <a:srgbClr val="EAEAEA">
                <a:lumMod val="75000"/>
              </a:srgbClr>
            </a:solidFill>
            <a:prstDash val="solid"/>
            <a:headEnd type="none"/>
            <a:tailEnd type="none"/>
          </a:ln>
          <a:effectLst/>
        </p:spPr>
      </p:cxnSp>
      <p:grpSp>
        <p:nvGrpSpPr>
          <p:cNvPr id="111" name="Group 110">
            <a:extLst>
              <a:ext uri="{FF2B5EF4-FFF2-40B4-BE49-F238E27FC236}">
                <a16:creationId xmlns:a16="http://schemas.microsoft.com/office/drawing/2014/main" id="{E49E364F-6428-44A4-BD7F-2CC85AAA42CB}"/>
              </a:ext>
            </a:extLst>
          </p:cNvPr>
          <p:cNvGrpSpPr/>
          <p:nvPr/>
        </p:nvGrpSpPr>
        <p:grpSpPr>
          <a:xfrm>
            <a:off x="5884003" y="411046"/>
            <a:ext cx="8236037" cy="5123444"/>
            <a:chOff x="2485631" y="202022"/>
            <a:chExt cx="8236037" cy="5123444"/>
          </a:xfrm>
        </p:grpSpPr>
        <p:grpSp>
          <p:nvGrpSpPr>
            <p:cNvPr id="112" name="Group 111">
              <a:extLst>
                <a:ext uri="{FF2B5EF4-FFF2-40B4-BE49-F238E27FC236}">
                  <a16:creationId xmlns:a16="http://schemas.microsoft.com/office/drawing/2014/main" id="{91B8A9D6-BCCD-45EA-9106-C079D50E4AAC}"/>
                </a:ext>
              </a:extLst>
            </p:cNvPr>
            <p:cNvGrpSpPr/>
            <p:nvPr/>
          </p:nvGrpSpPr>
          <p:grpSpPr>
            <a:xfrm>
              <a:off x="2731352" y="250245"/>
              <a:ext cx="7990316" cy="4927617"/>
              <a:chOff x="2158810" y="1082278"/>
              <a:chExt cx="8150536" cy="5026425"/>
            </a:xfrm>
          </p:grpSpPr>
          <p:cxnSp>
            <p:nvCxnSpPr>
              <p:cNvPr id="351" name="Straight Connector 350">
                <a:extLst>
                  <a:ext uri="{FF2B5EF4-FFF2-40B4-BE49-F238E27FC236}">
                    <a16:creationId xmlns:a16="http://schemas.microsoft.com/office/drawing/2014/main" id="{A47A5E7A-762D-457D-891A-18BEFF6758A2}"/>
                  </a:ext>
                </a:extLst>
              </p:cNvPr>
              <p:cNvCxnSpPr>
                <a:cxnSpLocks/>
                <a:endCxn id="374" idx="2"/>
              </p:cNvCxnSpPr>
              <p:nvPr/>
            </p:nvCxnSpPr>
            <p:spPr>
              <a:xfrm>
                <a:off x="3093834" y="2825702"/>
                <a:ext cx="3115258" cy="634984"/>
              </a:xfrm>
              <a:prstGeom prst="line">
                <a:avLst/>
              </a:prstGeom>
              <a:noFill/>
              <a:ln w="6350" cap="flat" cmpd="sng" algn="ctr">
                <a:solidFill>
                  <a:srgbClr val="EAEAEA">
                    <a:lumMod val="75000"/>
                  </a:srgbClr>
                </a:solidFill>
                <a:prstDash val="solid"/>
                <a:headEnd type="none"/>
                <a:tailEnd type="none"/>
              </a:ln>
              <a:effectLst/>
            </p:spPr>
          </p:cxnSp>
          <p:cxnSp>
            <p:nvCxnSpPr>
              <p:cNvPr id="352" name="Straight Connector 351">
                <a:extLst>
                  <a:ext uri="{FF2B5EF4-FFF2-40B4-BE49-F238E27FC236}">
                    <a16:creationId xmlns:a16="http://schemas.microsoft.com/office/drawing/2014/main" id="{A027DB70-7423-4DBF-8EC2-4581CB7916CB}"/>
                  </a:ext>
                </a:extLst>
              </p:cNvPr>
              <p:cNvCxnSpPr>
                <a:cxnSpLocks/>
                <a:stCxn id="334" idx="22"/>
                <a:endCxn id="374" idx="1"/>
              </p:cNvCxnSpPr>
              <p:nvPr/>
            </p:nvCxnSpPr>
            <p:spPr>
              <a:xfrm>
                <a:off x="2904243" y="2174179"/>
                <a:ext cx="3307527" cy="1280040"/>
              </a:xfrm>
              <a:prstGeom prst="line">
                <a:avLst/>
              </a:prstGeom>
              <a:noFill/>
              <a:ln w="6350" cap="flat" cmpd="sng" algn="ctr">
                <a:solidFill>
                  <a:srgbClr val="EAEAEA">
                    <a:lumMod val="75000"/>
                  </a:srgbClr>
                </a:solidFill>
                <a:prstDash val="solid"/>
                <a:headEnd type="none"/>
                <a:tailEnd type="none"/>
              </a:ln>
              <a:effectLst/>
            </p:spPr>
          </p:cxnSp>
          <p:cxnSp>
            <p:nvCxnSpPr>
              <p:cNvPr id="353" name="Straight Connector 352">
                <a:extLst>
                  <a:ext uri="{FF2B5EF4-FFF2-40B4-BE49-F238E27FC236}">
                    <a16:creationId xmlns:a16="http://schemas.microsoft.com/office/drawing/2014/main" id="{50DAF22B-C48E-4759-A37F-31E8D557027F}"/>
                  </a:ext>
                </a:extLst>
              </p:cNvPr>
              <p:cNvCxnSpPr>
                <a:cxnSpLocks/>
                <a:endCxn id="374" idx="1"/>
              </p:cNvCxnSpPr>
              <p:nvPr/>
            </p:nvCxnSpPr>
            <p:spPr>
              <a:xfrm>
                <a:off x="3819167" y="2148495"/>
                <a:ext cx="2392604" cy="1305724"/>
              </a:xfrm>
              <a:prstGeom prst="line">
                <a:avLst/>
              </a:prstGeom>
              <a:noFill/>
              <a:ln w="6350" cap="flat" cmpd="sng" algn="ctr">
                <a:solidFill>
                  <a:srgbClr val="EAEAEA">
                    <a:lumMod val="75000"/>
                  </a:srgbClr>
                </a:solidFill>
                <a:prstDash val="solid"/>
                <a:headEnd type="none"/>
                <a:tailEnd type="none"/>
              </a:ln>
              <a:effectLst/>
            </p:spPr>
          </p:cxnSp>
          <p:cxnSp>
            <p:nvCxnSpPr>
              <p:cNvPr id="354" name="Straight Connector 353">
                <a:extLst>
                  <a:ext uri="{FF2B5EF4-FFF2-40B4-BE49-F238E27FC236}">
                    <a16:creationId xmlns:a16="http://schemas.microsoft.com/office/drawing/2014/main" id="{D0C39602-D2D0-45FF-9DF7-D75488B0B691}"/>
                  </a:ext>
                </a:extLst>
              </p:cNvPr>
              <p:cNvCxnSpPr>
                <a:cxnSpLocks/>
                <a:stCxn id="300" idx="18"/>
                <a:endCxn id="374" idx="1"/>
              </p:cNvCxnSpPr>
              <p:nvPr/>
            </p:nvCxnSpPr>
            <p:spPr>
              <a:xfrm>
                <a:off x="4145242" y="1650019"/>
                <a:ext cx="2066528" cy="1804199"/>
              </a:xfrm>
              <a:prstGeom prst="line">
                <a:avLst/>
              </a:prstGeom>
              <a:noFill/>
              <a:ln w="6350" cap="flat" cmpd="sng" algn="ctr">
                <a:solidFill>
                  <a:srgbClr val="EAEAEA">
                    <a:lumMod val="75000"/>
                  </a:srgbClr>
                </a:solidFill>
                <a:prstDash val="solid"/>
                <a:headEnd type="none"/>
                <a:tailEnd type="none"/>
              </a:ln>
              <a:effectLst/>
            </p:spPr>
          </p:cxnSp>
          <p:cxnSp>
            <p:nvCxnSpPr>
              <p:cNvPr id="355" name="Straight Connector 354">
                <a:extLst>
                  <a:ext uri="{FF2B5EF4-FFF2-40B4-BE49-F238E27FC236}">
                    <a16:creationId xmlns:a16="http://schemas.microsoft.com/office/drawing/2014/main" id="{C7A9FE93-B409-42F0-8418-2BCC0F4CCF8A}"/>
                  </a:ext>
                </a:extLst>
              </p:cNvPr>
              <p:cNvCxnSpPr>
                <a:cxnSpLocks/>
                <a:stCxn id="314" idx="6"/>
                <a:endCxn id="374" idx="5"/>
              </p:cNvCxnSpPr>
              <p:nvPr/>
            </p:nvCxnSpPr>
            <p:spPr>
              <a:xfrm>
                <a:off x="2910548" y="3458821"/>
                <a:ext cx="3314154" cy="8330"/>
              </a:xfrm>
              <a:prstGeom prst="line">
                <a:avLst/>
              </a:prstGeom>
              <a:noFill/>
              <a:ln w="6350" cap="flat" cmpd="sng" algn="ctr">
                <a:solidFill>
                  <a:srgbClr val="EAEAEA">
                    <a:lumMod val="75000"/>
                  </a:srgbClr>
                </a:solidFill>
                <a:prstDash val="solid"/>
                <a:headEnd type="none"/>
                <a:tailEnd type="none"/>
              </a:ln>
              <a:effectLst/>
            </p:spPr>
          </p:cxnSp>
          <p:cxnSp>
            <p:nvCxnSpPr>
              <p:cNvPr id="356" name="Straight Connector 355">
                <a:extLst>
                  <a:ext uri="{FF2B5EF4-FFF2-40B4-BE49-F238E27FC236}">
                    <a16:creationId xmlns:a16="http://schemas.microsoft.com/office/drawing/2014/main" id="{B484D799-F1C8-47EF-B443-CA9F6A031C37}"/>
                  </a:ext>
                </a:extLst>
              </p:cNvPr>
              <p:cNvCxnSpPr>
                <a:cxnSpLocks/>
                <a:endCxn id="374" idx="3"/>
              </p:cNvCxnSpPr>
              <p:nvPr/>
            </p:nvCxnSpPr>
            <p:spPr>
              <a:xfrm flipV="1">
                <a:off x="2158810" y="3467151"/>
                <a:ext cx="4052961" cy="592650"/>
              </a:xfrm>
              <a:prstGeom prst="line">
                <a:avLst/>
              </a:prstGeom>
              <a:noFill/>
              <a:ln w="6350" cap="flat" cmpd="sng" algn="ctr">
                <a:solidFill>
                  <a:srgbClr val="EAEAEA">
                    <a:lumMod val="75000"/>
                  </a:srgbClr>
                </a:solidFill>
                <a:prstDash val="solid"/>
                <a:headEnd type="none"/>
                <a:tailEnd type="none"/>
              </a:ln>
              <a:effectLst/>
            </p:spPr>
          </p:cxnSp>
          <p:cxnSp>
            <p:nvCxnSpPr>
              <p:cNvPr id="357" name="Straight Connector 356">
                <a:extLst>
                  <a:ext uri="{FF2B5EF4-FFF2-40B4-BE49-F238E27FC236}">
                    <a16:creationId xmlns:a16="http://schemas.microsoft.com/office/drawing/2014/main" id="{B93E7E3E-FF6D-415F-BC61-B669E69B8751}"/>
                  </a:ext>
                </a:extLst>
              </p:cNvPr>
              <p:cNvCxnSpPr>
                <a:cxnSpLocks/>
                <a:endCxn id="374" idx="3"/>
              </p:cNvCxnSpPr>
              <p:nvPr/>
            </p:nvCxnSpPr>
            <p:spPr>
              <a:xfrm flipV="1">
                <a:off x="3124773" y="3467151"/>
                <a:ext cx="3086997" cy="905471"/>
              </a:xfrm>
              <a:prstGeom prst="line">
                <a:avLst/>
              </a:prstGeom>
              <a:noFill/>
              <a:ln w="6350" cap="flat" cmpd="sng" algn="ctr">
                <a:solidFill>
                  <a:srgbClr val="EAEAEA">
                    <a:lumMod val="75000"/>
                  </a:srgbClr>
                </a:solidFill>
                <a:prstDash val="solid"/>
                <a:headEnd type="none"/>
                <a:tailEnd type="none"/>
              </a:ln>
              <a:effectLst/>
            </p:spPr>
          </p:cxnSp>
          <p:cxnSp>
            <p:nvCxnSpPr>
              <p:cNvPr id="358" name="Straight Connector 357">
                <a:extLst>
                  <a:ext uri="{FF2B5EF4-FFF2-40B4-BE49-F238E27FC236}">
                    <a16:creationId xmlns:a16="http://schemas.microsoft.com/office/drawing/2014/main" id="{69EF4C5E-4E28-4B24-B8B7-FA839C0B38CC}"/>
                  </a:ext>
                </a:extLst>
              </p:cNvPr>
              <p:cNvCxnSpPr>
                <a:cxnSpLocks/>
                <a:endCxn id="374" idx="3"/>
              </p:cNvCxnSpPr>
              <p:nvPr/>
            </p:nvCxnSpPr>
            <p:spPr>
              <a:xfrm flipV="1">
                <a:off x="2681324" y="3467151"/>
                <a:ext cx="3530447" cy="1517362"/>
              </a:xfrm>
              <a:prstGeom prst="line">
                <a:avLst/>
              </a:prstGeom>
              <a:noFill/>
              <a:ln w="6350" cap="flat" cmpd="sng" algn="ctr">
                <a:solidFill>
                  <a:srgbClr val="EAEAEA">
                    <a:lumMod val="75000"/>
                  </a:srgbClr>
                </a:solidFill>
                <a:prstDash val="solid"/>
                <a:headEnd type="none"/>
                <a:tailEnd type="none"/>
              </a:ln>
              <a:effectLst/>
            </p:spPr>
          </p:cxnSp>
          <p:cxnSp>
            <p:nvCxnSpPr>
              <p:cNvPr id="359" name="Straight Connector 358">
                <a:extLst>
                  <a:ext uri="{FF2B5EF4-FFF2-40B4-BE49-F238E27FC236}">
                    <a16:creationId xmlns:a16="http://schemas.microsoft.com/office/drawing/2014/main" id="{6FB53216-35FA-4059-A6B2-71A5890D3853}"/>
                  </a:ext>
                </a:extLst>
              </p:cNvPr>
              <p:cNvCxnSpPr>
                <a:cxnSpLocks/>
                <a:endCxn id="374" idx="7"/>
              </p:cNvCxnSpPr>
              <p:nvPr/>
            </p:nvCxnSpPr>
            <p:spPr>
              <a:xfrm flipH="1">
                <a:off x="6224702" y="2811951"/>
                <a:ext cx="3115241" cy="642268"/>
              </a:xfrm>
              <a:prstGeom prst="line">
                <a:avLst/>
              </a:prstGeom>
              <a:noFill/>
              <a:ln w="6350" cap="flat" cmpd="sng" algn="ctr">
                <a:solidFill>
                  <a:srgbClr val="EAEAEA">
                    <a:lumMod val="75000"/>
                  </a:srgbClr>
                </a:solidFill>
                <a:prstDash val="solid"/>
                <a:headEnd type="none"/>
                <a:tailEnd type="none"/>
              </a:ln>
              <a:effectLst/>
            </p:spPr>
          </p:cxnSp>
          <p:cxnSp>
            <p:nvCxnSpPr>
              <p:cNvPr id="360" name="Straight Connector 359">
                <a:extLst>
                  <a:ext uri="{FF2B5EF4-FFF2-40B4-BE49-F238E27FC236}">
                    <a16:creationId xmlns:a16="http://schemas.microsoft.com/office/drawing/2014/main" id="{A5D2BBF6-34A9-4784-B8B4-A35207423AB5}"/>
                  </a:ext>
                </a:extLst>
              </p:cNvPr>
              <p:cNvCxnSpPr>
                <a:cxnSpLocks/>
                <a:endCxn id="374" idx="6"/>
              </p:cNvCxnSpPr>
              <p:nvPr/>
            </p:nvCxnSpPr>
            <p:spPr>
              <a:xfrm flipH="1">
                <a:off x="6227381" y="2189746"/>
                <a:ext cx="3470072" cy="1270939"/>
              </a:xfrm>
              <a:prstGeom prst="line">
                <a:avLst/>
              </a:prstGeom>
              <a:noFill/>
              <a:ln w="6350" cap="flat" cmpd="sng" algn="ctr">
                <a:solidFill>
                  <a:srgbClr val="EAEAEA">
                    <a:lumMod val="75000"/>
                  </a:srgbClr>
                </a:solidFill>
                <a:prstDash val="solid"/>
                <a:headEnd type="none"/>
                <a:tailEnd type="none"/>
              </a:ln>
              <a:effectLst/>
            </p:spPr>
          </p:cxnSp>
          <p:cxnSp>
            <p:nvCxnSpPr>
              <p:cNvPr id="361" name="Straight Connector 360">
                <a:extLst>
                  <a:ext uri="{FF2B5EF4-FFF2-40B4-BE49-F238E27FC236}">
                    <a16:creationId xmlns:a16="http://schemas.microsoft.com/office/drawing/2014/main" id="{78767764-0AA7-4D06-AA9A-185B8843EB2C}"/>
                  </a:ext>
                </a:extLst>
              </p:cNvPr>
              <p:cNvCxnSpPr>
                <a:cxnSpLocks/>
                <a:endCxn id="374" idx="7"/>
              </p:cNvCxnSpPr>
              <p:nvPr/>
            </p:nvCxnSpPr>
            <p:spPr>
              <a:xfrm flipH="1">
                <a:off x="6224702" y="2162788"/>
                <a:ext cx="2434164" cy="1291431"/>
              </a:xfrm>
              <a:prstGeom prst="line">
                <a:avLst/>
              </a:prstGeom>
              <a:noFill/>
              <a:ln w="6350" cap="flat" cmpd="sng" algn="ctr">
                <a:solidFill>
                  <a:srgbClr val="EAEAEA">
                    <a:lumMod val="75000"/>
                  </a:srgbClr>
                </a:solidFill>
                <a:prstDash val="solid"/>
                <a:headEnd type="none"/>
                <a:tailEnd type="none"/>
              </a:ln>
              <a:effectLst/>
            </p:spPr>
          </p:cxnSp>
          <p:cxnSp>
            <p:nvCxnSpPr>
              <p:cNvPr id="362" name="Straight Connector 361">
                <a:extLst>
                  <a:ext uri="{FF2B5EF4-FFF2-40B4-BE49-F238E27FC236}">
                    <a16:creationId xmlns:a16="http://schemas.microsoft.com/office/drawing/2014/main" id="{5C0D5595-CDF0-4F00-8568-B0CCA9CAA152}"/>
                  </a:ext>
                </a:extLst>
              </p:cNvPr>
              <p:cNvCxnSpPr>
                <a:cxnSpLocks/>
                <a:endCxn id="374" idx="7"/>
              </p:cNvCxnSpPr>
              <p:nvPr/>
            </p:nvCxnSpPr>
            <p:spPr>
              <a:xfrm flipH="1">
                <a:off x="6224702" y="1522854"/>
                <a:ext cx="2352096" cy="1931365"/>
              </a:xfrm>
              <a:prstGeom prst="line">
                <a:avLst/>
              </a:prstGeom>
              <a:noFill/>
              <a:ln w="6350" cap="flat" cmpd="sng" algn="ctr">
                <a:solidFill>
                  <a:srgbClr val="EAEAEA">
                    <a:lumMod val="75000"/>
                  </a:srgbClr>
                </a:solidFill>
                <a:prstDash val="solid"/>
                <a:headEnd type="none"/>
                <a:tailEnd type="none"/>
              </a:ln>
              <a:effectLst/>
            </p:spPr>
          </p:cxnSp>
          <p:cxnSp>
            <p:nvCxnSpPr>
              <p:cNvPr id="363" name="Straight Connector 362">
                <a:extLst>
                  <a:ext uri="{FF2B5EF4-FFF2-40B4-BE49-F238E27FC236}">
                    <a16:creationId xmlns:a16="http://schemas.microsoft.com/office/drawing/2014/main" id="{29507B01-E600-4709-8C80-1A81E3C1A8A4}"/>
                  </a:ext>
                </a:extLst>
              </p:cNvPr>
              <p:cNvCxnSpPr>
                <a:cxnSpLocks/>
                <a:endCxn id="374" idx="6"/>
              </p:cNvCxnSpPr>
              <p:nvPr/>
            </p:nvCxnSpPr>
            <p:spPr>
              <a:xfrm flipH="1">
                <a:off x="6227381" y="3111022"/>
                <a:ext cx="4081965" cy="349663"/>
              </a:xfrm>
              <a:prstGeom prst="line">
                <a:avLst/>
              </a:prstGeom>
              <a:noFill/>
              <a:ln w="6350" cap="flat" cmpd="sng" algn="ctr">
                <a:solidFill>
                  <a:srgbClr val="EAEAEA">
                    <a:lumMod val="75000"/>
                  </a:srgbClr>
                </a:solidFill>
                <a:prstDash val="solid"/>
                <a:headEnd type="none"/>
                <a:tailEnd type="none"/>
              </a:ln>
              <a:effectLst/>
            </p:spPr>
          </p:cxnSp>
          <p:cxnSp>
            <p:nvCxnSpPr>
              <p:cNvPr id="364" name="Straight Connector 363">
                <a:extLst>
                  <a:ext uri="{FF2B5EF4-FFF2-40B4-BE49-F238E27FC236}">
                    <a16:creationId xmlns:a16="http://schemas.microsoft.com/office/drawing/2014/main" id="{91978B54-4F80-476F-AE67-BFD1312456B6}"/>
                  </a:ext>
                </a:extLst>
              </p:cNvPr>
              <p:cNvCxnSpPr>
                <a:cxnSpLocks/>
                <a:endCxn id="374" idx="6"/>
              </p:cNvCxnSpPr>
              <p:nvPr/>
            </p:nvCxnSpPr>
            <p:spPr>
              <a:xfrm flipH="1" flipV="1">
                <a:off x="6227381" y="3460685"/>
                <a:ext cx="3384133" cy="128164"/>
              </a:xfrm>
              <a:prstGeom prst="line">
                <a:avLst/>
              </a:prstGeom>
              <a:noFill/>
              <a:ln w="6350" cap="flat" cmpd="sng" algn="ctr">
                <a:solidFill>
                  <a:srgbClr val="EAEAEA">
                    <a:lumMod val="75000"/>
                  </a:srgbClr>
                </a:solidFill>
                <a:prstDash val="solid"/>
                <a:headEnd type="none"/>
                <a:tailEnd type="none"/>
              </a:ln>
              <a:effectLst/>
            </p:spPr>
          </p:cxnSp>
          <p:cxnSp>
            <p:nvCxnSpPr>
              <p:cNvPr id="365" name="Straight Connector 364">
                <a:extLst>
                  <a:ext uri="{FF2B5EF4-FFF2-40B4-BE49-F238E27FC236}">
                    <a16:creationId xmlns:a16="http://schemas.microsoft.com/office/drawing/2014/main" id="{008E29FC-3FF7-47D8-AA21-593E70795423}"/>
                  </a:ext>
                </a:extLst>
              </p:cNvPr>
              <p:cNvCxnSpPr>
                <a:cxnSpLocks/>
                <a:endCxn id="374" idx="6"/>
              </p:cNvCxnSpPr>
              <p:nvPr/>
            </p:nvCxnSpPr>
            <p:spPr>
              <a:xfrm flipH="1" flipV="1">
                <a:off x="6227381" y="3460685"/>
                <a:ext cx="4075088" cy="636928"/>
              </a:xfrm>
              <a:prstGeom prst="line">
                <a:avLst/>
              </a:prstGeom>
              <a:noFill/>
              <a:ln w="6350" cap="flat" cmpd="sng" algn="ctr">
                <a:solidFill>
                  <a:srgbClr val="EAEAEA">
                    <a:lumMod val="75000"/>
                  </a:srgbClr>
                </a:solidFill>
                <a:prstDash val="solid"/>
                <a:headEnd type="none"/>
                <a:tailEnd type="none"/>
              </a:ln>
              <a:effectLst/>
            </p:spPr>
          </p:cxnSp>
          <p:cxnSp>
            <p:nvCxnSpPr>
              <p:cNvPr id="366" name="Straight Connector 365">
                <a:extLst>
                  <a:ext uri="{FF2B5EF4-FFF2-40B4-BE49-F238E27FC236}">
                    <a16:creationId xmlns:a16="http://schemas.microsoft.com/office/drawing/2014/main" id="{3A6799AF-7369-448C-AE6F-61D33CE9B87D}"/>
                  </a:ext>
                </a:extLst>
              </p:cNvPr>
              <p:cNvCxnSpPr>
                <a:cxnSpLocks/>
                <a:endCxn id="374" idx="5"/>
              </p:cNvCxnSpPr>
              <p:nvPr/>
            </p:nvCxnSpPr>
            <p:spPr>
              <a:xfrm flipH="1" flipV="1">
                <a:off x="6224702" y="3467151"/>
                <a:ext cx="3128559" cy="919765"/>
              </a:xfrm>
              <a:prstGeom prst="line">
                <a:avLst/>
              </a:prstGeom>
              <a:noFill/>
              <a:ln w="6350" cap="flat" cmpd="sng" algn="ctr">
                <a:solidFill>
                  <a:srgbClr val="EAEAEA">
                    <a:lumMod val="75000"/>
                  </a:srgbClr>
                </a:solidFill>
                <a:prstDash val="solid"/>
                <a:headEnd type="none"/>
                <a:tailEnd type="none"/>
              </a:ln>
              <a:effectLst/>
            </p:spPr>
          </p:cxnSp>
          <p:cxnSp>
            <p:nvCxnSpPr>
              <p:cNvPr id="367" name="Straight Connector 366">
                <a:extLst>
                  <a:ext uri="{FF2B5EF4-FFF2-40B4-BE49-F238E27FC236}">
                    <a16:creationId xmlns:a16="http://schemas.microsoft.com/office/drawing/2014/main" id="{4C7DD3F5-DED0-40D4-A17A-413DD1D3D678}"/>
                  </a:ext>
                </a:extLst>
              </p:cNvPr>
              <p:cNvCxnSpPr>
                <a:cxnSpLocks/>
                <a:endCxn id="374" idx="6"/>
              </p:cNvCxnSpPr>
              <p:nvPr/>
            </p:nvCxnSpPr>
            <p:spPr>
              <a:xfrm flipH="1" flipV="1">
                <a:off x="6227381" y="3460685"/>
                <a:ext cx="3401321" cy="1592579"/>
              </a:xfrm>
              <a:prstGeom prst="line">
                <a:avLst/>
              </a:prstGeom>
              <a:noFill/>
              <a:ln w="6350" cap="flat" cmpd="sng" algn="ctr">
                <a:solidFill>
                  <a:srgbClr val="EAEAEA">
                    <a:lumMod val="75000"/>
                  </a:srgbClr>
                </a:solidFill>
                <a:prstDash val="solid"/>
                <a:headEnd type="none"/>
                <a:tailEnd type="none"/>
              </a:ln>
              <a:effectLst/>
            </p:spPr>
          </p:cxnSp>
          <p:cxnSp>
            <p:nvCxnSpPr>
              <p:cNvPr id="368" name="Straight Connector 367">
                <a:extLst>
                  <a:ext uri="{FF2B5EF4-FFF2-40B4-BE49-F238E27FC236}">
                    <a16:creationId xmlns:a16="http://schemas.microsoft.com/office/drawing/2014/main" id="{7671C0F3-A278-4A6B-A1FF-7947E681D0C1}"/>
                  </a:ext>
                </a:extLst>
              </p:cNvPr>
              <p:cNvCxnSpPr>
                <a:cxnSpLocks/>
                <a:endCxn id="374" idx="4"/>
              </p:cNvCxnSpPr>
              <p:nvPr/>
            </p:nvCxnSpPr>
            <p:spPr>
              <a:xfrm flipV="1">
                <a:off x="5358470" y="3469830"/>
                <a:ext cx="859767" cy="2582063"/>
              </a:xfrm>
              <a:prstGeom prst="line">
                <a:avLst/>
              </a:prstGeom>
              <a:noFill/>
              <a:ln w="6350" cap="flat" cmpd="sng" algn="ctr">
                <a:solidFill>
                  <a:srgbClr val="EAEAEA">
                    <a:lumMod val="75000"/>
                  </a:srgbClr>
                </a:solidFill>
                <a:prstDash val="solid"/>
                <a:headEnd type="none"/>
                <a:tailEnd type="none"/>
              </a:ln>
              <a:effectLst/>
            </p:spPr>
          </p:cxnSp>
          <p:cxnSp>
            <p:nvCxnSpPr>
              <p:cNvPr id="369" name="Straight Connector 368">
                <a:extLst>
                  <a:ext uri="{FF2B5EF4-FFF2-40B4-BE49-F238E27FC236}">
                    <a16:creationId xmlns:a16="http://schemas.microsoft.com/office/drawing/2014/main" id="{E6B0F152-15A6-41C1-9F14-F9C6F3824DB5}"/>
                  </a:ext>
                </a:extLst>
              </p:cNvPr>
              <p:cNvCxnSpPr>
                <a:cxnSpLocks/>
                <a:endCxn id="374" idx="4"/>
              </p:cNvCxnSpPr>
              <p:nvPr/>
            </p:nvCxnSpPr>
            <p:spPr>
              <a:xfrm flipV="1">
                <a:off x="6153391" y="3469830"/>
                <a:ext cx="64846" cy="2183438"/>
              </a:xfrm>
              <a:prstGeom prst="line">
                <a:avLst/>
              </a:prstGeom>
              <a:noFill/>
              <a:ln w="6350" cap="flat" cmpd="sng" algn="ctr">
                <a:solidFill>
                  <a:srgbClr val="EAEAEA">
                    <a:lumMod val="75000"/>
                  </a:srgbClr>
                </a:solidFill>
                <a:prstDash val="solid"/>
                <a:headEnd type="none"/>
                <a:tailEnd type="none"/>
              </a:ln>
              <a:effectLst/>
            </p:spPr>
          </p:cxnSp>
          <p:cxnSp>
            <p:nvCxnSpPr>
              <p:cNvPr id="370" name="Straight Connector 369">
                <a:extLst>
                  <a:ext uri="{FF2B5EF4-FFF2-40B4-BE49-F238E27FC236}">
                    <a16:creationId xmlns:a16="http://schemas.microsoft.com/office/drawing/2014/main" id="{146CC081-38D7-48BD-9B1C-8DD73DF67539}"/>
                  </a:ext>
                </a:extLst>
              </p:cNvPr>
              <p:cNvCxnSpPr>
                <a:cxnSpLocks/>
                <a:endCxn id="374" idx="5"/>
              </p:cNvCxnSpPr>
              <p:nvPr/>
            </p:nvCxnSpPr>
            <p:spPr>
              <a:xfrm flipH="1" flipV="1">
                <a:off x="6224702" y="3467151"/>
                <a:ext cx="1271474" cy="1965276"/>
              </a:xfrm>
              <a:prstGeom prst="line">
                <a:avLst/>
              </a:prstGeom>
              <a:noFill/>
              <a:ln w="6350" cap="flat" cmpd="sng" algn="ctr">
                <a:solidFill>
                  <a:srgbClr val="EAEAEA">
                    <a:lumMod val="75000"/>
                  </a:srgbClr>
                </a:solidFill>
                <a:prstDash val="solid"/>
                <a:headEnd type="none"/>
                <a:tailEnd type="none"/>
              </a:ln>
              <a:effectLst/>
            </p:spPr>
          </p:cxnSp>
          <p:cxnSp>
            <p:nvCxnSpPr>
              <p:cNvPr id="371" name="Straight Connector 370">
                <a:extLst>
                  <a:ext uri="{FF2B5EF4-FFF2-40B4-BE49-F238E27FC236}">
                    <a16:creationId xmlns:a16="http://schemas.microsoft.com/office/drawing/2014/main" id="{33EC113E-6C1D-4582-A49B-28EE2B540384}"/>
                  </a:ext>
                </a:extLst>
              </p:cNvPr>
              <p:cNvCxnSpPr>
                <a:cxnSpLocks/>
                <a:endCxn id="374" idx="5"/>
              </p:cNvCxnSpPr>
              <p:nvPr/>
            </p:nvCxnSpPr>
            <p:spPr>
              <a:xfrm flipH="1" flipV="1">
                <a:off x="6224702" y="3467151"/>
                <a:ext cx="2281124" cy="2276425"/>
              </a:xfrm>
              <a:prstGeom prst="line">
                <a:avLst/>
              </a:prstGeom>
              <a:noFill/>
              <a:ln w="6350" cap="flat" cmpd="sng" algn="ctr">
                <a:solidFill>
                  <a:srgbClr val="EAEAEA">
                    <a:lumMod val="75000"/>
                  </a:srgbClr>
                </a:solidFill>
                <a:prstDash val="solid"/>
                <a:headEnd type="none"/>
                <a:tailEnd type="none"/>
              </a:ln>
              <a:effectLst/>
            </p:spPr>
          </p:cxnSp>
          <p:cxnSp>
            <p:nvCxnSpPr>
              <p:cNvPr id="372" name="Straight Connector 371">
                <a:extLst>
                  <a:ext uri="{FF2B5EF4-FFF2-40B4-BE49-F238E27FC236}">
                    <a16:creationId xmlns:a16="http://schemas.microsoft.com/office/drawing/2014/main" id="{E1CBFEFD-81A4-4B58-A217-8FD4962E86C5}"/>
                  </a:ext>
                </a:extLst>
              </p:cNvPr>
              <p:cNvCxnSpPr>
                <a:cxnSpLocks/>
                <a:endCxn id="374" idx="5"/>
              </p:cNvCxnSpPr>
              <p:nvPr/>
            </p:nvCxnSpPr>
            <p:spPr>
              <a:xfrm flipH="1" flipV="1">
                <a:off x="6224703" y="3467151"/>
                <a:ext cx="2363676" cy="1549350"/>
              </a:xfrm>
              <a:prstGeom prst="line">
                <a:avLst/>
              </a:prstGeom>
              <a:noFill/>
              <a:ln w="6350" cap="flat" cmpd="sng" algn="ctr">
                <a:solidFill>
                  <a:srgbClr val="EAEAEA">
                    <a:lumMod val="75000"/>
                  </a:srgbClr>
                </a:solidFill>
                <a:prstDash val="solid"/>
                <a:headEnd type="none"/>
                <a:tailEnd type="none"/>
              </a:ln>
              <a:effectLst/>
            </p:spPr>
          </p:cxnSp>
          <p:cxnSp>
            <p:nvCxnSpPr>
              <p:cNvPr id="373" name="Straight Connector 372">
                <a:extLst>
                  <a:ext uri="{FF2B5EF4-FFF2-40B4-BE49-F238E27FC236}">
                    <a16:creationId xmlns:a16="http://schemas.microsoft.com/office/drawing/2014/main" id="{34072A39-B049-4CA1-A739-163B1FAE1E35}"/>
                  </a:ext>
                </a:extLst>
              </p:cNvPr>
              <p:cNvCxnSpPr>
                <a:cxnSpLocks/>
                <a:endCxn id="374" idx="4"/>
              </p:cNvCxnSpPr>
              <p:nvPr/>
            </p:nvCxnSpPr>
            <p:spPr>
              <a:xfrm flipH="1" flipV="1">
                <a:off x="6218237" y="3469830"/>
                <a:ext cx="757238" cy="2638873"/>
              </a:xfrm>
              <a:prstGeom prst="line">
                <a:avLst/>
              </a:prstGeom>
              <a:noFill/>
              <a:ln w="6350" cap="flat" cmpd="sng" algn="ctr">
                <a:solidFill>
                  <a:srgbClr val="EAEAEA">
                    <a:lumMod val="75000"/>
                  </a:srgbClr>
                </a:solidFill>
                <a:prstDash val="solid"/>
                <a:headEnd type="none"/>
                <a:tailEnd type="none"/>
              </a:ln>
              <a:effectLst/>
            </p:spPr>
          </p:cxnSp>
          <p:sp useBgFill="1">
            <p:nvSpPr>
              <p:cNvPr id="374" name="Oval 373">
                <a:extLst>
                  <a:ext uri="{FF2B5EF4-FFF2-40B4-BE49-F238E27FC236}">
                    <a16:creationId xmlns:a16="http://schemas.microsoft.com/office/drawing/2014/main" id="{8967D205-645D-43AC-8F28-05B1BD718C7F}"/>
                  </a:ext>
                </a:extLst>
              </p:cNvPr>
              <p:cNvSpPr/>
              <p:nvPr/>
            </p:nvSpPr>
            <p:spPr bwMode="auto">
              <a:xfrm>
                <a:off x="6209093" y="3451541"/>
                <a:ext cx="18287" cy="18287"/>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7B420757-65D6-4308-AE55-363D05EAFA2A}"/>
                  </a:ext>
                </a:extLst>
              </p:cNvPr>
              <p:cNvCxnSpPr>
                <a:cxnSpLocks/>
                <a:endCxn id="374" idx="0"/>
              </p:cNvCxnSpPr>
              <p:nvPr/>
            </p:nvCxnSpPr>
            <p:spPr>
              <a:xfrm>
                <a:off x="4926996" y="1692567"/>
                <a:ext cx="1291241" cy="1758974"/>
              </a:xfrm>
              <a:prstGeom prst="line">
                <a:avLst/>
              </a:prstGeom>
              <a:noFill/>
              <a:ln w="6350" cap="flat" cmpd="sng" algn="ctr">
                <a:solidFill>
                  <a:srgbClr val="EAEAEA">
                    <a:lumMod val="75000"/>
                  </a:srgbClr>
                </a:solidFill>
                <a:prstDash val="solid"/>
                <a:headEnd type="none"/>
                <a:tailEnd type="none"/>
              </a:ln>
              <a:effectLst/>
            </p:spPr>
          </p:cxnSp>
          <p:cxnSp>
            <p:nvCxnSpPr>
              <p:cNvPr id="376" name="Straight Connector 375">
                <a:extLst>
                  <a:ext uri="{FF2B5EF4-FFF2-40B4-BE49-F238E27FC236}">
                    <a16:creationId xmlns:a16="http://schemas.microsoft.com/office/drawing/2014/main" id="{831B5F08-C46A-4F4A-A3A3-747F533FBD3D}"/>
                  </a:ext>
                </a:extLst>
              </p:cNvPr>
              <p:cNvCxnSpPr>
                <a:cxnSpLocks/>
              </p:cNvCxnSpPr>
              <p:nvPr/>
            </p:nvCxnSpPr>
            <p:spPr>
              <a:xfrm>
                <a:off x="5478843" y="1108666"/>
                <a:ext cx="745773" cy="2344951"/>
              </a:xfrm>
              <a:prstGeom prst="line">
                <a:avLst/>
              </a:prstGeom>
              <a:noFill/>
              <a:ln w="6350" cap="flat" cmpd="sng" algn="ctr">
                <a:solidFill>
                  <a:srgbClr val="EAEAEA">
                    <a:lumMod val="75000"/>
                  </a:srgbClr>
                </a:solidFill>
                <a:prstDash val="solid"/>
                <a:headEnd type="none"/>
                <a:tailEnd type="none"/>
              </a:ln>
              <a:effectLst/>
            </p:spPr>
          </p:cxnSp>
          <p:cxnSp>
            <p:nvCxnSpPr>
              <p:cNvPr id="377" name="Straight Connector 376">
                <a:extLst>
                  <a:ext uri="{FF2B5EF4-FFF2-40B4-BE49-F238E27FC236}">
                    <a16:creationId xmlns:a16="http://schemas.microsoft.com/office/drawing/2014/main" id="{2C4E9EB2-2CE9-4525-8981-4650F491F13A}"/>
                  </a:ext>
                </a:extLst>
              </p:cNvPr>
              <p:cNvCxnSpPr>
                <a:cxnSpLocks/>
                <a:endCxn id="374" idx="0"/>
              </p:cNvCxnSpPr>
              <p:nvPr/>
            </p:nvCxnSpPr>
            <p:spPr>
              <a:xfrm flipH="1">
                <a:off x="6218237" y="1557338"/>
                <a:ext cx="42070" cy="1894204"/>
              </a:xfrm>
              <a:prstGeom prst="line">
                <a:avLst/>
              </a:prstGeom>
              <a:noFill/>
              <a:ln w="6350" cap="flat" cmpd="sng" algn="ctr">
                <a:solidFill>
                  <a:srgbClr val="EAEAEA">
                    <a:lumMod val="75000"/>
                  </a:srgbClr>
                </a:solidFill>
                <a:prstDash val="solid"/>
                <a:headEnd type="none"/>
                <a:tailEnd type="none"/>
              </a:ln>
              <a:effectLst/>
            </p:spPr>
          </p:cxnSp>
          <p:cxnSp>
            <p:nvCxnSpPr>
              <p:cNvPr id="378" name="Straight Connector 377">
                <a:extLst>
                  <a:ext uri="{FF2B5EF4-FFF2-40B4-BE49-F238E27FC236}">
                    <a16:creationId xmlns:a16="http://schemas.microsoft.com/office/drawing/2014/main" id="{465257D6-49F6-4CC0-8472-9EFB9322F7AF}"/>
                  </a:ext>
                </a:extLst>
              </p:cNvPr>
              <p:cNvCxnSpPr>
                <a:cxnSpLocks/>
                <a:endCxn id="374" idx="0"/>
              </p:cNvCxnSpPr>
              <p:nvPr/>
            </p:nvCxnSpPr>
            <p:spPr>
              <a:xfrm flipH="1">
                <a:off x="6218237" y="1082278"/>
                <a:ext cx="896938" cy="2369263"/>
              </a:xfrm>
              <a:prstGeom prst="line">
                <a:avLst/>
              </a:prstGeom>
              <a:noFill/>
              <a:ln w="6350" cap="flat" cmpd="sng" algn="ctr">
                <a:solidFill>
                  <a:srgbClr val="EAEAEA">
                    <a:lumMod val="75000"/>
                  </a:srgbClr>
                </a:solidFill>
                <a:prstDash val="solid"/>
                <a:headEnd type="none"/>
                <a:tailEnd type="none"/>
              </a:ln>
              <a:effectLst/>
            </p:spPr>
          </p:cxnSp>
          <p:cxnSp>
            <p:nvCxnSpPr>
              <p:cNvPr id="379" name="Straight Connector 378">
                <a:extLst>
                  <a:ext uri="{FF2B5EF4-FFF2-40B4-BE49-F238E27FC236}">
                    <a16:creationId xmlns:a16="http://schemas.microsoft.com/office/drawing/2014/main" id="{45804766-C849-4A71-9848-7D0FAAE5A24B}"/>
                  </a:ext>
                </a:extLst>
              </p:cNvPr>
              <p:cNvCxnSpPr>
                <a:cxnSpLocks/>
                <a:endCxn id="374" idx="7"/>
              </p:cNvCxnSpPr>
              <p:nvPr/>
            </p:nvCxnSpPr>
            <p:spPr>
              <a:xfrm flipH="1">
                <a:off x="6224703" y="1716881"/>
                <a:ext cx="1303622" cy="1737339"/>
              </a:xfrm>
              <a:prstGeom prst="line">
                <a:avLst/>
              </a:prstGeom>
              <a:noFill/>
              <a:ln w="6350" cap="flat" cmpd="sng" algn="ctr">
                <a:solidFill>
                  <a:srgbClr val="EAEAEA">
                    <a:lumMod val="75000"/>
                  </a:srgbClr>
                </a:solidFill>
                <a:prstDash val="solid"/>
                <a:headEnd type="none"/>
                <a:tailEnd type="none"/>
              </a:ln>
              <a:effectLst/>
            </p:spPr>
          </p:cxnSp>
        </p:grpSp>
        <p:grpSp>
          <p:nvGrpSpPr>
            <p:cNvPr id="113" name="Group 112">
              <a:extLst>
                <a:ext uri="{FF2B5EF4-FFF2-40B4-BE49-F238E27FC236}">
                  <a16:creationId xmlns:a16="http://schemas.microsoft.com/office/drawing/2014/main" id="{DD913964-4F0E-4930-83BB-CFF0229C3FCA}"/>
                </a:ext>
              </a:extLst>
            </p:cNvPr>
            <p:cNvGrpSpPr/>
            <p:nvPr/>
          </p:nvGrpSpPr>
          <p:grpSpPr>
            <a:xfrm>
              <a:off x="2485631" y="202022"/>
              <a:ext cx="6170260" cy="5123444"/>
              <a:chOff x="2485631" y="202022"/>
              <a:chExt cx="6170260" cy="5123444"/>
            </a:xfrm>
          </p:grpSpPr>
          <p:grpSp>
            <p:nvGrpSpPr>
              <p:cNvPr id="114" name="Group 113">
                <a:extLst>
                  <a:ext uri="{FF2B5EF4-FFF2-40B4-BE49-F238E27FC236}">
                    <a16:creationId xmlns:a16="http://schemas.microsoft.com/office/drawing/2014/main" id="{77CEFBA7-FB4A-41E4-BF5F-B67C73744596}"/>
                  </a:ext>
                </a:extLst>
              </p:cNvPr>
              <p:cNvGrpSpPr>
                <a:grpSpLocks noChangeAspect="1"/>
              </p:cNvGrpSpPr>
              <p:nvPr/>
            </p:nvGrpSpPr>
            <p:grpSpPr>
              <a:xfrm>
                <a:off x="3015918" y="3859801"/>
                <a:ext cx="448212" cy="448210"/>
                <a:chOff x="3516708" y="1260621"/>
                <a:chExt cx="643734" cy="643732"/>
              </a:xfrm>
            </p:grpSpPr>
            <p:sp>
              <p:nvSpPr>
                <p:cNvPr id="349" name="Oval 348">
                  <a:extLst>
                    <a:ext uri="{FF2B5EF4-FFF2-40B4-BE49-F238E27FC236}">
                      <a16:creationId xmlns:a16="http://schemas.microsoft.com/office/drawing/2014/main" id="{67FDBE35-8FB6-49D0-BC6D-D352A242D28A}"/>
                    </a:ext>
                  </a:extLst>
                </p:cNvPr>
                <p:cNvSpPr/>
                <p:nvPr/>
              </p:nvSpPr>
              <p:spPr bwMode="auto">
                <a:xfrm>
                  <a:off x="3516708" y="1260621"/>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50" name="Freeform 5">
                  <a:extLst>
                    <a:ext uri="{FF2B5EF4-FFF2-40B4-BE49-F238E27FC236}">
                      <a16:creationId xmlns:a16="http://schemas.microsoft.com/office/drawing/2014/main" id="{96F49104-F638-41F0-8E1C-5D12103C292C}"/>
                    </a:ext>
                  </a:extLst>
                </p:cNvPr>
                <p:cNvSpPr>
                  <a:spLocks noEditPoints="1"/>
                </p:cNvSpPr>
                <p:nvPr/>
              </p:nvSpPr>
              <p:spPr bwMode="auto">
                <a:xfrm>
                  <a:off x="3684588"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5" name="Group 114">
                <a:extLst>
                  <a:ext uri="{FF2B5EF4-FFF2-40B4-BE49-F238E27FC236}">
                    <a16:creationId xmlns:a16="http://schemas.microsoft.com/office/drawing/2014/main" id="{62595D75-3CF3-4AB6-8E72-39433A47C63B}"/>
                  </a:ext>
                </a:extLst>
              </p:cNvPr>
              <p:cNvGrpSpPr/>
              <p:nvPr/>
            </p:nvGrpSpPr>
            <p:grpSpPr>
              <a:xfrm>
                <a:off x="7255683" y="3553842"/>
                <a:ext cx="448212" cy="448212"/>
                <a:chOff x="2597927" y="3378644"/>
                <a:chExt cx="457200" cy="457200"/>
              </a:xfrm>
            </p:grpSpPr>
            <p:sp>
              <p:nvSpPr>
                <p:cNvPr id="347" name="Oval 346">
                  <a:extLst>
                    <a:ext uri="{FF2B5EF4-FFF2-40B4-BE49-F238E27FC236}">
                      <a16:creationId xmlns:a16="http://schemas.microsoft.com/office/drawing/2014/main" id="{5CC5B4F5-A4CC-4677-BD67-6831134E0613}"/>
                    </a:ext>
                  </a:extLst>
                </p:cNvPr>
                <p:cNvSpPr>
                  <a:spLocks noChangeAspect="1"/>
                </p:cNvSpPr>
                <p:nvPr/>
              </p:nvSpPr>
              <p:spPr bwMode="auto">
                <a:xfrm>
                  <a:off x="2597927" y="3378644"/>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48" name="Freeform 13">
                  <a:extLst>
                    <a:ext uri="{FF2B5EF4-FFF2-40B4-BE49-F238E27FC236}">
                      <a16:creationId xmlns:a16="http://schemas.microsoft.com/office/drawing/2014/main" id="{F51DCC7E-89B8-42BC-B632-422504381882}"/>
                    </a:ext>
                  </a:extLst>
                </p:cNvPr>
                <p:cNvSpPr>
                  <a:spLocks noChangeAspect="1" noEditPoints="1"/>
                </p:cNvSpPr>
                <p:nvPr/>
              </p:nvSpPr>
              <p:spPr bwMode="auto">
                <a:xfrm>
                  <a:off x="2700087" y="3514640"/>
                  <a:ext cx="252880" cy="185208"/>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6" name="Group 115">
                <a:extLst>
                  <a:ext uri="{FF2B5EF4-FFF2-40B4-BE49-F238E27FC236}">
                    <a16:creationId xmlns:a16="http://schemas.microsoft.com/office/drawing/2014/main" id="{F615FEEE-F1F6-445C-A2B4-EED49A01D30D}"/>
                  </a:ext>
                </a:extLst>
              </p:cNvPr>
              <p:cNvGrpSpPr>
                <a:grpSpLocks noChangeAspect="1"/>
              </p:cNvGrpSpPr>
              <p:nvPr/>
            </p:nvGrpSpPr>
            <p:grpSpPr>
              <a:xfrm>
                <a:off x="6544471" y="507246"/>
                <a:ext cx="407465" cy="407465"/>
                <a:chOff x="5932610" y="2325701"/>
                <a:chExt cx="914400" cy="914400"/>
              </a:xfrm>
            </p:grpSpPr>
            <p:sp>
              <p:nvSpPr>
                <p:cNvPr id="339" name="Oval 338">
                  <a:extLst>
                    <a:ext uri="{FF2B5EF4-FFF2-40B4-BE49-F238E27FC236}">
                      <a16:creationId xmlns:a16="http://schemas.microsoft.com/office/drawing/2014/main" id="{2E6A0A87-F97B-4034-92EA-6FAB27344A9B}"/>
                    </a:ext>
                  </a:extLst>
                </p:cNvPr>
                <p:cNvSpPr>
                  <a:spLocks noChangeAspect="1"/>
                </p:cNvSpPr>
                <p:nvPr/>
              </p:nvSpPr>
              <p:spPr bwMode="auto">
                <a:xfrm>
                  <a:off x="5932610" y="232570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40" name="Group 339">
                  <a:extLst>
                    <a:ext uri="{FF2B5EF4-FFF2-40B4-BE49-F238E27FC236}">
                      <a16:creationId xmlns:a16="http://schemas.microsoft.com/office/drawing/2014/main" id="{36C65E33-B1D6-47FC-8AC2-5687DEFFF75B}"/>
                    </a:ext>
                  </a:extLst>
                </p:cNvPr>
                <p:cNvGrpSpPr>
                  <a:grpSpLocks noChangeAspect="1"/>
                </p:cNvGrpSpPr>
                <p:nvPr/>
              </p:nvGrpSpPr>
              <p:grpSpPr>
                <a:xfrm>
                  <a:off x="6222332" y="2484295"/>
                  <a:ext cx="334986" cy="597212"/>
                  <a:chOff x="9756147" y="5515365"/>
                  <a:chExt cx="315631" cy="562708"/>
                </a:xfrm>
              </p:grpSpPr>
              <p:grpSp>
                <p:nvGrpSpPr>
                  <p:cNvPr id="341" name="Group 340">
                    <a:extLst>
                      <a:ext uri="{FF2B5EF4-FFF2-40B4-BE49-F238E27FC236}">
                        <a16:creationId xmlns:a16="http://schemas.microsoft.com/office/drawing/2014/main" id="{44A7F8F3-F3AF-4DBF-AFFC-0777D4C7337A}"/>
                      </a:ext>
                    </a:extLst>
                  </p:cNvPr>
                  <p:cNvGrpSpPr/>
                  <p:nvPr/>
                </p:nvGrpSpPr>
                <p:grpSpPr>
                  <a:xfrm>
                    <a:off x="9775703" y="5561872"/>
                    <a:ext cx="276492" cy="508980"/>
                    <a:chOff x="8817145" y="5862985"/>
                    <a:chExt cx="200848" cy="389795"/>
                  </a:xfrm>
                </p:grpSpPr>
                <p:sp>
                  <p:nvSpPr>
                    <p:cNvPr id="344" name="Rectangle 11">
                      <a:extLst>
                        <a:ext uri="{FF2B5EF4-FFF2-40B4-BE49-F238E27FC236}">
                          <a16:creationId xmlns:a16="http://schemas.microsoft.com/office/drawing/2014/main" id="{267CFB3F-11B7-40B5-8FA7-88D8A661C738}"/>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5" name="Rectangle 12">
                      <a:extLst>
                        <a:ext uri="{FF2B5EF4-FFF2-40B4-BE49-F238E27FC236}">
                          <a16:creationId xmlns:a16="http://schemas.microsoft.com/office/drawing/2014/main" id="{4319CBF5-E891-4D2E-BC51-A6657F57EB10}"/>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6" name="Freeform 17">
                      <a:extLst>
                        <a:ext uri="{FF2B5EF4-FFF2-40B4-BE49-F238E27FC236}">
                          <a16:creationId xmlns:a16="http://schemas.microsoft.com/office/drawing/2014/main" id="{04E259FE-C10B-4F59-ABEF-66BC4A357E3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grpSp>
              <p:sp>
                <p:nvSpPr>
                  <p:cNvPr id="342" name="Freeform 464">
                    <a:extLst>
                      <a:ext uri="{FF2B5EF4-FFF2-40B4-BE49-F238E27FC236}">
                        <a16:creationId xmlns:a16="http://schemas.microsoft.com/office/drawing/2014/main" id="{587278C4-0929-46EE-9F66-E26BB94BAE23}"/>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43" name="Picture 342">
                    <a:extLst>
                      <a:ext uri="{FF2B5EF4-FFF2-40B4-BE49-F238E27FC236}">
                        <a16:creationId xmlns:a16="http://schemas.microsoft.com/office/drawing/2014/main" id="{D7C0C084-1FC3-47DB-B61D-EDFFD8A319BB}"/>
                      </a:ext>
                    </a:extLst>
                  </p:cNvPr>
                  <p:cNvPicPr>
                    <a:picLocks noChangeAspect="1"/>
                  </p:cNvPicPr>
                  <p:nvPr/>
                </p:nvPicPr>
                <p:blipFill>
                  <a:blip r:embed="rId3"/>
                  <a:stretch>
                    <a:fillRect/>
                  </a:stretch>
                </p:blipFill>
                <p:spPr>
                  <a:xfrm>
                    <a:off x="9822974" y="5669889"/>
                    <a:ext cx="182012" cy="223394"/>
                  </a:xfrm>
                  <a:prstGeom prst="rect">
                    <a:avLst/>
                  </a:prstGeom>
                </p:spPr>
              </p:pic>
            </p:grpSp>
          </p:grpSp>
          <p:grpSp>
            <p:nvGrpSpPr>
              <p:cNvPr id="117" name="Group 116">
                <a:extLst>
                  <a:ext uri="{FF2B5EF4-FFF2-40B4-BE49-F238E27FC236}">
                    <a16:creationId xmlns:a16="http://schemas.microsoft.com/office/drawing/2014/main" id="{03217FCF-3353-4BF2-92D5-8453899DB695}"/>
                  </a:ext>
                </a:extLst>
              </p:cNvPr>
              <p:cNvGrpSpPr/>
              <p:nvPr/>
            </p:nvGrpSpPr>
            <p:grpSpPr>
              <a:xfrm>
                <a:off x="5215146" y="625581"/>
                <a:ext cx="448212" cy="448212"/>
                <a:chOff x="4692409" y="1465141"/>
                <a:chExt cx="457200" cy="457200"/>
              </a:xfrm>
            </p:grpSpPr>
            <p:sp>
              <p:nvSpPr>
                <p:cNvPr id="337" name="Oval 336">
                  <a:extLst>
                    <a:ext uri="{FF2B5EF4-FFF2-40B4-BE49-F238E27FC236}">
                      <a16:creationId xmlns:a16="http://schemas.microsoft.com/office/drawing/2014/main" id="{3FCA4D9C-4FEC-4FE7-8594-F6912625C36C}"/>
                    </a:ext>
                  </a:extLst>
                </p:cNvPr>
                <p:cNvSpPr>
                  <a:spLocks noChangeAspect="1"/>
                </p:cNvSpPr>
                <p:nvPr/>
              </p:nvSpPr>
              <p:spPr bwMode="auto">
                <a:xfrm>
                  <a:off x="4692409" y="146514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8" name="Freeform 6">
                  <a:extLst>
                    <a:ext uri="{FF2B5EF4-FFF2-40B4-BE49-F238E27FC236}">
                      <a16:creationId xmlns:a16="http://schemas.microsoft.com/office/drawing/2014/main" id="{59339E4F-65A8-483A-8B30-DC49A937554B}"/>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8" name="Group 117">
                <a:extLst>
                  <a:ext uri="{FF2B5EF4-FFF2-40B4-BE49-F238E27FC236}">
                    <a16:creationId xmlns:a16="http://schemas.microsoft.com/office/drawing/2014/main" id="{325DCD93-92CA-4DD0-B807-5FF615C4EC91}"/>
                  </a:ext>
                </a:extLst>
              </p:cNvPr>
              <p:cNvGrpSpPr>
                <a:grpSpLocks noChangeAspect="1"/>
              </p:cNvGrpSpPr>
              <p:nvPr/>
            </p:nvGrpSpPr>
            <p:grpSpPr>
              <a:xfrm>
                <a:off x="7775385" y="639670"/>
                <a:ext cx="448212" cy="448210"/>
                <a:chOff x="6814485" y="4172029"/>
                <a:chExt cx="640083" cy="640080"/>
              </a:xfrm>
            </p:grpSpPr>
            <p:sp>
              <p:nvSpPr>
                <p:cNvPr id="335" name="Oval 334">
                  <a:extLst>
                    <a:ext uri="{FF2B5EF4-FFF2-40B4-BE49-F238E27FC236}">
                      <a16:creationId xmlns:a16="http://schemas.microsoft.com/office/drawing/2014/main" id="{2468F2DE-1743-4CFD-8177-7745BCC75C67}"/>
                    </a:ext>
                  </a:extLst>
                </p:cNvPr>
                <p:cNvSpPr/>
                <p:nvPr/>
              </p:nvSpPr>
              <p:spPr bwMode="auto">
                <a:xfrm>
                  <a:off x="6814485" y="4172029"/>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6" name="directory_2">
                  <a:extLst>
                    <a:ext uri="{FF2B5EF4-FFF2-40B4-BE49-F238E27FC236}">
                      <a16:creationId xmlns:a16="http://schemas.microsoft.com/office/drawing/2014/main" id="{C571FB49-DA58-4636-89A5-7EA98DF5B0D6}"/>
                    </a:ext>
                  </a:extLst>
                </p:cNvPr>
                <p:cNvSpPr>
                  <a:spLocks noChangeAspect="1" noEditPoints="1"/>
                </p:cNvSpPr>
                <p:nvPr/>
              </p:nvSpPr>
              <p:spPr bwMode="auto">
                <a:xfrm>
                  <a:off x="6999573" y="4356530"/>
                  <a:ext cx="269908" cy="27108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9" name="Group 118">
                <a:extLst>
                  <a:ext uri="{FF2B5EF4-FFF2-40B4-BE49-F238E27FC236}">
                    <a16:creationId xmlns:a16="http://schemas.microsoft.com/office/drawing/2014/main" id="{E03271EE-F623-406F-A726-C887DE576021}"/>
                  </a:ext>
                </a:extLst>
              </p:cNvPr>
              <p:cNvGrpSpPr>
                <a:grpSpLocks noChangeAspect="1"/>
              </p:cNvGrpSpPr>
              <p:nvPr/>
            </p:nvGrpSpPr>
            <p:grpSpPr>
              <a:xfrm>
                <a:off x="3334710" y="1149950"/>
                <a:ext cx="448212" cy="448210"/>
                <a:chOff x="2279917" y="4046934"/>
                <a:chExt cx="643734" cy="643732"/>
              </a:xfrm>
            </p:grpSpPr>
            <p:sp>
              <p:nvSpPr>
                <p:cNvPr id="333" name="Oval 332">
                  <a:extLst>
                    <a:ext uri="{FF2B5EF4-FFF2-40B4-BE49-F238E27FC236}">
                      <a16:creationId xmlns:a16="http://schemas.microsoft.com/office/drawing/2014/main" id="{BDDFB9C5-C27E-44CD-ABE0-35AA5E1DAD00}"/>
                    </a:ext>
                  </a:extLst>
                </p:cNvPr>
                <p:cNvSpPr/>
                <p:nvPr/>
              </p:nvSpPr>
              <p:spPr bwMode="auto">
                <a:xfrm>
                  <a:off x="2279917" y="4046934"/>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4" name="Freeform 16">
                  <a:extLst>
                    <a:ext uri="{FF2B5EF4-FFF2-40B4-BE49-F238E27FC236}">
                      <a16:creationId xmlns:a16="http://schemas.microsoft.com/office/drawing/2014/main" id="{624D0E22-5171-4A2B-8605-60F59F780EB2}"/>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0" name="Group 119">
                <a:extLst>
                  <a:ext uri="{FF2B5EF4-FFF2-40B4-BE49-F238E27FC236}">
                    <a16:creationId xmlns:a16="http://schemas.microsoft.com/office/drawing/2014/main" id="{06306B73-F154-43EC-9655-6D5104936841}"/>
                  </a:ext>
                </a:extLst>
              </p:cNvPr>
              <p:cNvGrpSpPr>
                <a:grpSpLocks noChangeAspect="1"/>
              </p:cNvGrpSpPr>
              <p:nvPr/>
            </p:nvGrpSpPr>
            <p:grpSpPr>
              <a:xfrm>
                <a:off x="4480094" y="1442452"/>
                <a:ext cx="448212" cy="448210"/>
                <a:chOff x="7467226" y="1443514"/>
                <a:chExt cx="640083" cy="640080"/>
              </a:xfrm>
            </p:grpSpPr>
            <p:sp>
              <p:nvSpPr>
                <p:cNvPr id="331" name="Oval 330">
                  <a:extLst>
                    <a:ext uri="{FF2B5EF4-FFF2-40B4-BE49-F238E27FC236}">
                      <a16:creationId xmlns:a16="http://schemas.microsoft.com/office/drawing/2014/main" id="{E62C04FA-92F2-464C-84EA-98125CE4D843}"/>
                    </a:ext>
                  </a:extLst>
                </p:cNvPr>
                <p:cNvSpPr/>
                <p:nvPr/>
              </p:nvSpPr>
              <p:spPr bwMode="auto">
                <a:xfrm>
                  <a:off x="7467226" y="1443514"/>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2" name="mail">
                  <a:extLst>
                    <a:ext uri="{FF2B5EF4-FFF2-40B4-BE49-F238E27FC236}">
                      <a16:creationId xmlns:a16="http://schemas.microsoft.com/office/drawing/2014/main" id="{5A73765F-EEAA-4506-861D-EA1D80578D84}"/>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1" name="Group 120">
                <a:extLst>
                  <a:ext uri="{FF2B5EF4-FFF2-40B4-BE49-F238E27FC236}">
                    <a16:creationId xmlns:a16="http://schemas.microsoft.com/office/drawing/2014/main" id="{594055FD-DB3A-41FF-8305-2FB046F5D0C8}"/>
                  </a:ext>
                </a:extLst>
              </p:cNvPr>
              <p:cNvGrpSpPr>
                <a:grpSpLocks noChangeAspect="1"/>
              </p:cNvGrpSpPr>
              <p:nvPr/>
            </p:nvGrpSpPr>
            <p:grpSpPr>
              <a:xfrm>
                <a:off x="7832269" y="3122350"/>
                <a:ext cx="448212" cy="448210"/>
                <a:chOff x="8796626" y="1570646"/>
                <a:chExt cx="640083" cy="640080"/>
              </a:xfrm>
            </p:grpSpPr>
            <p:sp>
              <p:nvSpPr>
                <p:cNvPr id="329" name="Oval 328">
                  <a:extLst>
                    <a:ext uri="{FF2B5EF4-FFF2-40B4-BE49-F238E27FC236}">
                      <a16:creationId xmlns:a16="http://schemas.microsoft.com/office/drawing/2014/main" id="{D5CBE669-623C-47C3-99CB-CCE2E4FBCF37}"/>
                    </a:ext>
                  </a:extLst>
                </p:cNvPr>
                <p:cNvSpPr/>
                <p:nvPr/>
              </p:nvSpPr>
              <p:spPr bwMode="auto">
                <a:xfrm>
                  <a:off x="8796626" y="1570646"/>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0" name="graph_2">
                  <a:extLst>
                    <a:ext uri="{FF2B5EF4-FFF2-40B4-BE49-F238E27FC236}">
                      <a16:creationId xmlns:a16="http://schemas.microsoft.com/office/drawing/2014/main" id="{C12D71C0-A08E-4ADD-8A24-BFB8C9D68A79}"/>
                    </a:ext>
                  </a:extLst>
                </p:cNvPr>
                <p:cNvSpPr>
                  <a:spLocks noChangeAspect="1" noEditPoints="1"/>
                </p:cNvSpPr>
                <p:nvPr/>
              </p:nvSpPr>
              <p:spPr bwMode="auto">
                <a:xfrm>
                  <a:off x="8953363" y="1794933"/>
                  <a:ext cx="326610" cy="19150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2" name="Group 121">
                <a:extLst>
                  <a:ext uri="{FF2B5EF4-FFF2-40B4-BE49-F238E27FC236}">
                    <a16:creationId xmlns:a16="http://schemas.microsoft.com/office/drawing/2014/main" id="{6D32B9E7-DF28-440C-8D68-43CC0EAC3623}"/>
                  </a:ext>
                </a:extLst>
              </p:cNvPr>
              <p:cNvGrpSpPr/>
              <p:nvPr/>
            </p:nvGrpSpPr>
            <p:grpSpPr>
              <a:xfrm>
                <a:off x="4154843" y="3378098"/>
                <a:ext cx="922635" cy="448212"/>
                <a:chOff x="7730202" y="4721551"/>
                <a:chExt cx="941137" cy="457200"/>
              </a:xfrm>
            </p:grpSpPr>
            <p:sp>
              <p:nvSpPr>
                <p:cNvPr id="324" name="Oval 323">
                  <a:extLst>
                    <a:ext uri="{FF2B5EF4-FFF2-40B4-BE49-F238E27FC236}">
                      <a16:creationId xmlns:a16="http://schemas.microsoft.com/office/drawing/2014/main" id="{3E44A199-AF07-4EDB-BE4F-96AE677D8D86}"/>
                    </a:ext>
                  </a:extLst>
                </p:cNvPr>
                <p:cNvSpPr>
                  <a:spLocks noChangeAspect="1"/>
                </p:cNvSpPr>
                <p:nvPr/>
              </p:nvSpPr>
              <p:spPr bwMode="auto">
                <a:xfrm>
                  <a:off x="7730202" y="472155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25" name="Group 74">
                  <a:extLst>
                    <a:ext uri="{FF2B5EF4-FFF2-40B4-BE49-F238E27FC236}">
                      <a16:creationId xmlns:a16="http://schemas.microsoft.com/office/drawing/2014/main" id="{F2198957-C188-4CF7-ACFB-682EAE460373}"/>
                    </a:ext>
                  </a:extLst>
                </p:cNvPr>
                <p:cNvGrpSpPr>
                  <a:grpSpLocks noChangeAspect="1"/>
                </p:cNvGrpSpPr>
                <p:nvPr/>
              </p:nvGrpSpPr>
              <p:grpSpPr bwMode="auto">
                <a:xfrm>
                  <a:off x="7811019" y="4871587"/>
                  <a:ext cx="860320" cy="237545"/>
                  <a:chOff x="3141" y="2035"/>
                  <a:chExt cx="833" cy="230"/>
                </a:xfrm>
              </p:grpSpPr>
              <p:sp>
                <p:nvSpPr>
                  <p:cNvPr id="326" name="Line 75">
                    <a:extLst>
                      <a:ext uri="{FF2B5EF4-FFF2-40B4-BE49-F238E27FC236}">
                        <a16:creationId xmlns:a16="http://schemas.microsoft.com/office/drawing/2014/main" id="{E2384D78-833F-4861-937D-7B76E2E00CA2}"/>
                      </a:ext>
                    </a:extLst>
                  </p:cNvPr>
                  <p:cNvSpPr>
                    <a:spLocks noChangeShapeType="1"/>
                  </p:cNvSpPr>
                  <p:nvPr/>
                </p:nvSpPr>
                <p:spPr bwMode="auto">
                  <a:xfrm>
                    <a:off x="3788" y="2265"/>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7" name="Line 76">
                    <a:extLst>
                      <a:ext uri="{FF2B5EF4-FFF2-40B4-BE49-F238E27FC236}">
                        <a16:creationId xmlns:a16="http://schemas.microsoft.com/office/drawing/2014/main" id="{4F9C9328-F1CB-43EB-A4BE-E9339F7AA9C6}"/>
                      </a:ext>
                    </a:extLst>
                  </p:cNvPr>
                  <p:cNvSpPr>
                    <a:spLocks noChangeShapeType="1"/>
                  </p:cNvSpPr>
                  <p:nvPr/>
                </p:nvSpPr>
                <p:spPr bwMode="auto">
                  <a:xfrm>
                    <a:off x="3974" y="2110"/>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8" name="Freeform 77">
                    <a:extLst>
                      <a:ext uri="{FF2B5EF4-FFF2-40B4-BE49-F238E27FC236}">
                        <a16:creationId xmlns:a16="http://schemas.microsoft.com/office/drawing/2014/main" id="{73C319CB-6CA3-4E35-970A-C5308FA1575E}"/>
                      </a:ext>
                    </a:extLst>
                  </p:cNvPr>
                  <p:cNvSpPr>
                    <a:spLocks/>
                  </p:cNvSpPr>
                  <p:nvPr/>
                </p:nvSpPr>
                <p:spPr bwMode="auto">
                  <a:xfrm>
                    <a:off x="3141" y="203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23" name="Group 122">
                <a:extLst>
                  <a:ext uri="{FF2B5EF4-FFF2-40B4-BE49-F238E27FC236}">
                    <a16:creationId xmlns:a16="http://schemas.microsoft.com/office/drawing/2014/main" id="{52EDAFF7-A8B9-4A2F-ACAC-71DCB023E1D8}"/>
                  </a:ext>
                </a:extLst>
              </p:cNvPr>
              <p:cNvGrpSpPr>
                <a:grpSpLocks noChangeAspect="1"/>
              </p:cNvGrpSpPr>
              <p:nvPr/>
            </p:nvGrpSpPr>
            <p:grpSpPr>
              <a:xfrm>
                <a:off x="7905627" y="3789494"/>
                <a:ext cx="448212" cy="448210"/>
                <a:chOff x="10111201" y="2411203"/>
                <a:chExt cx="640083" cy="640080"/>
              </a:xfrm>
            </p:grpSpPr>
            <p:sp>
              <p:nvSpPr>
                <p:cNvPr id="322" name="Oval 321">
                  <a:extLst>
                    <a:ext uri="{FF2B5EF4-FFF2-40B4-BE49-F238E27FC236}">
                      <a16:creationId xmlns:a16="http://schemas.microsoft.com/office/drawing/2014/main" id="{C9A03141-8971-4C2D-8D47-2D0B6C46CB54}"/>
                    </a:ext>
                  </a:extLst>
                </p:cNvPr>
                <p:cNvSpPr/>
                <p:nvPr/>
              </p:nvSpPr>
              <p:spPr bwMode="auto">
                <a:xfrm>
                  <a:off x="10111201" y="2411203"/>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23" name="calendar_4">
                  <a:extLst>
                    <a:ext uri="{FF2B5EF4-FFF2-40B4-BE49-F238E27FC236}">
                      <a16:creationId xmlns:a16="http://schemas.microsoft.com/office/drawing/2014/main" id="{360415C0-E6C4-481E-9B96-47E317A012A4}"/>
                    </a:ext>
                  </a:extLst>
                </p:cNvPr>
                <p:cNvSpPr>
                  <a:spLocks noChangeAspect="1" noEditPoints="1"/>
                </p:cNvSpPr>
                <p:nvPr/>
              </p:nvSpPr>
              <p:spPr bwMode="auto">
                <a:xfrm>
                  <a:off x="10289753" y="2595563"/>
                  <a:ext cx="282960" cy="271362"/>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4" name="Group 123">
                <a:extLst>
                  <a:ext uri="{FF2B5EF4-FFF2-40B4-BE49-F238E27FC236}">
                    <a16:creationId xmlns:a16="http://schemas.microsoft.com/office/drawing/2014/main" id="{8A089EB4-55A6-4250-AFF6-849135B06B7F}"/>
                  </a:ext>
                </a:extLst>
              </p:cNvPr>
              <p:cNvGrpSpPr/>
              <p:nvPr/>
            </p:nvGrpSpPr>
            <p:grpSpPr>
              <a:xfrm>
                <a:off x="5688625" y="4744211"/>
                <a:ext cx="475216" cy="475216"/>
                <a:chOff x="8590198" y="7712749"/>
                <a:chExt cx="1143000" cy="1143000"/>
              </a:xfrm>
            </p:grpSpPr>
            <p:sp>
              <p:nvSpPr>
                <p:cNvPr id="320" name="Oval 319">
                  <a:extLst>
                    <a:ext uri="{FF2B5EF4-FFF2-40B4-BE49-F238E27FC236}">
                      <a16:creationId xmlns:a16="http://schemas.microsoft.com/office/drawing/2014/main" id="{52994544-5308-4E8F-8271-390215AB9FFC}"/>
                    </a:ext>
                  </a:extLst>
                </p:cNvPr>
                <p:cNvSpPr/>
                <p:nvPr/>
              </p:nvSpPr>
              <p:spPr bwMode="auto">
                <a:xfrm>
                  <a:off x="8590198" y="7712749"/>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21" name="Picture 320">
                  <a:extLst>
                    <a:ext uri="{FF2B5EF4-FFF2-40B4-BE49-F238E27FC236}">
                      <a16:creationId xmlns:a16="http://schemas.microsoft.com/office/drawing/2014/main" id="{9E3E1BA5-F754-43DB-AA3B-7D960391D7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9113" y="7817465"/>
                  <a:ext cx="945175" cy="945175"/>
                </a:xfrm>
                <a:prstGeom prst="rect">
                  <a:avLst/>
                </a:prstGeom>
              </p:spPr>
            </p:pic>
          </p:grpSp>
          <p:grpSp>
            <p:nvGrpSpPr>
              <p:cNvPr id="125" name="Group 124">
                <a:extLst>
                  <a:ext uri="{FF2B5EF4-FFF2-40B4-BE49-F238E27FC236}">
                    <a16:creationId xmlns:a16="http://schemas.microsoft.com/office/drawing/2014/main" id="{A93D3161-B0C9-4C69-954E-60566F35C341}"/>
                  </a:ext>
                </a:extLst>
              </p:cNvPr>
              <p:cNvGrpSpPr>
                <a:grpSpLocks noChangeAspect="1"/>
              </p:cNvGrpSpPr>
              <p:nvPr/>
            </p:nvGrpSpPr>
            <p:grpSpPr>
              <a:xfrm>
                <a:off x="7751047" y="4287350"/>
                <a:ext cx="432015" cy="432015"/>
                <a:chOff x="5800549" y="3375773"/>
                <a:chExt cx="914400" cy="914400"/>
              </a:xfrm>
            </p:grpSpPr>
            <p:sp>
              <p:nvSpPr>
                <p:cNvPr id="318" name="Freeform 5">
                  <a:extLst>
                    <a:ext uri="{FF2B5EF4-FFF2-40B4-BE49-F238E27FC236}">
                      <a16:creationId xmlns:a16="http://schemas.microsoft.com/office/drawing/2014/main" id="{091A54D7-2227-468C-9FFB-DF2074C4B4EC}"/>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19" name="Freeform 131">
                  <a:extLst>
                    <a:ext uri="{FF2B5EF4-FFF2-40B4-BE49-F238E27FC236}">
                      <a16:creationId xmlns:a16="http://schemas.microsoft.com/office/drawing/2014/main" id="{DDFC7883-7FFA-44BB-838A-A70796A37707}"/>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26" name="Group 125">
                <a:extLst>
                  <a:ext uri="{FF2B5EF4-FFF2-40B4-BE49-F238E27FC236}">
                    <a16:creationId xmlns:a16="http://schemas.microsoft.com/office/drawing/2014/main" id="{45DFAA07-F100-4BF4-9266-49ABCA681847}"/>
                  </a:ext>
                </a:extLst>
              </p:cNvPr>
              <p:cNvGrpSpPr/>
              <p:nvPr/>
            </p:nvGrpSpPr>
            <p:grpSpPr>
              <a:xfrm>
                <a:off x="5785356" y="202022"/>
                <a:ext cx="432014" cy="432014"/>
                <a:chOff x="3221255" y="1462391"/>
                <a:chExt cx="1143000" cy="1143000"/>
              </a:xfrm>
            </p:grpSpPr>
            <p:sp>
              <p:nvSpPr>
                <p:cNvPr id="316" name="Freeform 5">
                  <a:extLst>
                    <a:ext uri="{FF2B5EF4-FFF2-40B4-BE49-F238E27FC236}">
                      <a16:creationId xmlns:a16="http://schemas.microsoft.com/office/drawing/2014/main" id="{6B35FBCB-DDE6-40C7-ACFF-182391493BA3}"/>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7" name="Picture 316">
                  <a:extLst>
                    <a:ext uri="{FF2B5EF4-FFF2-40B4-BE49-F238E27FC236}">
                      <a16:creationId xmlns:a16="http://schemas.microsoft.com/office/drawing/2014/main" id="{33AB62A0-E61A-466B-A893-6906A31F3CB3}"/>
                    </a:ext>
                  </a:extLst>
                </p:cNvPr>
                <p:cNvPicPr>
                  <a:picLocks noChangeAspect="1"/>
                </p:cNvPicPr>
                <p:nvPr/>
              </p:nvPicPr>
              <p:blipFill rotWithShape="1">
                <a:blip r:embed="rId5"/>
                <a:srcRect l="8291" r="57762"/>
                <a:stretch/>
              </p:blipFill>
              <p:spPr>
                <a:xfrm>
                  <a:off x="3375124" y="1826233"/>
                  <a:ext cx="835261" cy="415207"/>
                </a:xfrm>
                <a:prstGeom prst="rect">
                  <a:avLst/>
                </a:prstGeom>
              </p:spPr>
            </p:pic>
          </p:grpSp>
          <p:grpSp>
            <p:nvGrpSpPr>
              <p:cNvPr id="127" name="Group 126">
                <a:extLst>
                  <a:ext uri="{FF2B5EF4-FFF2-40B4-BE49-F238E27FC236}">
                    <a16:creationId xmlns:a16="http://schemas.microsoft.com/office/drawing/2014/main" id="{3C41A612-10DD-4142-8CA9-DDDCD270EB04}"/>
                  </a:ext>
                </a:extLst>
              </p:cNvPr>
              <p:cNvGrpSpPr/>
              <p:nvPr/>
            </p:nvGrpSpPr>
            <p:grpSpPr>
              <a:xfrm>
                <a:off x="3036299" y="2364064"/>
                <a:ext cx="432014" cy="432014"/>
                <a:chOff x="283909" y="-1853764"/>
                <a:chExt cx="1143000" cy="1143000"/>
              </a:xfrm>
            </p:grpSpPr>
            <p:sp>
              <p:nvSpPr>
                <p:cNvPr id="314" name="Freeform 5">
                  <a:extLst>
                    <a:ext uri="{FF2B5EF4-FFF2-40B4-BE49-F238E27FC236}">
                      <a16:creationId xmlns:a16="http://schemas.microsoft.com/office/drawing/2014/main" id="{AD7E9942-80E6-4BB5-B91B-DC558B2E8E6D}"/>
                    </a:ext>
                  </a:extLst>
                </p:cNvPr>
                <p:cNvSpPr>
                  <a:spLocks/>
                </p:cNvSpPr>
                <p:nvPr/>
              </p:nvSpPr>
              <p:spPr bwMode="auto">
                <a:xfrm>
                  <a:off x="283909" y="-1853764"/>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5" name="Picture 314">
                  <a:extLst>
                    <a:ext uri="{FF2B5EF4-FFF2-40B4-BE49-F238E27FC236}">
                      <a16:creationId xmlns:a16="http://schemas.microsoft.com/office/drawing/2014/main" id="{58F33F58-F229-4650-B666-E136858C0EF4}"/>
                    </a:ext>
                  </a:extLst>
                </p:cNvPr>
                <p:cNvPicPr>
                  <a:picLocks noChangeAspect="1"/>
                </p:cNvPicPr>
                <p:nvPr/>
              </p:nvPicPr>
              <p:blipFill>
                <a:blip r:embed="rId6"/>
                <a:stretch>
                  <a:fillRect/>
                </a:stretch>
              </p:blipFill>
              <p:spPr>
                <a:xfrm>
                  <a:off x="578362" y="-1548270"/>
                  <a:ext cx="541370" cy="532010"/>
                </a:xfrm>
                <a:prstGeom prst="rect">
                  <a:avLst/>
                </a:prstGeom>
              </p:spPr>
            </p:pic>
          </p:grpSp>
          <p:grpSp>
            <p:nvGrpSpPr>
              <p:cNvPr id="128" name="Group 127">
                <a:extLst>
                  <a:ext uri="{FF2B5EF4-FFF2-40B4-BE49-F238E27FC236}">
                    <a16:creationId xmlns:a16="http://schemas.microsoft.com/office/drawing/2014/main" id="{17E5E221-B727-4A01-8AD6-E5727D3070E6}"/>
                  </a:ext>
                </a:extLst>
              </p:cNvPr>
              <p:cNvGrpSpPr/>
              <p:nvPr/>
            </p:nvGrpSpPr>
            <p:grpSpPr>
              <a:xfrm>
                <a:off x="7226226" y="4893452"/>
                <a:ext cx="432014" cy="432014"/>
                <a:chOff x="14380251" y="3298177"/>
                <a:chExt cx="1143000" cy="1143000"/>
              </a:xfrm>
            </p:grpSpPr>
            <p:sp>
              <p:nvSpPr>
                <p:cNvPr id="311" name="Oval 310">
                  <a:extLst>
                    <a:ext uri="{FF2B5EF4-FFF2-40B4-BE49-F238E27FC236}">
                      <a16:creationId xmlns:a16="http://schemas.microsoft.com/office/drawing/2014/main" id="{CCA9F9F0-76D2-4C00-8AD4-B8E1B24325EB}"/>
                    </a:ext>
                  </a:extLst>
                </p:cNvPr>
                <p:cNvSpPr/>
                <p:nvPr/>
              </p:nvSpPr>
              <p:spPr bwMode="auto">
                <a:xfrm>
                  <a:off x="14380251" y="3298177"/>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endParaRPr>
                </a:p>
              </p:txBody>
            </p:sp>
            <p:pic>
              <p:nvPicPr>
                <p:cNvPr id="312" name="Picture 311">
                  <a:extLst>
                    <a:ext uri="{FF2B5EF4-FFF2-40B4-BE49-F238E27FC236}">
                      <a16:creationId xmlns:a16="http://schemas.microsoft.com/office/drawing/2014/main" id="{C996ADF7-6537-424E-A4E5-69E9DEA3103E}"/>
                    </a:ext>
                  </a:extLst>
                </p:cNvPr>
                <p:cNvPicPr>
                  <a:picLocks noChangeAspect="1"/>
                </p:cNvPicPr>
                <p:nvPr/>
              </p:nvPicPr>
              <p:blipFill>
                <a:blip r:embed="rId7"/>
                <a:stretch>
                  <a:fillRect/>
                </a:stretch>
              </p:blipFill>
              <p:spPr>
                <a:xfrm>
                  <a:off x="14458192" y="3570334"/>
                  <a:ext cx="974154" cy="649436"/>
                </a:xfrm>
                <a:prstGeom prst="rect">
                  <a:avLst/>
                </a:prstGeom>
              </p:spPr>
            </p:pic>
            <p:pic>
              <p:nvPicPr>
                <p:cNvPr id="313" name="Picture 312">
                  <a:extLst>
                    <a:ext uri="{FF2B5EF4-FFF2-40B4-BE49-F238E27FC236}">
                      <a16:creationId xmlns:a16="http://schemas.microsoft.com/office/drawing/2014/main" id="{93BA386C-3868-448B-9DBD-082144A2D7A5}"/>
                    </a:ext>
                  </a:extLst>
                </p:cNvPr>
                <p:cNvPicPr>
                  <a:picLocks noChangeAspect="1"/>
                </p:cNvPicPr>
                <p:nvPr/>
              </p:nvPicPr>
              <p:blipFill>
                <a:blip r:embed="rId8" cstate="print">
                  <a:duotone>
                    <a:prstClr val="black"/>
                    <a:srgbClr val="002050">
                      <a:tint val="45000"/>
                      <a:satMod val="400000"/>
                    </a:srgbClr>
                  </a:duotone>
                  <a:extLst>
                    <a:ext uri="{28A0092B-C50C-407E-A947-70E740481C1C}">
                      <a14:useLocalDpi xmlns:a14="http://schemas.microsoft.com/office/drawing/2010/main" val="0"/>
                    </a:ext>
                  </a:extLst>
                </a:blip>
                <a:stretch>
                  <a:fillRect/>
                </a:stretch>
              </p:blipFill>
              <p:spPr>
                <a:xfrm>
                  <a:off x="14583767" y="3775957"/>
                  <a:ext cx="767233" cy="186308"/>
                </a:xfrm>
                <a:prstGeom prst="rect">
                  <a:avLst/>
                </a:prstGeom>
              </p:spPr>
            </p:pic>
          </p:grpSp>
          <p:grpSp>
            <p:nvGrpSpPr>
              <p:cNvPr id="129" name="Group 128">
                <a:extLst>
                  <a:ext uri="{FF2B5EF4-FFF2-40B4-BE49-F238E27FC236}">
                    <a16:creationId xmlns:a16="http://schemas.microsoft.com/office/drawing/2014/main" id="{6900420B-0B15-4D8E-8254-7CACCB26BDFD}"/>
                  </a:ext>
                </a:extLst>
              </p:cNvPr>
              <p:cNvGrpSpPr/>
              <p:nvPr/>
            </p:nvGrpSpPr>
            <p:grpSpPr>
              <a:xfrm>
                <a:off x="8223877" y="1765137"/>
                <a:ext cx="432014" cy="432014"/>
                <a:chOff x="20278377" y="-5569320"/>
                <a:chExt cx="1143000" cy="1143000"/>
              </a:xfrm>
            </p:grpSpPr>
            <p:sp>
              <p:nvSpPr>
                <p:cNvPr id="309" name="Oval 308">
                  <a:extLst>
                    <a:ext uri="{FF2B5EF4-FFF2-40B4-BE49-F238E27FC236}">
                      <a16:creationId xmlns:a16="http://schemas.microsoft.com/office/drawing/2014/main" id="{D574A992-F666-42CA-9F77-5D1AF9D73F32}"/>
                    </a:ext>
                  </a:extLst>
                </p:cNvPr>
                <p:cNvSpPr/>
                <p:nvPr/>
              </p:nvSpPr>
              <p:spPr bwMode="auto">
                <a:xfrm>
                  <a:off x="20278377" y="-5569320"/>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10" name="Picture 309">
                  <a:extLst>
                    <a:ext uri="{FF2B5EF4-FFF2-40B4-BE49-F238E27FC236}">
                      <a16:creationId xmlns:a16="http://schemas.microsoft.com/office/drawing/2014/main" id="{E344BC75-AF4D-4650-8BF2-BEC3254F6F45}"/>
                    </a:ext>
                  </a:extLst>
                </p:cNvPr>
                <p:cNvPicPr>
                  <a:picLocks noChangeAspect="1"/>
                </p:cNvPicPr>
                <p:nvPr/>
              </p:nvPicPr>
              <p:blipFill>
                <a:blip r:embed="rId9"/>
                <a:stretch>
                  <a:fillRect/>
                </a:stretch>
              </p:blipFill>
              <p:spPr>
                <a:xfrm>
                  <a:off x="20360120" y="-5478383"/>
                  <a:ext cx="966542" cy="966542"/>
                </a:xfrm>
                <a:prstGeom prst="rect">
                  <a:avLst/>
                </a:prstGeom>
              </p:spPr>
            </p:pic>
          </p:grpSp>
          <p:grpSp>
            <p:nvGrpSpPr>
              <p:cNvPr id="130" name="Group 129">
                <a:extLst>
                  <a:ext uri="{FF2B5EF4-FFF2-40B4-BE49-F238E27FC236}">
                    <a16:creationId xmlns:a16="http://schemas.microsoft.com/office/drawing/2014/main" id="{1D7A0EB0-0F78-4FC0-B4DB-41C14857F6E9}"/>
                  </a:ext>
                </a:extLst>
              </p:cNvPr>
              <p:cNvGrpSpPr/>
              <p:nvPr/>
            </p:nvGrpSpPr>
            <p:grpSpPr>
              <a:xfrm>
                <a:off x="7279115" y="271583"/>
                <a:ext cx="475216" cy="475216"/>
                <a:chOff x="3461159" y="1980788"/>
                <a:chExt cx="1143000" cy="1143000"/>
              </a:xfrm>
            </p:grpSpPr>
            <p:sp>
              <p:nvSpPr>
                <p:cNvPr id="305" name="Oval 304">
                  <a:extLst>
                    <a:ext uri="{FF2B5EF4-FFF2-40B4-BE49-F238E27FC236}">
                      <a16:creationId xmlns:a16="http://schemas.microsoft.com/office/drawing/2014/main" id="{5EDDCB65-E77B-4E2C-A755-D5BFA2AF1891}"/>
                    </a:ext>
                  </a:extLst>
                </p:cNvPr>
                <p:cNvSpPr>
                  <a:spLocks noChangeAspect="1"/>
                </p:cNvSpPr>
                <p:nvPr/>
              </p:nvSpPr>
              <p:spPr bwMode="auto">
                <a:xfrm>
                  <a:off x="3461159"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6" name="Oval 305">
                  <a:extLst>
                    <a:ext uri="{FF2B5EF4-FFF2-40B4-BE49-F238E27FC236}">
                      <a16:creationId xmlns:a16="http://schemas.microsoft.com/office/drawing/2014/main" id="{3C419F49-D40B-4972-B6A1-FA7390F129D5}"/>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7" name="Freeform: Shape 311">
                  <a:extLst>
                    <a:ext uri="{FF2B5EF4-FFF2-40B4-BE49-F238E27FC236}">
                      <a16:creationId xmlns:a16="http://schemas.microsoft.com/office/drawing/2014/main" id="{7224A0CE-D12A-49EA-A773-3C92CE2F7D0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8" name="Picture 307">
                  <a:extLst>
                    <a:ext uri="{FF2B5EF4-FFF2-40B4-BE49-F238E27FC236}">
                      <a16:creationId xmlns:a16="http://schemas.microsoft.com/office/drawing/2014/main" id="{79C5B297-EBB6-4C8E-B2AE-AB422170FB05}"/>
                    </a:ext>
                  </a:extLst>
                </p:cNvPr>
                <p:cNvPicPr>
                  <a:picLocks noChangeAspect="1"/>
                </p:cNvPicPr>
                <p:nvPr/>
              </p:nvPicPr>
              <p:blipFill>
                <a:blip r:embed="rId10"/>
                <a:stretch>
                  <a:fillRect/>
                </a:stretch>
              </p:blipFill>
              <p:spPr>
                <a:xfrm>
                  <a:off x="3903360" y="2667425"/>
                  <a:ext cx="258148" cy="260258"/>
                </a:xfrm>
                <a:prstGeom prst="rect">
                  <a:avLst/>
                </a:prstGeom>
              </p:spPr>
            </p:pic>
          </p:grpSp>
          <p:grpSp>
            <p:nvGrpSpPr>
              <p:cNvPr id="131" name="Group 130">
                <a:extLst>
                  <a:ext uri="{FF2B5EF4-FFF2-40B4-BE49-F238E27FC236}">
                    <a16:creationId xmlns:a16="http://schemas.microsoft.com/office/drawing/2014/main" id="{57CF24EE-BF46-44CF-8299-44764CF688E1}"/>
                  </a:ext>
                </a:extLst>
              </p:cNvPr>
              <p:cNvGrpSpPr/>
              <p:nvPr/>
            </p:nvGrpSpPr>
            <p:grpSpPr>
              <a:xfrm>
                <a:off x="7331829" y="1430602"/>
                <a:ext cx="475216" cy="475216"/>
                <a:chOff x="6343142" y="3846574"/>
                <a:chExt cx="1143000" cy="1143000"/>
              </a:xfrm>
            </p:grpSpPr>
            <p:sp>
              <p:nvSpPr>
                <p:cNvPr id="301" name="Oval 300">
                  <a:extLst>
                    <a:ext uri="{FF2B5EF4-FFF2-40B4-BE49-F238E27FC236}">
                      <a16:creationId xmlns:a16="http://schemas.microsoft.com/office/drawing/2014/main" id="{F7335FB0-BB56-40EF-B7C4-4C35243F60A8}"/>
                    </a:ext>
                  </a:extLst>
                </p:cNvPr>
                <p:cNvSpPr>
                  <a:spLocks noChangeAspect="1"/>
                </p:cNvSpPr>
                <p:nvPr/>
              </p:nvSpPr>
              <p:spPr bwMode="auto">
                <a:xfrm>
                  <a:off x="6343142" y="384657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2" name="Oval 301">
                  <a:extLst>
                    <a:ext uri="{FF2B5EF4-FFF2-40B4-BE49-F238E27FC236}">
                      <a16:creationId xmlns:a16="http://schemas.microsoft.com/office/drawing/2014/main" id="{40E9879A-E19E-4442-888C-3EDDE3CC7686}"/>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3" name="Freeform: Shape 325">
                  <a:extLst>
                    <a:ext uri="{FF2B5EF4-FFF2-40B4-BE49-F238E27FC236}">
                      <a16:creationId xmlns:a16="http://schemas.microsoft.com/office/drawing/2014/main" id="{05DB644B-BA53-490D-B6FF-30B27489B723}"/>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4" name="Picture 303">
                  <a:extLst>
                    <a:ext uri="{FF2B5EF4-FFF2-40B4-BE49-F238E27FC236}">
                      <a16:creationId xmlns:a16="http://schemas.microsoft.com/office/drawing/2014/main" id="{68D4AEB7-02FF-41E5-8526-382871F606AA}"/>
                    </a:ext>
                  </a:extLst>
                </p:cNvPr>
                <p:cNvPicPr>
                  <a:picLocks noChangeAspect="1"/>
                </p:cNvPicPr>
                <p:nvPr/>
              </p:nvPicPr>
              <p:blipFill>
                <a:blip r:embed="rId11"/>
                <a:stretch>
                  <a:fillRect/>
                </a:stretch>
              </p:blipFill>
              <p:spPr>
                <a:xfrm>
                  <a:off x="6724445" y="4550692"/>
                  <a:ext cx="380395" cy="263822"/>
                </a:xfrm>
                <a:prstGeom prst="rect">
                  <a:avLst/>
                </a:prstGeom>
              </p:spPr>
            </p:pic>
          </p:grpSp>
          <p:grpSp>
            <p:nvGrpSpPr>
              <p:cNvPr id="132" name="Group 131">
                <a:extLst>
                  <a:ext uri="{FF2B5EF4-FFF2-40B4-BE49-F238E27FC236}">
                    <a16:creationId xmlns:a16="http://schemas.microsoft.com/office/drawing/2014/main" id="{1441844A-CD8C-4DF9-A00D-2ED2E411A7C3}"/>
                  </a:ext>
                </a:extLst>
              </p:cNvPr>
              <p:cNvGrpSpPr/>
              <p:nvPr/>
            </p:nvGrpSpPr>
            <p:grpSpPr>
              <a:xfrm>
                <a:off x="4458990" y="588089"/>
                <a:ext cx="475216" cy="475216"/>
                <a:chOff x="4421820" y="3837665"/>
                <a:chExt cx="1143000" cy="1143000"/>
              </a:xfrm>
            </p:grpSpPr>
            <p:sp>
              <p:nvSpPr>
                <p:cNvPr id="296" name="Oval 295">
                  <a:extLst>
                    <a:ext uri="{FF2B5EF4-FFF2-40B4-BE49-F238E27FC236}">
                      <a16:creationId xmlns:a16="http://schemas.microsoft.com/office/drawing/2014/main" id="{74344EB4-A7B4-4DD3-A458-BB93F245AD90}"/>
                    </a:ext>
                  </a:extLst>
                </p:cNvPr>
                <p:cNvSpPr>
                  <a:spLocks noChangeAspect="1"/>
                </p:cNvSpPr>
                <p:nvPr/>
              </p:nvSpPr>
              <p:spPr bwMode="auto">
                <a:xfrm>
                  <a:off x="4421820" y="3837665"/>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7" name="Group 296">
                  <a:extLst>
                    <a:ext uri="{FF2B5EF4-FFF2-40B4-BE49-F238E27FC236}">
                      <a16:creationId xmlns:a16="http://schemas.microsoft.com/office/drawing/2014/main" id="{D050A4F4-251B-4028-B2C1-AD56C64871E3}"/>
                    </a:ext>
                  </a:extLst>
                </p:cNvPr>
                <p:cNvGrpSpPr/>
                <p:nvPr/>
              </p:nvGrpSpPr>
              <p:grpSpPr>
                <a:xfrm>
                  <a:off x="4695928" y="3929384"/>
                  <a:ext cx="606954" cy="950742"/>
                  <a:chOff x="923401" y="1750320"/>
                  <a:chExt cx="606954" cy="950742"/>
                </a:xfrm>
              </p:grpSpPr>
              <p:sp>
                <p:nvSpPr>
                  <p:cNvPr id="299" name="Oval 298">
                    <a:extLst>
                      <a:ext uri="{FF2B5EF4-FFF2-40B4-BE49-F238E27FC236}">
                        <a16:creationId xmlns:a16="http://schemas.microsoft.com/office/drawing/2014/main" id="{6EC0F532-ADB5-4F63-BD95-B1EE0F096D1C}"/>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0" name="Freeform: Shape 320">
                    <a:extLst>
                      <a:ext uri="{FF2B5EF4-FFF2-40B4-BE49-F238E27FC236}">
                        <a16:creationId xmlns:a16="http://schemas.microsoft.com/office/drawing/2014/main" id="{C18FA9FF-0D40-4C07-A484-7AACE2E0DC6F}"/>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8" name="Picture 297">
                  <a:extLst>
                    <a:ext uri="{FF2B5EF4-FFF2-40B4-BE49-F238E27FC236}">
                      <a16:creationId xmlns:a16="http://schemas.microsoft.com/office/drawing/2014/main" id="{E6103A2C-FABC-47DC-923D-797FEC106414}"/>
                    </a:ext>
                  </a:extLst>
                </p:cNvPr>
                <p:cNvPicPr>
                  <a:picLocks noChangeAspect="1"/>
                </p:cNvPicPr>
                <p:nvPr/>
              </p:nvPicPr>
              <p:blipFill>
                <a:blip r:embed="rId12"/>
                <a:stretch>
                  <a:fillRect/>
                </a:stretch>
              </p:blipFill>
              <p:spPr>
                <a:xfrm>
                  <a:off x="4812541" y="4496652"/>
                  <a:ext cx="384311" cy="331277"/>
                </a:xfrm>
                <a:prstGeom prst="rect">
                  <a:avLst/>
                </a:prstGeom>
              </p:spPr>
            </p:pic>
          </p:grpSp>
          <p:grpSp>
            <p:nvGrpSpPr>
              <p:cNvPr id="133" name="Group 132">
                <a:extLst>
                  <a:ext uri="{FF2B5EF4-FFF2-40B4-BE49-F238E27FC236}">
                    <a16:creationId xmlns:a16="http://schemas.microsoft.com/office/drawing/2014/main" id="{D26ED69D-FB6C-412A-BF5A-7F1E09332A06}"/>
                  </a:ext>
                </a:extLst>
              </p:cNvPr>
              <p:cNvGrpSpPr/>
              <p:nvPr/>
            </p:nvGrpSpPr>
            <p:grpSpPr>
              <a:xfrm>
                <a:off x="6421781" y="3764793"/>
                <a:ext cx="475216" cy="475216"/>
                <a:chOff x="8264466" y="3846864"/>
                <a:chExt cx="1143000" cy="1143000"/>
              </a:xfrm>
            </p:grpSpPr>
            <p:sp>
              <p:nvSpPr>
                <p:cNvPr id="291" name="Oval 290">
                  <a:extLst>
                    <a:ext uri="{FF2B5EF4-FFF2-40B4-BE49-F238E27FC236}">
                      <a16:creationId xmlns:a16="http://schemas.microsoft.com/office/drawing/2014/main" id="{8A8AF402-6198-45DF-8210-19A23CD9C495}"/>
                    </a:ext>
                  </a:extLst>
                </p:cNvPr>
                <p:cNvSpPr>
                  <a:spLocks noChangeAspect="1"/>
                </p:cNvSpPr>
                <p:nvPr/>
              </p:nvSpPr>
              <p:spPr bwMode="auto">
                <a:xfrm>
                  <a:off x="8264466" y="384686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2" name="Group 291">
                  <a:extLst>
                    <a:ext uri="{FF2B5EF4-FFF2-40B4-BE49-F238E27FC236}">
                      <a16:creationId xmlns:a16="http://schemas.microsoft.com/office/drawing/2014/main" id="{AC177172-33C1-4999-BDBF-7B9C31719DE6}"/>
                    </a:ext>
                  </a:extLst>
                </p:cNvPr>
                <p:cNvGrpSpPr/>
                <p:nvPr/>
              </p:nvGrpSpPr>
              <p:grpSpPr>
                <a:xfrm>
                  <a:off x="8532489" y="3955366"/>
                  <a:ext cx="606954" cy="950742"/>
                  <a:chOff x="9233375" y="2727900"/>
                  <a:chExt cx="408814" cy="640372"/>
                </a:xfrm>
              </p:grpSpPr>
              <p:sp>
                <p:nvSpPr>
                  <p:cNvPr id="294" name="Oval 293">
                    <a:extLst>
                      <a:ext uri="{FF2B5EF4-FFF2-40B4-BE49-F238E27FC236}">
                        <a16:creationId xmlns:a16="http://schemas.microsoft.com/office/drawing/2014/main" id="{44D240EF-4AAD-44BF-8633-42F678A94B06}"/>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95" name="Freeform: Shape 341">
                    <a:extLst>
                      <a:ext uri="{FF2B5EF4-FFF2-40B4-BE49-F238E27FC236}">
                        <a16:creationId xmlns:a16="http://schemas.microsoft.com/office/drawing/2014/main" id="{EB5ED31D-9E5A-4C99-85E9-B11E6DC98A19}"/>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3" name="Picture 292">
                  <a:extLst>
                    <a:ext uri="{FF2B5EF4-FFF2-40B4-BE49-F238E27FC236}">
                      <a16:creationId xmlns:a16="http://schemas.microsoft.com/office/drawing/2014/main" id="{EE4E28F8-35AA-4C72-9AFE-A8F98432332C}"/>
                    </a:ext>
                  </a:extLst>
                </p:cNvPr>
                <p:cNvPicPr>
                  <a:picLocks noChangeAspect="1"/>
                </p:cNvPicPr>
                <p:nvPr/>
              </p:nvPicPr>
              <p:blipFill>
                <a:blip r:embed="rId13"/>
                <a:stretch>
                  <a:fillRect/>
                </a:stretch>
              </p:blipFill>
              <p:spPr>
                <a:xfrm>
                  <a:off x="8657452" y="4574175"/>
                  <a:ext cx="382588" cy="242796"/>
                </a:xfrm>
                <a:prstGeom prst="rect">
                  <a:avLst/>
                </a:prstGeom>
              </p:spPr>
            </p:pic>
          </p:grpSp>
          <p:grpSp>
            <p:nvGrpSpPr>
              <p:cNvPr id="134" name="Group 133">
                <a:extLst>
                  <a:ext uri="{FF2B5EF4-FFF2-40B4-BE49-F238E27FC236}">
                    <a16:creationId xmlns:a16="http://schemas.microsoft.com/office/drawing/2014/main" id="{719D43D2-19BE-4267-96F4-002434602970}"/>
                  </a:ext>
                </a:extLst>
              </p:cNvPr>
              <p:cNvGrpSpPr/>
              <p:nvPr/>
            </p:nvGrpSpPr>
            <p:grpSpPr>
              <a:xfrm>
                <a:off x="5620628" y="1374614"/>
                <a:ext cx="475216" cy="475216"/>
                <a:chOff x="7303803" y="1980788"/>
                <a:chExt cx="1143000" cy="1143000"/>
              </a:xfrm>
            </p:grpSpPr>
            <p:sp>
              <p:nvSpPr>
                <p:cNvPr id="287" name="Oval 286">
                  <a:extLst>
                    <a:ext uri="{FF2B5EF4-FFF2-40B4-BE49-F238E27FC236}">
                      <a16:creationId xmlns:a16="http://schemas.microsoft.com/office/drawing/2014/main" id="{6F8F8B78-45DA-4349-958A-B968585FE389}"/>
                    </a:ext>
                  </a:extLst>
                </p:cNvPr>
                <p:cNvSpPr>
                  <a:spLocks noChangeAspect="1"/>
                </p:cNvSpPr>
                <p:nvPr/>
              </p:nvSpPr>
              <p:spPr bwMode="auto">
                <a:xfrm>
                  <a:off x="7303803"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8" name="Oval 287">
                  <a:extLst>
                    <a:ext uri="{FF2B5EF4-FFF2-40B4-BE49-F238E27FC236}">
                      <a16:creationId xmlns:a16="http://schemas.microsoft.com/office/drawing/2014/main" id="{8B9EF3AD-5173-43F2-B355-B3E6CA570097}"/>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Freeform: Shape 332">
                  <a:extLst>
                    <a:ext uri="{FF2B5EF4-FFF2-40B4-BE49-F238E27FC236}">
                      <a16:creationId xmlns:a16="http://schemas.microsoft.com/office/drawing/2014/main" id="{7B2D8B6B-6F99-4055-BF8C-6F2C43BE14EB}"/>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290" name="Picture 289">
                  <a:extLst>
                    <a:ext uri="{FF2B5EF4-FFF2-40B4-BE49-F238E27FC236}">
                      <a16:creationId xmlns:a16="http://schemas.microsoft.com/office/drawing/2014/main" id="{9342D970-59C6-4354-A16B-F380D3BCBB02}"/>
                    </a:ext>
                  </a:extLst>
                </p:cNvPr>
                <p:cNvPicPr>
                  <a:picLocks noChangeAspect="1"/>
                </p:cNvPicPr>
                <p:nvPr/>
              </p:nvPicPr>
              <p:blipFill>
                <a:blip r:embed="rId14"/>
                <a:stretch>
                  <a:fillRect/>
                </a:stretch>
              </p:blipFill>
              <p:spPr>
                <a:xfrm>
                  <a:off x="7787636" y="2622747"/>
                  <a:ext cx="154454" cy="329191"/>
                </a:xfrm>
                <a:prstGeom prst="rect">
                  <a:avLst/>
                </a:prstGeom>
              </p:spPr>
            </p:pic>
          </p:grpSp>
          <p:grpSp>
            <p:nvGrpSpPr>
              <p:cNvPr id="135" name="Group 134">
                <a:extLst>
                  <a:ext uri="{FF2B5EF4-FFF2-40B4-BE49-F238E27FC236}">
                    <a16:creationId xmlns:a16="http://schemas.microsoft.com/office/drawing/2014/main" id="{2D69DDE2-36CC-4D9C-92A1-3E512C67FD7C}"/>
                  </a:ext>
                </a:extLst>
              </p:cNvPr>
              <p:cNvGrpSpPr/>
              <p:nvPr/>
            </p:nvGrpSpPr>
            <p:grpSpPr>
              <a:xfrm>
                <a:off x="2485631" y="2921729"/>
                <a:ext cx="475216" cy="475216"/>
                <a:chOff x="5382481" y="1937866"/>
                <a:chExt cx="1143000" cy="1143000"/>
              </a:xfrm>
            </p:grpSpPr>
            <p:sp>
              <p:nvSpPr>
                <p:cNvPr id="283" name="Oval 282">
                  <a:extLst>
                    <a:ext uri="{FF2B5EF4-FFF2-40B4-BE49-F238E27FC236}">
                      <a16:creationId xmlns:a16="http://schemas.microsoft.com/office/drawing/2014/main" id="{046078A7-560D-4473-A902-A4D9E2EB0908}"/>
                    </a:ext>
                  </a:extLst>
                </p:cNvPr>
                <p:cNvSpPr>
                  <a:spLocks noChangeAspect="1"/>
                </p:cNvSpPr>
                <p:nvPr/>
              </p:nvSpPr>
              <p:spPr bwMode="auto">
                <a:xfrm>
                  <a:off x="5382481" y="19378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4" name="Oval 283">
                  <a:extLst>
                    <a:ext uri="{FF2B5EF4-FFF2-40B4-BE49-F238E27FC236}">
                      <a16:creationId xmlns:a16="http://schemas.microsoft.com/office/drawing/2014/main" id="{6B7CB95C-F25F-441B-AC6E-947E5D1294D5}"/>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85" name="Freeform: Shape 306">
                  <a:extLst>
                    <a:ext uri="{FF2B5EF4-FFF2-40B4-BE49-F238E27FC236}">
                      <a16:creationId xmlns:a16="http://schemas.microsoft.com/office/drawing/2014/main" id="{B5D5CCF9-3B50-4FFF-940E-FB0E5595E17F}"/>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757575"/>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Freeform: Shape 285">
                  <a:extLst>
                    <a:ext uri="{FF2B5EF4-FFF2-40B4-BE49-F238E27FC236}">
                      <a16:creationId xmlns:a16="http://schemas.microsoft.com/office/drawing/2014/main" id="{9FB0A939-93F4-49F5-A2B0-99A87AE2762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endParaRPr>
                </a:p>
              </p:txBody>
            </p:sp>
          </p:grpSp>
          <p:grpSp>
            <p:nvGrpSpPr>
              <p:cNvPr id="136" name="Group 135">
                <a:extLst>
                  <a:ext uri="{FF2B5EF4-FFF2-40B4-BE49-F238E27FC236}">
                    <a16:creationId xmlns:a16="http://schemas.microsoft.com/office/drawing/2014/main" id="{87982931-4077-44FD-86E3-0B7CC391084A}"/>
                  </a:ext>
                </a:extLst>
              </p:cNvPr>
              <p:cNvGrpSpPr>
                <a:grpSpLocks noChangeAspect="1"/>
              </p:cNvGrpSpPr>
              <p:nvPr/>
            </p:nvGrpSpPr>
            <p:grpSpPr>
              <a:xfrm>
                <a:off x="3931539" y="980261"/>
                <a:ext cx="469781" cy="469781"/>
                <a:chOff x="4611866" y="1684871"/>
                <a:chExt cx="914400" cy="914400"/>
              </a:xfrm>
            </p:grpSpPr>
            <p:sp>
              <p:nvSpPr>
                <p:cNvPr id="272" name="Oval 271">
                  <a:extLst>
                    <a:ext uri="{FF2B5EF4-FFF2-40B4-BE49-F238E27FC236}">
                      <a16:creationId xmlns:a16="http://schemas.microsoft.com/office/drawing/2014/main" id="{65544F1F-1DE7-451D-B458-835467440B6F}"/>
                    </a:ext>
                  </a:extLst>
                </p:cNvPr>
                <p:cNvSpPr>
                  <a:spLocks noChangeAspect="1"/>
                </p:cNvSpPr>
                <p:nvPr/>
              </p:nvSpPr>
              <p:spPr bwMode="auto">
                <a:xfrm>
                  <a:off x="4611866" y="168487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73" name="Group 272">
                  <a:extLst>
                    <a:ext uri="{FF2B5EF4-FFF2-40B4-BE49-F238E27FC236}">
                      <a16:creationId xmlns:a16="http://schemas.microsoft.com/office/drawing/2014/main" id="{3A14585A-404A-45D3-A9ED-5FCAFE642E72}"/>
                    </a:ext>
                  </a:extLst>
                </p:cNvPr>
                <p:cNvGrpSpPr>
                  <a:grpSpLocks noChangeAspect="1"/>
                </p:cNvGrpSpPr>
                <p:nvPr/>
              </p:nvGrpSpPr>
              <p:grpSpPr>
                <a:xfrm>
                  <a:off x="4883530" y="1836335"/>
                  <a:ext cx="355944" cy="611472"/>
                  <a:chOff x="9002225" y="4856834"/>
                  <a:chExt cx="250199" cy="429814"/>
                </a:xfrm>
              </p:grpSpPr>
              <p:grpSp>
                <p:nvGrpSpPr>
                  <p:cNvPr id="274" name="Group 273">
                    <a:extLst>
                      <a:ext uri="{FF2B5EF4-FFF2-40B4-BE49-F238E27FC236}">
                        <a16:creationId xmlns:a16="http://schemas.microsoft.com/office/drawing/2014/main" id="{FF9762FA-F54A-432B-91B6-CA8B5FBC4C3C}"/>
                      </a:ext>
                    </a:extLst>
                  </p:cNvPr>
                  <p:cNvGrpSpPr>
                    <a:grpSpLocks noChangeAspect="1"/>
                  </p:cNvGrpSpPr>
                  <p:nvPr/>
                </p:nvGrpSpPr>
                <p:grpSpPr>
                  <a:xfrm>
                    <a:off x="9002225" y="4856834"/>
                    <a:ext cx="250199" cy="429814"/>
                    <a:chOff x="7170738" y="7689850"/>
                    <a:chExt cx="692150" cy="1189038"/>
                  </a:xfrm>
                </p:grpSpPr>
                <p:sp>
                  <p:nvSpPr>
                    <p:cNvPr id="276" name="Freeform 10">
                      <a:extLst>
                        <a:ext uri="{FF2B5EF4-FFF2-40B4-BE49-F238E27FC236}">
                          <a16:creationId xmlns:a16="http://schemas.microsoft.com/office/drawing/2014/main" id="{5EB9F0F2-5BC4-4481-8B9F-FC8E87724B75}"/>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7" name="Rectangle 11">
                      <a:extLst>
                        <a:ext uri="{FF2B5EF4-FFF2-40B4-BE49-F238E27FC236}">
                          <a16:creationId xmlns:a16="http://schemas.microsoft.com/office/drawing/2014/main" id="{377A073B-AB25-43B4-BB64-0D92BBE1AFA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8" name="Rectangle 12">
                      <a:extLst>
                        <a:ext uri="{FF2B5EF4-FFF2-40B4-BE49-F238E27FC236}">
                          <a16:creationId xmlns:a16="http://schemas.microsoft.com/office/drawing/2014/main" id="{E8C06947-A2A4-4C26-9299-8E9B56CC224E}"/>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9" name="Freeform 13">
                      <a:extLst>
                        <a:ext uri="{FF2B5EF4-FFF2-40B4-BE49-F238E27FC236}">
                          <a16:creationId xmlns:a16="http://schemas.microsoft.com/office/drawing/2014/main" id="{7099E715-CB3D-41CC-A734-512C5DE8FF9C}"/>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0" name="Rectangle 14">
                      <a:extLst>
                        <a:ext uri="{FF2B5EF4-FFF2-40B4-BE49-F238E27FC236}">
                          <a16:creationId xmlns:a16="http://schemas.microsoft.com/office/drawing/2014/main" id="{9170D7DC-1E55-463C-8823-6C870A365D3C}"/>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1" name="Freeform 15">
                      <a:extLst>
                        <a:ext uri="{FF2B5EF4-FFF2-40B4-BE49-F238E27FC236}">
                          <a16:creationId xmlns:a16="http://schemas.microsoft.com/office/drawing/2014/main" id="{1EE485FF-6C33-4A9B-921E-D141E5B94BE8}"/>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2" name="Freeform 17">
                      <a:extLst>
                        <a:ext uri="{FF2B5EF4-FFF2-40B4-BE49-F238E27FC236}">
                          <a16:creationId xmlns:a16="http://schemas.microsoft.com/office/drawing/2014/main" id="{1DB28CF6-4ED7-40F9-87BB-EC92FD156B1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75" name="Picture 274">
                    <a:extLst>
                      <a:ext uri="{FF2B5EF4-FFF2-40B4-BE49-F238E27FC236}">
                        <a16:creationId xmlns:a16="http://schemas.microsoft.com/office/drawing/2014/main" id="{591532E1-C12B-4B4C-9204-62F3CE267B22}"/>
                      </a:ext>
                    </a:extLst>
                  </p:cNvPr>
                  <p:cNvPicPr>
                    <a:picLocks noChangeAspect="1"/>
                  </p:cNvPicPr>
                  <p:nvPr/>
                </p:nvPicPr>
                <p:blipFill rotWithShape="1">
                  <a:blip r:embed="rId15">
                    <a:grayscl/>
                  </a:blip>
                  <a:srcRect b="18759"/>
                  <a:stretch/>
                </p:blipFill>
                <p:spPr>
                  <a:xfrm>
                    <a:off x="9005068" y="4972141"/>
                    <a:ext cx="243413" cy="184157"/>
                  </a:xfrm>
                  <a:prstGeom prst="rect">
                    <a:avLst/>
                  </a:prstGeom>
                </p:spPr>
              </p:pic>
            </p:grpSp>
          </p:grpSp>
          <p:grpSp>
            <p:nvGrpSpPr>
              <p:cNvPr id="137" name="Group 136">
                <a:extLst>
                  <a:ext uri="{FF2B5EF4-FFF2-40B4-BE49-F238E27FC236}">
                    <a16:creationId xmlns:a16="http://schemas.microsoft.com/office/drawing/2014/main" id="{8E9B62D2-1A0B-4D54-8E39-624BF0684210}"/>
                  </a:ext>
                </a:extLst>
              </p:cNvPr>
              <p:cNvGrpSpPr/>
              <p:nvPr/>
            </p:nvGrpSpPr>
            <p:grpSpPr>
              <a:xfrm>
                <a:off x="3396948" y="1709364"/>
                <a:ext cx="469781" cy="469781"/>
                <a:chOff x="2696645" y="3621430"/>
                <a:chExt cx="1143000" cy="1143000"/>
              </a:xfrm>
            </p:grpSpPr>
            <p:sp>
              <p:nvSpPr>
                <p:cNvPr id="270" name="Oval 269">
                  <a:extLst>
                    <a:ext uri="{FF2B5EF4-FFF2-40B4-BE49-F238E27FC236}">
                      <a16:creationId xmlns:a16="http://schemas.microsoft.com/office/drawing/2014/main" id="{992B72F1-D685-4255-9D5B-8F6270394A16}"/>
                    </a:ext>
                  </a:extLst>
                </p:cNvPr>
                <p:cNvSpPr>
                  <a:spLocks noChangeAspect="1"/>
                </p:cNvSpPr>
                <p:nvPr/>
              </p:nvSpPr>
              <p:spPr bwMode="auto">
                <a:xfrm>
                  <a:off x="2696645" y="3621430"/>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71" name="Picture 270">
                  <a:extLst>
                    <a:ext uri="{FF2B5EF4-FFF2-40B4-BE49-F238E27FC236}">
                      <a16:creationId xmlns:a16="http://schemas.microsoft.com/office/drawing/2014/main" id="{46F8DC9C-13D3-4C7B-9E9F-DB27840752C7}"/>
                    </a:ext>
                  </a:extLst>
                </p:cNvPr>
                <p:cNvPicPr>
                  <a:picLocks noChangeAspect="1"/>
                </p:cNvPicPr>
                <p:nvPr/>
              </p:nvPicPr>
              <p:blipFill>
                <a:blip r:embed="rId16"/>
                <a:stretch>
                  <a:fillRect/>
                </a:stretch>
              </p:blipFill>
              <p:spPr>
                <a:xfrm>
                  <a:off x="3121593" y="3834621"/>
                  <a:ext cx="289876" cy="717599"/>
                </a:xfrm>
                <a:prstGeom prst="rect">
                  <a:avLst/>
                </a:prstGeom>
              </p:spPr>
            </p:pic>
          </p:grpSp>
          <p:grpSp>
            <p:nvGrpSpPr>
              <p:cNvPr id="138" name="Group 137">
                <a:extLst>
                  <a:ext uri="{FF2B5EF4-FFF2-40B4-BE49-F238E27FC236}">
                    <a16:creationId xmlns:a16="http://schemas.microsoft.com/office/drawing/2014/main" id="{F0192ACD-5765-48B5-B465-25C430E5ACBA}"/>
                  </a:ext>
                </a:extLst>
              </p:cNvPr>
              <p:cNvGrpSpPr>
                <a:grpSpLocks noChangeAspect="1"/>
              </p:cNvGrpSpPr>
              <p:nvPr/>
            </p:nvGrpSpPr>
            <p:grpSpPr>
              <a:xfrm>
                <a:off x="3421708" y="3237972"/>
                <a:ext cx="469781" cy="469781"/>
                <a:chOff x="7488915" y="4160672"/>
                <a:chExt cx="914400" cy="914400"/>
              </a:xfrm>
            </p:grpSpPr>
            <p:sp>
              <p:nvSpPr>
                <p:cNvPr id="261" name="Oval 260">
                  <a:extLst>
                    <a:ext uri="{FF2B5EF4-FFF2-40B4-BE49-F238E27FC236}">
                      <a16:creationId xmlns:a16="http://schemas.microsoft.com/office/drawing/2014/main" id="{E2FE47F2-2DE3-495B-A890-0D019B55F2C7}"/>
                    </a:ext>
                  </a:extLst>
                </p:cNvPr>
                <p:cNvSpPr>
                  <a:spLocks noChangeAspect="1"/>
                </p:cNvSpPr>
                <p:nvPr/>
              </p:nvSpPr>
              <p:spPr bwMode="auto">
                <a:xfrm>
                  <a:off x="7488915" y="4160672"/>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62" name="Group 261">
                  <a:extLst>
                    <a:ext uri="{FF2B5EF4-FFF2-40B4-BE49-F238E27FC236}">
                      <a16:creationId xmlns:a16="http://schemas.microsoft.com/office/drawing/2014/main" id="{10E10879-4B75-43E3-A879-36E244B50CA5}"/>
                    </a:ext>
                  </a:extLst>
                </p:cNvPr>
                <p:cNvGrpSpPr>
                  <a:grpSpLocks noChangeAspect="1"/>
                </p:cNvGrpSpPr>
                <p:nvPr/>
              </p:nvGrpSpPr>
              <p:grpSpPr>
                <a:xfrm>
                  <a:off x="7725213" y="4317830"/>
                  <a:ext cx="441804" cy="600084"/>
                  <a:chOff x="11395930" y="2227184"/>
                  <a:chExt cx="416827" cy="566158"/>
                </a:xfrm>
              </p:grpSpPr>
              <p:grpSp>
                <p:nvGrpSpPr>
                  <p:cNvPr id="263" name="Group 262">
                    <a:extLst>
                      <a:ext uri="{FF2B5EF4-FFF2-40B4-BE49-F238E27FC236}">
                        <a16:creationId xmlns:a16="http://schemas.microsoft.com/office/drawing/2014/main" id="{8C0DD23E-75A0-4932-8DBA-DE5FCCAB93FD}"/>
                      </a:ext>
                    </a:extLst>
                  </p:cNvPr>
                  <p:cNvGrpSpPr/>
                  <p:nvPr/>
                </p:nvGrpSpPr>
                <p:grpSpPr>
                  <a:xfrm>
                    <a:off x="11403418" y="2232104"/>
                    <a:ext cx="401275" cy="530028"/>
                    <a:chOff x="8817145" y="5862982"/>
                    <a:chExt cx="200853" cy="338001"/>
                  </a:xfrm>
                </p:grpSpPr>
                <p:sp>
                  <p:nvSpPr>
                    <p:cNvPr id="267" name="Rectangle 11">
                      <a:extLst>
                        <a:ext uri="{FF2B5EF4-FFF2-40B4-BE49-F238E27FC236}">
                          <a16:creationId xmlns:a16="http://schemas.microsoft.com/office/drawing/2014/main" id="{13E49F18-9418-443A-8357-BEAAA9DDF838}"/>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8" name="Rectangle 12">
                      <a:extLst>
                        <a:ext uri="{FF2B5EF4-FFF2-40B4-BE49-F238E27FC236}">
                          <a16:creationId xmlns:a16="http://schemas.microsoft.com/office/drawing/2014/main" id="{E2B4EDD7-887B-47B1-AE44-19C32E223247}"/>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9" name="Freeform 17">
                      <a:extLst>
                        <a:ext uri="{FF2B5EF4-FFF2-40B4-BE49-F238E27FC236}">
                          <a16:creationId xmlns:a16="http://schemas.microsoft.com/office/drawing/2014/main" id="{69730F42-CE3B-4D34-9B01-F2F3F1EEB7E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sp>
                <p:nvSpPr>
                  <p:cNvPr id="264" name="Freeform 9">
                    <a:extLst>
                      <a:ext uri="{FF2B5EF4-FFF2-40B4-BE49-F238E27FC236}">
                        <a16:creationId xmlns:a16="http://schemas.microsoft.com/office/drawing/2014/main" id="{FDEDB875-5A9C-4C24-9415-3CC0CA5D588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65" name="Picture 264">
                    <a:extLst>
                      <a:ext uri="{FF2B5EF4-FFF2-40B4-BE49-F238E27FC236}">
                        <a16:creationId xmlns:a16="http://schemas.microsoft.com/office/drawing/2014/main" id="{6EEF5D2B-494B-4549-95AE-5E4573E97DC2}"/>
                      </a:ext>
                    </a:extLst>
                  </p:cNvPr>
                  <p:cNvPicPr>
                    <a:picLocks noChangeAspect="1"/>
                  </p:cNvPicPr>
                  <p:nvPr/>
                </p:nvPicPr>
                <p:blipFill>
                  <a:blip r:embed="rId3"/>
                  <a:stretch>
                    <a:fillRect/>
                  </a:stretch>
                </p:blipFill>
                <p:spPr>
                  <a:xfrm>
                    <a:off x="11504747" y="2344048"/>
                    <a:ext cx="199194" cy="244483"/>
                  </a:xfrm>
                  <a:prstGeom prst="rect">
                    <a:avLst/>
                  </a:prstGeom>
                </p:spPr>
              </p:pic>
              <p:sp>
                <p:nvSpPr>
                  <p:cNvPr id="266" name="Oval 265">
                    <a:extLst>
                      <a:ext uri="{FF2B5EF4-FFF2-40B4-BE49-F238E27FC236}">
                        <a16:creationId xmlns:a16="http://schemas.microsoft.com/office/drawing/2014/main" id="{7DEF779C-6B3B-4244-AF5B-ED25E9229147}"/>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B4F1479B-E163-4856-B95A-D905AA1252C9}"/>
                  </a:ext>
                </a:extLst>
              </p:cNvPr>
              <p:cNvGrpSpPr/>
              <p:nvPr/>
            </p:nvGrpSpPr>
            <p:grpSpPr>
              <a:xfrm>
                <a:off x="4707407" y="2719029"/>
                <a:ext cx="469781" cy="469781"/>
                <a:chOff x="7770325" y="1952766"/>
                <a:chExt cx="1143000" cy="1143000"/>
              </a:xfrm>
            </p:grpSpPr>
            <p:sp>
              <p:nvSpPr>
                <p:cNvPr id="258" name="Oval 257">
                  <a:extLst>
                    <a:ext uri="{FF2B5EF4-FFF2-40B4-BE49-F238E27FC236}">
                      <a16:creationId xmlns:a16="http://schemas.microsoft.com/office/drawing/2014/main" id="{DE2A5576-CA4B-41D3-842A-82B4B1B60D9F}"/>
                    </a:ext>
                  </a:extLst>
                </p:cNvPr>
                <p:cNvSpPr>
                  <a:spLocks noChangeAspect="1"/>
                </p:cNvSpPr>
                <p:nvPr/>
              </p:nvSpPr>
              <p:spPr bwMode="auto">
                <a:xfrm>
                  <a:off x="7770325" y="19527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59" name="Picture 258">
                  <a:extLst>
                    <a:ext uri="{FF2B5EF4-FFF2-40B4-BE49-F238E27FC236}">
                      <a16:creationId xmlns:a16="http://schemas.microsoft.com/office/drawing/2014/main" id="{B577F93A-8B91-427E-BA86-7B2BCAC296CA}"/>
                    </a:ext>
                  </a:extLst>
                </p:cNvPr>
                <p:cNvPicPr>
                  <a:picLocks noChangeAspect="1"/>
                </p:cNvPicPr>
                <p:nvPr/>
              </p:nvPicPr>
              <p:blipFill>
                <a:blip r:embed="rId17"/>
                <a:stretch>
                  <a:fillRect/>
                </a:stretch>
              </p:blipFill>
              <p:spPr>
                <a:xfrm>
                  <a:off x="8124028" y="2158391"/>
                  <a:ext cx="438918" cy="763335"/>
                </a:xfrm>
                <a:prstGeom prst="rect">
                  <a:avLst/>
                </a:prstGeom>
              </p:spPr>
            </p:pic>
            <p:pic>
              <p:nvPicPr>
                <p:cNvPr id="260" name="Picture 259">
                  <a:extLst>
                    <a:ext uri="{FF2B5EF4-FFF2-40B4-BE49-F238E27FC236}">
                      <a16:creationId xmlns:a16="http://schemas.microsoft.com/office/drawing/2014/main" id="{1514D37B-B194-4B59-A726-B510DC7B8A75}"/>
                    </a:ext>
                  </a:extLst>
                </p:cNvPr>
                <p:cNvPicPr>
                  <a:picLocks noChangeAspect="1"/>
                </p:cNvPicPr>
                <p:nvPr/>
              </p:nvPicPr>
              <p:blipFill>
                <a:blip r:embed="rId3"/>
                <a:stretch>
                  <a:fillRect/>
                </a:stretch>
              </p:blipFill>
              <p:spPr>
                <a:xfrm>
                  <a:off x="8235435" y="2421004"/>
                  <a:ext cx="181418" cy="222664"/>
                </a:xfrm>
                <a:prstGeom prst="rect">
                  <a:avLst/>
                </a:prstGeom>
              </p:spPr>
            </p:pic>
          </p:grpSp>
          <p:grpSp>
            <p:nvGrpSpPr>
              <p:cNvPr id="140" name="Group 139">
                <a:extLst>
                  <a:ext uri="{FF2B5EF4-FFF2-40B4-BE49-F238E27FC236}">
                    <a16:creationId xmlns:a16="http://schemas.microsoft.com/office/drawing/2014/main" id="{D78F1FDA-5FF1-4452-B093-2825C77C75D9}"/>
                  </a:ext>
                </a:extLst>
              </p:cNvPr>
              <p:cNvGrpSpPr/>
              <p:nvPr/>
            </p:nvGrpSpPr>
            <p:grpSpPr>
              <a:xfrm>
                <a:off x="5062998" y="1970067"/>
                <a:ext cx="469781" cy="469781"/>
                <a:chOff x="8785063" y="2988618"/>
                <a:chExt cx="1143000" cy="1143000"/>
              </a:xfrm>
            </p:grpSpPr>
            <p:grpSp>
              <p:nvGrpSpPr>
                <p:cNvPr id="254" name="Group 253">
                  <a:extLst>
                    <a:ext uri="{FF2B5EF4-FFF2-40B4-BE49-F238E27FC236}">
                      <a16:creationId xmlns:a16="http://schemas.microsoft.com/office/drawing/2014/main" id="{5204E0D9-BF8A-457E-9496-A946B2F25617}"/>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EBC28D84-7351-489B-AA65-5A3EBA9B191E}"/>
                      </a:ext>
                    </a:extLst>
                  </p:cNvPr>
                  <p:cNvSpPr>
                    <a:spLocks noChangeAspect="1"/>
                  </p:cNvSpPr>
                  <p:nvPr/>
                </p:nvSpPr>
                <p:spPr bwMode="auto">
                  <a:xfrm>
                    <a:off x="7212772" y="5496293"/>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57" name="Freeform 7">
                    <a:extLst>
                      <a:ext uri="{FF2B5EF4-FFF2-40B4-BE49-F238E27FC236}">
                        <a16:creationId xmlns:a16="http://schemas.microsoft.com/office/drawing/2014/main" id="{648A8EA4-41D2-4169-838D-F633C3827E6E}"/>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55" name="Picture 254">
                  <a:extLst>
                    <a:ext uri="{FF2B5EF4-FFF2-40B4-BE49-F238E27FC236}">
                      <a16:creationId xmlns:a16="http://schemas.microsoft.com/office/drawing/2014/main" id="{62BD27AB-B7A7-42C4-A823-A8F9EE8B0200}"/>
                    </a:ext>
                  </a:extLst>
                </p:cNvPr>
                <p:cNvPicPr>
                  <a:picLocks noChangeAspect="1"/>
                </p:cNvPicPr>
                <p:nvPr/>
              </p:nvPicPr>
              <p:blipFill>
                <a:blip r:embed="rId18"/>
                <a:stretch>
                  <a:fillRect/>
                </a:stretch>
              </p:blipFill>
              <p:spPr>
                <a:xfrm>
                  <a:off x="8931957" y="3309268"/>
                  <a:ext cx="849211" cy="553418"/>
                </a:xfrm>
                <a:prstGeom prst="rect">
                  <a:avLst/>
                </a:prstGeom>
              </p:spPr>
            </p:pic>
          </p:grpSp>
          <p:grpSp>
            <p:nvGrpSpPr>
              <p:cNvPr id="141" name="Group 140">
                <a:extLst>
                  <a:ext uri="{FF2B5EF4-FFF2-40B4-BE49-F238E27FC236}">
                    <a16:creationId xmlns:a16="http://schemas.microsoft.com/office/drawing/2014/main" id="{0D1ECD75-E0E2-45E4-8C51-ED246177B325}"/>
                  </a:ext>
                </a:extLst>
              </p:cNvPr>
              <p:cNvGrpSpPr>
                <a:grpSpLocks noChangeAspect="1"/>
              </p:cNvGrpSpPr>
              <p:nvPr/>
            </p:nvGrpSpPr>
            <p:grpSpPr>
              <a:xfrm>
                <a:off x="6452574" y="4526807"/>
                <a:ext cx="427073" cy="427073"/>
                <a:chOff x="5301956" y="4678104"/>
                <a:chExt cx="914400" cy="914400"/>
              </a:xfrm>
            </p:grpSpPr>
            <p:sp>
              <p:nvSpPr>
                <p:cNvPr id="248" name="Oval 247">
                  <a:extLst>
                    <a:ext uri="{FF2B5EF4-FFF2-40B4-BE49-F238E27FC236}">
                      <a16:creationId xmlns:a16="http://schemas.microsoft.com/office/drawing/2014/main" id="{D2750F18-9006-45AC-A88B-79CE93639AF0}"/>
                    </a:ext>
                  </a:extLst>
                </p:cNvPr>
                <p:cNvSpPr>
                  <a:spLocks noChangeAspect="1"/>
                </p:cNvSpPr>
                <p:nvPr/>
              </p:nvSpPr>
              <p:spPr bwMode="auto">
                <a:xfrm>
                  <a:off x="5301956" y="4678104"/>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49" name="Group 248">
                  <a:extLst>
                    <a:ext uri="{FF2B5EF4-FFF2-40B4-BE49-F238E27FC236}">
                      <a16:creationId xmlns:a16="http://schemas.microsoft.com/office/drawing/2014/main" id="{70E6FDFC-C846-4AFC-8173-16778D706497}"/>
                    </a:ext>
                  </a:extLst>
                </p:cNvPr>
                <p:cNvGrpSpPr>
                  <a:grpSpLocks noChangeAspect="1"/>
                </p:cNvGrpSpPr>
                <p:nvPr/>
              </p:nvGrpSpPr>
              <p:grpSpPr>
                <a:xfrm>
                  <a:off x="5416532" y="4898732"/>
                  <a:ext cx="674706" cy="433016"/>
                  <a:chOff x="8025136" y="7417948"/>
                  <a:chExt cx="1135149" cy="728520"/>
                </a:xfrm>
              </p:grpSpPr>
              <p:sp>
                <p:nvSpPr>
                  <p:cNvPr id="250" name="Freeform 7">
                    <a:extLst>
                      <a:ext uri="{FF2B5EF4-FFF2-40B4-BE49-F238E27FC236}">
                        <a16:creationId xmlns:a16="http://schemas.microsoft.com/office/drawing/2014/main" id="{F0E4C2DE-3CF7-4450-9D6F-531613F2BFC3}"/>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nvGrpSpPr>
                  <p:cNvPr id="251" name="Group 250">
                    <a:extLst>
                      <a:ext uri="{FF2B5EF4-FFF2-40B4-BE49-F238E27FC236}">
                        <a16:creationId xmlns:a16="http://schemas.microsoft.com/office/drawing/2014/main" id="{879BA298-0D5D-49A8-A7B2-C6BFCDFF5E66}"/>
                      </a:ext>
                    </a:extLst>
                  </p:cNvPr>
                  <p:cNvGrpSpPr/>
                  <p:nvPr/>
                </p:nvGrpSpPr>
                <p:grpSpPr>
                  <a:xfrm>
                    <a:off x="8025136" y="7417948"/>
                    <a:ext cx="1135149" cy="728520"/>
                    <a:chOff x="8025136" y="7417948"/>
                    <a:chExt cx="1135149" cy="728520"/>
                  </a:xfrm>
                </p:grpSpPr>
                <p:sp>
                  <p:nvSpPr>
                    <p:cNvPr id="252" name="Freeform 40">
                      <a:extLst>
                        <a:ext uri="{FF2B5EF4-FFF2-40B4-BE49-F238E27FC236}">
                          <a16:creationId xmlns:a16="http://schemas.microsoft.com/office/drawing/2014/main" id="{E93F9884-225F-45F2-9CD7-CB55A7D47D57}"/>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3" name="Freeform 512">
                      <a:extLst>
                        <a:ext uri="{FF2B5EF4-FFF2-40B4-BE49-F238E27FC236}">
                          <a16:creationId xmlns:a16="http://schemas.microsoft.com/office/drawing/2014/main" id="{6BFC16CB-29BC-4BF2-9762-4D2DAC8F2EDA}"/>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grpSp>
      </p:grpSp>
      <p:sp>
        <p:nvSpPr>
          <p:cNvPr id="380" name="Rectangle 379">
            <a:extLst>
              <a:ext uri="{FF2B5EF4-FFF2-40B4-BE49-F238E27FC236}">
                <a16:creationId xmlns:a16="http://schemas.microsoft.com/office/drawing/2014/main" id="{75BC8734-DDE2-4300-B432-B3557377063E}"/>
              </a:ext>
            </a:extLst>
          </p:cNvPr>
          <p:cNvSpPr/>
          <p:nvPr/>
        </p:nvSpPr>
        <p:spPr>
          <a:xfrm>
            <a:off x="8575401" y="4151352"/>
            <a:ext cx="929293"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Azure AD</a:t>
            </a:r>
            <a:b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Connect</a:t>
            </a:r>
            <a:endParaRPr kumimoji="0" lang="en-US" sz="1400" b="0" i="0" u="none" strike="noStrike" kern="0" cap="none" spc="0" normalizeH="0" baseline="0" noProof="0">
              <a:ln>
                <a:noFill/>
              </a:ln>
              <a:solidFill>
                <a:srgbClr val="353535"/>
              </a:solidFill>
              <a:effectLst/>
              <a:uLnTx/>
              <a:uFillTx/>
            </a:endParaRPr>
          </a:p>
        </p:txBody>
      </p:sp>
      <p:grpSp>
        <p:nvGrpSpPr>
          <p:cNvPr id="381" name="Group 380">
            <a:extLst>
              <a:ext uri="{FF2B5EF4-FFF2-40B4-BE49-F238E27FC236}">
                <a16:creationId xmlns:a16="http://schemas.microsoft.com/office/drawing/2014/main" id="{B2989C8C-6760-40EC-BF3F-FBB59683E1B6}"/>
              </a:ext>
            </a:extLst>
          </p:cNvPr>
          <p:cNvGrpSpPr/>
          <p:nvPr/>
        </p:nvGrpSpPr>
        <p:grpSpPr>
          <a:xfrm>
            <a:off x="8251153" y="4219708"/>
            <a:ext cx="374776" cy="386508"/>
            <a:chOff x="7596294" y="4477333"/>
            <a:chExt cx="374776" cy="386508"/>
          </a:xfrm>
        </p:grpSpPr>
        <p:sp>
          <p:nvSpPr>
            <p:cNvPr id="382" name="Oval 381">
              <a:extLst>
                <a:ext uri="{FF2B5EF4-FFF2-40B4-BE49-F238E27FC236}">
                  <a16:creationId xmlns:a16="http://schemas.microsoft.com/office/drawing/2014/main" id="{249401F6-26E7-43BE-9226-A70B1F391392}"/>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3" name="Freeform 149">
              <a:extLst>
                <a:ext uri="{FF2B5EF4-FFF2-40B4-BE49-F238E27FC236}">
                  <a16:creationId xmlns:a16="http://schemas.microsoft.com/office/drawing/2014/main" id="{F00DCCF5-997B-41B4-B664-D6A4C6515F46}"/>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84" name="Group 383">
            <a:extLst>
              <a:ext uri="{FF2B5EF4-FFF2-40B4-BE49-F238E27FC236}">
                <a16:creationId xmlns:a16="http://schemas.microsoft.com/office/drawing/2014/main" id="{DB959D31-4B39-4322-93A6-860B8CF87FBF}"/>
              </a:ext>
            </a:extLst>
          </p:cNvPr>
          <p:cNvGrpSpPr/>
          <p:nvPr/>
        </p:nvGrpSpPr>
        <p:grpSpPr>
          <a:xfrm>
            <a:off x="5844834" y="4869962"/>
            <a:ext cx="2140585" cy="1509625"/>
            <a:chOff x="1792808" y="4869962"/>
            <a:chExt cx="2140585" cy="1509625"/>
          </a:xfrm>
        </p:grpSpPr>
        <p:grpSp>
          <p:nvGrpSpPr>
            <p:cNvPr id="385" name="Group 384">
              <a:extLst>
                <a:ext uri="{FF2B5EF4-FFF2-40B4-BE49-F238E27FC236}">
                  <a16:creationId xmlns:a16="http://schemas.microsoft.com/office/drawing/2014/main" id="{B2FBB2B3-CE3D-4ADE-8F90-59496CDB238D}"/>
                </a:ext>
              </a:extLst>
            </p:cNvPr>
            <p:cNvGrpSpPr/>
            <p:nvPr/>
          </p:nvGrpSpPr>
          <p:grpSpPr>
            <a:xfrm>
              <a:off x="2679738" y="4869962"/>
              <a:ext cx="1253655" cy="1253655"/>
              <a:chOff x="2948537" y="5104016"/>
              <a:chExt cx="1600200" cy="1600200"/>
            </a:xfrm>
          </p:grpSpPr>
          <p:sp>
            <p:nvSpPr>
              <p:cNvPr id="422" name="Dotted Circle">
                <a:extLst>
                  <a:ext uri="{FF2B5EF4-FFF2-40B4-BE49-F238E27FC236}">
                    <a16:creationId xmlns:a16="http://schemas.microsoft.com/office/drawing/2014/main" id="{C36A481F-AA8E-490F-8761-7B05910B1563}"/>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30" tIns="44814" rIns="89630" bIns="44814" anchor="ctr"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FFFFFF"/>
                  </a:solidFill>
                  <a:effectLst/>
                  <a:uLnTx/>
                  <a:uFillTx/>
                </a:endParaRPr>
              </a:p>
            </p:txBody>
          </p:sp>
          <p:grpSp>
            <p:nvGrpSpPr>
              <p:cNvPr id="423" name="Group 2">
                <a:extLst>
                  <a:ext uri="{FF2B5EF4-FFF2-40B4-BE49-F238E27FC236}">
                    <a16:creationId xmlns:a16="http://schemas.microsoft.com/office/drawing/2014/main" id="{8B38AF69-184D-4207-8B68-1DB3A342B9B1}"/>
                  </a:ext>
                </a:extLst>
              </p:cNvPr>
              <p:cNvGrpSpPr/>
              <p:nvPr/>
            </p:nvGrpSpPr>
            <p:grpSpPr>
              <a:xfrm>
                <a:off x="3197318" y="5374450"/>
                <a:ext cx="1102629" cy="1059331"/>
                <a:chOff x="3197318" y="5374450"/>
                <a:chExt cx="1102629" cy="1059331"/>
              </a:xfrm>
            </p:grpSpPr>
            <p:grpSp>
              <p:nvGrpSpPr>
                <p:cNvPr id="424" name="Group 162">
                  <a:extLst>
                    <a:ext uri="{FF2B5EF4-FFF2-40B4-BE49-F238E27FC236}">
                      <a16:creationId xmlns:a16="http://schemas.microsoft.com/office/drawing/2014/main" id="{09DEDB70-AD28-40D7-9F0D-6A2F0A8613FA}"/>
                    </a:ext>
                  </a:extLst>
                </p:cNvPr>
                <p:cNvGrpSpPr/>
                <p:nvPr/>
              </p:nvGrpSpPr>
              <p:grpSpPr>
                <a:xfrm>
                  <a:off x="3197318" y="5719773"/>
                  <a:ext cx="367515" cy="311389"/>
                  <a:chOff x="3197318" y="5719773"/>
                  <a:chExt cx="367515" cy="311389"/>
                </a:xfrm>
              </p:grpSpPr>
              <p:sp>
                <p:nvSpPr>
                  <p:cNvPr id="450" name="Freeform 5">
                    <a:extLst>
                      <a:ext uri="{FF2B5EF4-FFF2-40B4-BE49-F238E27FC236}">
                        <a16:creationId xmlns:a16="http://schemas.microsoft.com/office/drawing/2014/main" id="{F82AFFF9-5F5E-4777-9303-B68381E42B43}"/>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1" name="Freeform 6">
                    <a:extLst>
                      <a:ext uri="{FF2B5EF4-FFF2-40B4-BE49-F238E27FC236}">
                        <a16:creationId xmlns:a16="http://schemas.microsoft.com/office/drawing/2014/main" id="{1DEFED44-B49E-4048-ABFD-16BE801B5554}"/>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2" name="Freeform 7">
                    <a:extLst>
                      <a:ext uri="{FF2B5EF4-FFF2-40B4-BE49-F238E27FC236}">
                        <a16:creationId xmlns:a16="http://schemas.microsoft.com/office/drawing/2014/main" id="{2A509093-0DA6-4D5A-BBB1-BE0E5BB01AF4}"/>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3" name="Freeform 8">
                    <a:extLst>
                      <a:ext uri="{FF2B5EF4-FFF2-40B4-BE49-F238E27FC236}">
                        <a16:creationId xmlns:a16="http://schemas.microsoft.com/office/drawing/2014/main" id="{61B3B747-10F5-4DA8-9EB8-4BE7709F25ED}"/>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4" name="Line 9">
                    <a:extLst>
                      <a:ext uri="{FF2B5EF4-FFF2-40B4-BE49-F238E27FC236}">
                        <a16:creationId xmlns:a16="http://schemas.microsoft.com/office/drawing/2014/main" id="{DBC00475-5FD3-40EF-AADF-D3E215007B49}"/>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5" name="Line 10">
                    <a:extLst>
                      <a:ext uri="{FF2B5EF4-FFF2-40B4-BE49-F238E27FC236}">
                        <a16:creationId xmlns:a16="http://schemas.microsoft.com/office/drawing/2014/main" id="{76D74AF6-1079-4232-88B5-724781F47D21}"/>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grpSp>
            <p:grpSp>
              <p:nvGrpSpPr>
                <p:cNvPr id="425" name="Group 169">
                  <a:extLst>
                    <a:ext uri="{FF2B5EF4-FFF2-40B4-BE49-F238E27FC236}">
                      <a16:creationId xmlns:a16="http://schemas.microsoft.com/office/drawing/2014/main" id="{982FAAA3-6CF5-4092-A215-A01D36A86872}"/>
                    </a:ext>
                  </a:extLst>
                </p:cNvPr>
                <p:cNvGrpSpPr/>
                <p:nvPr/>
              </p:nvGrpSpPr>
              <p:grpSpPr>
                <a:xfrm>
                  <a:off x="3622203" y="6072283"/>
                  <a:ext cx="272893" cy="361498"/>
                  <a:chOff x="3622203" y="6072283"/>
                  <a:chExt cx="272893" cy="361498"/>
                </a:xfrm>
              </p:grpSpPr>
              <p:sp>
                <p:nvSpPr>
                  <p:cNvPr id="438" name="Freeform 29">
                    <a:extLst>
                      <a:ext uri="{FF2B5EF4-FFF2-40B4-BE49-F238E27FC236}">
                        <a16:creationId xmlns:a16="http://schemas.microsoft.com/office/drawing/2014/main" id="{1FE527CF-551F-4EF1-9BEF-EE33BC6042D8}"/>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39" name="Freeform 30">
                    <a:extLst>
                      <a:ext uri="{FF2B5EF4-FFF2-40B4-BE49-F238E27FC236}">
                        <a16:creationId xmlns:a16="http://schemas.microsoft.com/office/drawing/2014/main" id="{C7AC027E-135F-4149-8372-D6F0CE8C7CBD}"/>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0" name="Rectangle 31">
                    <a:extLst>
                      <a:ext uri="{FF2B5EF4-FFF2-40B4-BE49-F238E27FC236}">
                        <a16:creationId xmlns:a16="http://schemas.microsoft.com/office/drawing/2014/main" id="{AF56B330-1D21-49FF-AB74-8B372E86FE53}"/>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1" name="Rectangle 32">
                    <a:extLst>
                      <a:ext uri="{FF2B5EF4-FFF2-40B4-BE49-F238E27FC236}">
                        <a16:creationId xmlns:a16="http://schemas.microsoft.com/office/drawing/2014/main" id="{E6523857-EBEF-494E-BE52-E17C34EC0CAA}"/>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2" name="Rectangle 33">
                    <a:extLst>
                      <a:ext uri="{FF2B5EF4-FFF2-40B4-BE49-F238E27FC236}">
                        <a16:creationId xmlns:a16="http://schemas.microsoft.com/office/drawing/2014/main" id="{15D44FAE-CC8B-4A8A-BD58-6615980FA360}"/>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3" name="Freeform 34">
                    <a:extLst>
                      <a:ext uri="{FF2B5EF4-FFF2-40B4-BE49-F238E27FC236}">
                        <a16:creationId xmlns:a16="http://schemas.microsoft.com/office/drawing/2014/main" id="{01E0F40D-16BE-4B2D-8369-98714A14DF29}"/>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4" name="Line 35">
                    <a:extLst>
                      <a:ext uri="{FF2B5EF4-FFF2-40B4-BE49-F238E27FC236}">
                        <a16:creationId xmlns:a16="http://schemas.microsoft.com/office/drawing/2014/main" id="{EE0F61DD-B792-454D-AC9C-6D2E50B822AB}"/>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5" name="Line 36">
                    <a:extLst>
                      <a:ext uri="{FF2B5EF4-FFF2-40B4-BE49-F238E27FC236}">
                        <a16:creationId xmlns:a16="http://schemas.microsoft.com/office/drawing/2014/main" id="{38C71B69-FF87-4171-926E-24A95E8F6A99}"/>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6" name="Line 37">
                    <a:extLst>
                      <a:ext uri="{FF2B5EF4-FFF2-40B4-BE49-F238E27FC236}">
                        <a16:creationId xmlns:a16="http://schemas.microsoft.com/office/drawing/2014/main" id="{606D3327-91B6-4878-9BE9-E6EB723C9522}"/>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7" name="Line 38">
                    <a:extLst>
                      <a:ext uri="{FF2B5EF4-FFF2-40B4-BE49-F238E27FC236}">
                        <a16:creationId xmlns:a16="http://schemas.microsoft.com/office/drawing/2014/main" id="{B2CE041A-2030-48F3-A7CC-6C6CE3DE1A2E}"/>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8" name="Line 39">
                    <a:extLst>
                      <a:ext uri="{FF2B5EF4-FFF2-40B4-BE49-F238E27FC236}">
                        <a16:creationId xmlns:a16="http://schemas.microsoft.com/office/drawing/2014/main" id="{48FB58C7-AB9E-4A55-813F-2CCD780ABA28}"/>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9" name="Line 40">
                    <a:extLst>
                      <a:ext uri="{FF2B5EF4-FFF2-40B4-BE49-F238E27FC236}">
                        <a16:creationId xmlns:a16="http://schemas.microsoft.com/office/drawing/2014/main" id="{AD066AAB-74E1-43EB-990D-FE274F6E952D}"/>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grpSp>
            <p:grpSp>
              <p:nvGrpSpPr>
                <p:cNvPr id="426" name="Group 182">
                  <a:extLst>
                    <a:ext uri="{FF2B5EF4-FFF2-40B4-BE49-F238E27FC236}">
                      <a16:creationId xmlns:a16="http://schemas.microsoft.com/office/drawing/2014/main" id="{89D40020-AB39-46F2-A94C-418B33775CF0}"/>
                    </a:ext>
                  </a:extLst>
                </p:cNvPr>
                <p:cNvGrpSpPr/>
                <p:nvPr/>
              </p:nvGrpSpPr>
              <p:grpSpPr>
                <a:xfrm>
                  <a:off x="3602013" y="5374450"/>
                  <a:ext cx="303955" cy="249438"/>
                  <a:chOff x="3602013" y="5374450"/>
                  <a:chExt cx="303955" cy="249438"/>
                </a:xfrm>
              </p:grpSpPr>
              <p:sp>
                <p:nvSpPr>
                  <p:cNvPr id="432" name="Oval 5">
                    <a:extLst>
                      <a:ext uri="{FF2B5EF4-FFF2-40B4-BE49-F238E27FC236}">
                        <a16:creationId xmlns:a16="http://schemas.microsoft.com/office/drawing/2014/main" id="{6EA457A8-48E9-44B1-ABEE-E443A40201FB}"/>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3" name="Oval 6">
                    <a:extLst>
                      <a:ext uri="{FF2B5EF4-FFF2-40B4-BE49-F238E27FC236}">
                        <a16:creationId xmlns:a16="http://schemas.microsoft.com/office/drawing/2014/main" id="{5CD29A9B-134A-4091-9282-0E22CA259D85}"/>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4" name="Freeform 7">
                    <a:extLst>
                      <a:ext uri="{FF2B5EF4-FFF2-40B4-BE49-F238E27FC236}">
                        <a16:creationId xmlns:a16="http://schemas.microsoft.com/office/drawing/2014/main" id="{5C2CBB8D-39CD-4C7D-97A6-A79E1B90A9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5" name="Oval 8">
                    <a:extLst>
                      <a:ext uri="{FF2B5EF4-FFF2-40B4-BE49-F238E27FC236}">
                        <a16:creationId xmlns:a16="http://schemas.microsoft.com/office/drawing/2014/main" id="{A5322B0B-87D3-489A-9BC1-D589A66CB1A0}"/>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6" name="Freeform 9">
                    <a:extLst>
                      <a:ext uri="{FF2B5EF4-FFF2-40B4-BE49-F238E27FC236}">
                        <a16:creationId xmlns:a16="http://schemas.microsoft.com/office/drawing/2014/main" id="{ECD20E09-7C9F-481D-9A51-322ED91D2EE1}"/>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7" name="Freeform 10">
                    <a:extLst>
                      <a:ext uri="{FF2B5EF4-FFF2-40B4-BE49-F238E27FC236}">
                        <a16:creationId xmlns:a16="http://schemas.microsoft.com/office/drawing/2014/main" id="{4C442C2C-4E31-4F35-9779-6D3A8BF15C00}"/>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grpSp>
            <p:grpSp>
              <p:nvGrpSpPr>
                <p:cNvPr id="427" name="Group 189">
                  <a:extLst>
                    <a:ext uri="{FF2B5EF4-FFF2-40B4-BE49-F238E27FC236}">
                      <a16:creationId xmlns:a16="http://schemas.microsoft.com/office/drawing/2014/main" id="{9AA08FFB-2BC5-4445-9BE1-7BDA93AB3642}"/>
                    </a:ext>
                  </a:extLst>
                </p:cNvPr>
                <p:cNvGrpSpPr/>
                <p:nvPr/>
              </p:nvGrpSpPr>
              <p:grpSpPr>
                <a:xfrm>
                  <a:off x="3972482" y="5714085"/>
                  <a:ext cx="327465" cy="322764"/>
                  <a:chOff x="3972482" y="5714085"/>
                  <a:chExt cx="327465" cy="322764"/>
                </a:xfrm>
              </p:grpSpPr>
              <p:sp>
                <p:nvSpPr>
                  <p:cNvPr id="428" name="Freeform 44">
                    <a:extLst>
                      <a:ext uri="{FF2B5EF4-FFF2-40B4-BE49-F238E27FC236}">
                        <a16:creationId xmlns:a16="http://schemas.microsoft.com/office/drawing/2014/main" id="{BBED32D0-FB9D-4858-8414-2CC97E239949}"/>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29" name="Freeform 45">
                    <a:extLst>
                      <a:ext uri="{FF2B5EF4-FFF2-40B4-BE49-F238E27FC236}">
                        <a16:creationId xmlns:a16="http://schemas.microsoft.com/office/drawing/2014/main" id="{DAAA8A5B-223F-482D-9F99-EE60196D606E}"/>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0" name="Freeform 46">
                    <a:extLst>
                      <a:ext uri="{FF2B5EF4-FFF2-40B4-BE49-F238E27FC236}">
                        <a16:creationId xmlns:a16="http://schemas.microsoft.com/office/drawing/2014/main" id="{80D1A262-6F4D-4EF2-BDDC-2D2BD601B578}"/>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1" name="Freeform 47">
                    <a:extLst>
                      <a:ext uri="{FF2B5EF4-FFF2-40B4-BE49-F238E27FC236}">
                        <a16:creationId xmlns:a16="http://schemas.microsoft.com/office/drawing/2014/main" id="{AB90C70E-035C-44E0-838D-E67EF7110DF2}"/>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grpSp>
          </p:grpSp>
        </p:grpSp>
        <p:grpSp>
          <p:nvGrpSpPr>
            <p:cNvPr id="386" name="On-Premises Building">
              <a:extLst>
                <a:ext uri="{FF2B5EF4-FFF2-40B4-BE49-F238E27FC236}">
                  <a16:creationId xmlns:a16="http://schemas.microsoft.com/office/drawing/2014/main" id="{9A762E05-FEB0-4BF3-BB5A-5B578F27AE89}"/>
                </a:ext>
              </a:extLst>
            </p:cNvPr>
            <p:cNvGrpSpPr/>
            <p:nvPr/>
          </p:nvGrpSpPr>
          <p:grpSpPr>
            <a:xfrm>
              <a:off x="1792808" y="4946549"/>
              <a:ext cx="1008623" cy="1433038"/>
              <a:chOff x="2317171" y="4229228"/>
              <a:chExt cx="1593672" cy="2264264"/>
            </a:xfrm>
          </p:grpSpPr>
          <p:sp>
            <p:nvSpPr>
              <p:cNvPr id="387" name="Freeform 12">
                <a:extLst>
                  <a:ext uri="{FF2B5EF4-FFF2-40B4-BE49-F238E27FC236}">
                    <a16:creationId xmlns:a16="http://schemas.microsoft.com/office/drawing/2014/main" id="{22B07B00-5310-4A3C-8729-A3D6D135D0C0}"/>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8" name="Rectangle 14">
                <a:extLst>
                  <a:ext uri="{FF2B5EF4-FFF2-40B4-BE49-F238E27FC236}">
                    <a16:creationId xmlns:a16="http://schemas.microsoft.com/office/drawing/2014/main" id="{7119D1FF-0A10-4671-BF07-B2D33B5D77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9" name="Rectangle 15">
                <a:extLst>
                  <a:ext uri="{FF2B5EF4-FFF2-40B4-BE49-F238E27FC236}">
                    <a16:creationId xmlns:a16="http://schemas.microsoft.com/office/drawing/2014/main" id="{FC8DDC61-7BBF-4B1F-BC23-E25633787713}"/>
                  </a:ext>
                </a:extLst>
              </p:cNvPr>
              <p:cNvSpPr/>
              <p:nvPr/>
            </p:nvSpPr>
            <p:spPr>
              <a:xfrm>
                <a:off x="2923291" y="4354619"/>
                <a:ext cx="987552" cy="2138873"/>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0" name="Rectangle 16">
                <a:extLst>
                  <a:ext uri="{FF2B5EF4-FFF2-40B4-BE49-F238E27FC236}">
                    <a16:creationId xmlns:a16="http://schemas.microsoft.com/office/drawing/2014/main" id="{9B896BE3-BFA0-4E6F-954B-82FC1C303D9D}"/>
                  </a:ext>
                </a:extLst>
              </p:cNvPr>
              <p:cNvSpPr/>
              <p:nvPr/>
            </p:nvSpPr>
            <p:spPr>
              <a:xfrm>
                <a:off x="3022567" y="5372328"/>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1" name="Rectangle 17">
                <a:extLst>
                  <a:ext uri="{FF2B5EF4-FFF2-40B4-BE49-F238E27FC236}">
                    <a16:creationId xmlns:a16="http://schemas.microsoft.com/office/drawing/2014/main" id="{6FCBB826-84CA-40E8-9CC2-4C946E927C88}"/>
                  </a:ext>
                </a:extLst>
              </p:cNvPr>
              <p:cNvSpPr/>
              <p:nvPr/>
            </p:nvSpPr>
            <p:spPr>
              <a:xfrm>
                <a:off x="3022567" y="5372328"/>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2" name="Rectangle 18">
                <a:extLst>
                  <a:ext uri="{FF2B5EF4-FFF2-40B4-BE49-F238E27FC236}">
                    <a16:creationId xmlns:a16="http://schemas.microsoft.com/office/drawing/2014/main" id="{2B87F45F-EE0A-41CA-B14E-D296959D620C}"/>
                  </a:ext>
                </a:extLst>
              </p:cNvPr>
              <p:cNvSpPr/>
              <p:nvPr/>
            </p:nvSpPr>
            <p:spPr>
              <a:xfrm>
                <a:off x="3022567" y="5594893"/>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3" name="Rectangle 19">
                <a:extLst>
                  <a:ext uri="{FF2B5EF4-FFF2-40B4-BE49-F238E27FC236}">
                    <a16:creationId xmlns:a16="http://schemas.microsoft.com/office/drawing/2014/main" id="{D59D43A1-733F-461C-849F-8A85A01E918F}"/>
                  </a:ext>
                </a:extLst>
              </p:cNvPr>
              <p:cNvSpPr/>
              <p:nvPr/>
            </p:nvSpPr>
            <p:spPr>
              <a:xfrm>
                <a:off x="3022567" y="5594893"/>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4" name="Rectangle 20">
                <a:extLst>
                  <a:ext uri="{FF2B5EF4-FFF2-40B4-BE49-F238E27FC236}">
                    <a16:creationId xmlns:a16="http://schemas.microsoft.com/office/drawing/2014/main" id="{6737F872-7156-4967-98B3-3188D2DB56E1}"/>
                  </a:ext>
                </a:extLst>
              </p:cNvPr>
              <p:cNvSpPr/>
              <p:nvPr/>
            </p:nvSpPr>
            <p:spPr>
              <a:xfrm>
                <a:off x="3022567" y="5815364"/>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5" name="Rectangle 21">
                <a:extLst>
                  <a:ext uri="{FF2B5EF4-FFF2-40B4-BE49-F238E27FC236}">
                    <a16:creationId xmlns:a16="http://schemas.microsoft.com/office/drawing/2014/main" id="{B3BF2A90-4E44-4964-8C05-2AD1F9B4F602}"/>
                  </a:ext>
                </a:extLst>
              </p:cNvPr>
              <p:cNvSpPr/>
              <p:nvPr/>
            </p:nvSpPr>
            <p:spPr>
              <a:xfrm>
                <a:off x="3022567" y="5815364"/>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6" name="Rectangle 22">
                <a:extLst>
                  <a:ext uri="{FF2B5EF4-FFF2-40B4-BE49-F238E27FC236}">
                    <a16:creationId xmlns:a16="http://schemas.microsoft.com/office/drawing/2014/main" id="{8FB4141D-6AC7-4625-B875-79275FDEFA16}"/>
                  </a:ext>
                </a:extLst>
              </p:cNvPr>
              <p:cNvSpPr/>
              <p:nvPr/>
            </p:nvSpPr>
            <p:spPr>
              <a:xfrm>
                <a:off x="3022567" y="6034783"/>
                <a:ext cx="794229"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7" name="Rectangle 23">
                <a:extLst>
                  <a:ext uri="{FF2B5EF4-FFF2-40B4-BE49-F238E27FC236}">
                    <a16:creationId xmlns:a16="http://schemas.microsoft.com/office/drawing/2014/main" id="{8BE9C541-0203-4202-BBA8-ED19D7D7A730}"/>
                  </a:ext>
                </a:extLst>
              </p:cNvPr>
              <p:cNvSpPr/>
              <p:nvPr/>
            </p:nvSpPr>
            <p:spPr>
              <a:xfrm>
                <a:off x="3022567" y="6034783"/>
                <a:ext cx="794229"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8" name="Rectangle 24">
                <a:extLst>
                  <a:ext uri="{FF2B5EF4-FFF2-40B4-BE49-F238E27FC236}">
                    <a16:creationId xmlns:a16="http://schemas.microsoft.com/office/drawing/2014/main" id="{FC95E044-3994-4224-95E0-47112AB97305}"/>
                  </a:ext>
                </a:extLst>
              </p:cNvPr>
              <p:cNvSpPr/>
              <p:nvPr/>
            </p:nvSpPr>
            <p:spPr>
              <a:xfrm>
                <a:off x="3022567" y="4708830"/>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9" name="Rectangle 25">
                <a:extLst>
                  <a:ext uri="{FF2B5EF4-FFF2-40B4-BE49-F238E27FC236}">
                    <a16:creationId xmlns:a16="http://schemas.microsoft.com/office/drawing/2014/main" id="{52D3A09C-6FF3-4D49-935E-620706294E49}"/>
                  </a:ext>
                </a:extLst>
              </p:cNvPr>
              <p:cNvSpPr/>
              <p:nvPr/>
            </p:nvSpPr>
            <p:spPr>
              <a:xfrm>
                <a:off x="3022567" y="4929301"/>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0" name="Rectangle 26">
                <a:extLst>
                  <a:ext uri="{FF2B5EF4-FFF2-40B4-BE49-F238E27FC236}">
                    <a16:creationId xmlns:a16="http://schemas.microsoft.com/office/drawing/2014/main" id="{DB5D770C-FED3-4236-9A4C-D44AB98EAC35}"/>
                  </a:ext>
                </a:extLst>
              </p:cNvPr>
              <p:cNvSpPr/>
              <p:nvPr/>
            </p:nvSpPr>
            <p:spPr>
              <a:xfrm>
                <a:off x="3022567" y="5151857"/>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1" name="Rectangle 27">
                <a:extLst>
                  <a:ext uri="{FF2B5EF4-FFF2-40B4-BE49-F238E27FC236}">
                    <a16:creationId xmlns:a16="http://schemas.microsoft.com/office/drawing/2014/main" id="{E2CAC637-8664-46B1-B7E4-336A47BA1BEA}"/>
                  </a:ext>
                </a:extLst>
              </p:cNvPr>
              <p:cNvSpPr/>
              <p:nvPr/>
            </p:nvSpPr>
            <p:spPr>
              <a:xfrm>
                <a:off x="3022567" y="5151857"/>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2" name="Rectangle 28">
                <a:extLst>
                  <a:ext uri="{FF2B5EF4-FFF2-40B4-BE49-F238E27FC236}">
                    <a16:creationId xmlns:a16="http://schemas.microsoft.com/office/drawing/2014/main" id="{35EC5F1A-6E81-492A-9D94-A27C8A6152A4}"/>
                  </a:ext>
                </a:extLst>
              </p:cNvPr>
              <p:cNvSpPr/>
              <p:nvPr/>
            </p:nvSpPr>
            <p:spPr>
              <a:xfrm>
                <a:off x="3022567" y="4488359"/>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3" name="Freeform 29">
                <a:extLst>
                  <a:ext uri="{FF2B5EF4-FFF2-40B4-BE49-F238E27FC236}">
                    <a16:creationId xmlns:a16="http://schemas.microsoft.com/office/drawing/2014/main" id="{F27BA790-71B8-4763-82A7-A185B9053CE9}"/>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4" name="Freeform 30">
                <a:extLst>
                  <a:ext uri="{FF2B5EF4-FFF2-40B4-BE49-F238E27FC236}">
                    <a16:creationId xmlns:a16="http://schemas.microsoft.com/office/drawing/2014/main" id="{715D9D4D-F946-445E-8D24-EE14E33A15C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5" name="Rectangle 31">
                <a:extLst>
                  <a:ext uri="{FF2B5EF4-FFF2-40B4-BE49-F238E27FC236}">
                    <a16:creationId xmlns:a16="http://schemas.microsoft.com/office/drawing/2014/main" id="{2DF12CED-F897-4CFB-B418-6CF2F21AEFCB}"/>
                  </a:ext>
                </a:extLst>
              </p:cNvPr>
              <p:cNvSpPr/>
              <p:nvPr/>
            </p:nvSpPr>
            <p:spPr>
              <a:xfrm>
                <a:off x="3022567" y="5372328"/>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6" name="Rectangle 32">
                <a:extLst>
                  <a:ext uri="{FF2B5EF4-FFF2-40B4-BE49-F238E27FC236}">
                    <a16:creationId xmlns:a16="http://schemas.microsoft.com/office/drawing/2014/main" id="{EC6AC13D-4564-4890-A565-4134ABED8823}"/>
                  </a:ext>
                </a:extLst>
              </p:cNvPr>
              <p:cNvSpPr/>
              <p:nvPr/>
            </p:nvSpPr>
            <p:spPr>
              <a:xfrm>
                <a:off x="3022567" y="5372328"/>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7" name="Rectangle 33">
                <a:extLst>
                  <a:ext uri="{FF2B5EF4-FFF2-40B4-BE49-F238E27FC236}">
                    <a16:creationId xmlns:a16="http://schemas.microsoft.com/office/drawing/2014/main" id="{E0A081D5-0119-4582-9D6A-EDC6F3B6876A}"/>
                  </a:ext>
                </a:extLst>
              </p:cNvPr>
              <p:cNvSpPr/>
              <p:nvPr/>
            </p:nvSpPr>
            <p:spPr>
              <a:xfrm>
                <a:off x="3022567" y="5594893"/>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8" name="Rectangle 34">
                <a:extLst>
                  <a:ext uri="{FF2B5EF4-FFF2-40B4-BE49-F238E27FC236}">
                    <a16:creationId xmlns:a16="http://schemas.microsoft.com/office/drawing/2014/main" id="{39D3164B-11FF-41DF-A97A-896650A47281}"/>
                  </a:ext>
                </a:extLst>
              </p:cNvPr>
              <p:cNvSpPr/>
              <p:nvPr/>
            </p:nvSpPr>
            <p:spPr>
              <a:xfrm>
                <a:off x="3022567" y="5594893"/>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9" name="Rectangle 35">
                <a:extLst>
                  <a:ext uri="{FF2B5EF4-FFF2-40B4-BE49-F238E27FC236}">
                    <a16:creationId xmlns:a16="http://schemas.microsoft.com/office/drawing/2014/main" id="{D0851730-720A-41AC-BF16-CEBDD26E02E9}"/>
                  </a:ext>
                </a:extLst>
              </p:cNvPr>
              <p:cNvSpPr/>
              <p:nvPr/>
            </p:nvSpPr>
            <p:spPr>
              <a:xfrm>
                <a:off x="3022567" y="5815364"/>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0" name="Rectangle 36">
                <a:extLst>
                  <a:ext uri="{FF2B5EF4-FFF2-40B4-BE49-F238E27FC236}">
                    <a16:creationId xmlns:a16="http://schemas.microsoft.com/office/drawing/2014/main" id="{A6165582-5A26-4842-A1EF-CBDE2F92177B}"/>
                  </a:ext>
                </a:extLst>
              </p:cNvPr>
              <p:cNvSpPr/>
              <p:nvPr/>
            </p:nvSpPr>
            <p:spPr>
              <a:xfrm>
                <a:off x="3022567" y="5815364"/>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1" name="Rectangle 37">
                <a:extLst>
                  <a:ext uri="{FF2B5EF4-FFF2-40B4-BE49-F238E27FC236}">
                    <a16:creationId xmlns:a16="http://schemas.microsoft.com/office/drawing/2014/main" id="{C666BD8E-A589-4245-872F-9A61079D0789}"/>
                  </a:ext>
                </a:extLst>
              </p:cNvPr>
              <p:cNvSpPr/>
              <p:nvPr/>
            </p:nvSpPr>
            <p:spPr>
              <a:xfrm>
                <a:off x="3022567" y="6034783"/>
                <a:ext cx="443090"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2" name="Rectangle 38">
                <a:extLst>
                  <a:ext uri="{FF2B5EF4-FFF2-40B4-BE49-F238E27FC236}">
                    <a16:creationId xmlns:a16="http://schemas.microsoft.com/office/drawing/2014/main" id="{1B90847F-655E-49FB-8D66-DEEF24D78058}"/>
                  </a:ext>
                </a:extLst>
              </p:cNvPr>
              <p:cNvSpPr/>
              <p:nvPr/>
            </p:nvSpPr>
            <p:spPr>
              <a:xfrm>
                <a:off x="3022567" y="6034783"/>
                <a:ext cx="443090"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3" name="Rectangle 39">
                <a:extLst>
                  <a:ext uri="{FF2B5EF4-FFF2-40B4-BE49-F238E27FC236}">
                    <a16:creationId xmlns:a16="http://schemas.microsoft.com/office/drawing/2014/main" id="{324273CF-F1A9-4814-BBEA-7C0E33B3FA56}"/>
                  </a:ext>
                </a:extLst>
              </p:cNvPr>
              <p:cNvSpPr/>
              <p:nvPr/>
            </p:nvSpPr>
            <p:spPr>
              <a:xfrm>
                <a:off x="3022567" y="5151857"/>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4" name="Rectangle 40">
                <a:extLst>
                  <a:ext uri="{FF2B5EF4-FFF2-40B4-BE49-F238E27FC236}">
                    <a16:creationId xmlns:a16="http://schemas.microsoft.com/office/drawing/2014/main" id="{B513488C-46D7-4422-950B-2EC1B53AF057}"/>
                  </a:ext>
                </a:extLst>
              </p:cNvPr>
              <p:cNvSpPr/>
              <p:nvPr/>
            </p:nvSpPr>
            <p:spPr>
              <a:xfrm>
                <a:off x="3022567" y="5151857"/>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5" name="Rectangle 41">
                <a:extLst>
                  <a:ext uri="{FF2B5EF4-FFF2-40B4-BE49-F238E27FC236}">
                    <a16:creationId xmlns:a16="http://schemas.microsoft.com/office/drawing/2014/main" id="{C39F34AE-0946-43DB-9C2E-EF461A918CA8}"/>
                  </a:ext>
                </a:extLst>
              </p:cNvPr>
              <p:cNvSpPr/>
              <p:nvPr/>
            </p:nvSpPr>
            <p:spPr>
              <a:xfrm>
                <a:off x="2317171" y="5260534"/>
                <a:ext cx="987552" cy="1232958"/>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6" name="Rectangle 42">
                <a:extLst>
                  <a:ext uri="{FF2B5EF4-FFF2-40B4-BE49-F238E27FC236}">
                    <a16:creationId xmlns:a16="http://schemas.microsoft.com/office/drawing/2014/main" id="{680DFA8E-6BCE-4011-83C2-6C8D73C30788}"/>
                  </a:ext>
                </a:extLst>
              </p:cNvPr>
              <p:cNvSpPr/>
              <p:nvPr/>
            </p:nvSpPr>
            <p:spPr>
              <a:xfrm>
                <a:off x="2859539" y="6242718"/>
                <a:ext cx="128537"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7" name="Rectangle 43">
                <a:extLst>
                  <a:ext uri="{FF2B5EF4-FFF2-40B4-BE49-F238E27FC236}">
                    <a16:creationId xmlns:a16="http://schemas.microsoft.com/office/drawing/2014/main" id="{6E1230FD-4D43-43D7-B74A-01A157D618A3}"/>
                  </a:ext>
                </a:extLst>
              </p:cNvPr>
              <p:cNvSpPr/>
              <p:nvPr/>
            </p:nvSpPr>
            <p:spPr>
              <a:xfrm>
                <a:off x="2639040" y="6242718"/>
                <a:ext cx="125400"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8" name="Rectangle 44">
                <a:extLst>
                  <a:ext uri="{FF2B5EF4-FFF2-40B4-BE49-F238E27FC236}">
                    <a16:creationId xmlns:a16="http://schemas.microsoft.com/office/drawing/2014/main" id="{C386C74E-865B-46A5-A340-72F2C78500DE}"/>
                  </a:ext>
                </a:extLst>
              </p:cNvPr>
              <p:cNvSpPr/>
              <p:nvPr/>
            </p:nvSpPr>
            <p:spPr>
              <a:xfrm>
                <a:off x="2415396" y="5372328"/>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9" name="Rectangle 45">
                <a:extLst>
                  <a:ext uri="{FF2B5EF4-FFF2-40B4-BE49-F238E27FC236}">
                    <a16:creationId xmlns:a16="http://schemas.microsoft.com/office/drawing/2014/main" id="{6435900B-6FD5-429A-9D72-5B3A01EEDC71}"/>
                  </a:ext>
                </a:extLst>
              </p:cNvPr>
              <p:cNvSpPr/>
              <p:nvPr/>
            </p:nvSpPr>
            <p:spPr>
              <a:xfrm>
                <a:off x="2415396" y="5594893"/>
                <a:ext cx="795271"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0" name="Rectangle 46">
                <a:extLst>
                  <a:ext uri="{FF2B5EF4-FFF2-40B4-BE49-F238E27FC236}">
                    <a16:creationId xmlns:a16="http://schemas.microsoft.com/office/drawing/2014/main" id="{180E627D-19CF-4AD4-B9ED-D671C6568A88}"/>
                  </a:ext>
                </a:extLst>
              </p:cNvPr>
              <p:cNvSpPr/>
              <p:nvPr/>
            </p:nvSpPr>
            <p:spPr>
              <a:xfrm>
                <a:off x="2415396" y="5815364"/>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1" name="Rectangle 47">
                <a:extLst>
                  <a:ext uri="{FF2B5EF4-FFF2-40B4-BE49-F238E27FC236}">
                    <a16:creationId xmlns:a16="http://schemas.microsoft.com/office/drawing/2014/main" id="{91B551C8-5957-4EFC-9BDD-68190790B337}"/>
                  </a:ext>
                </a:extLst>
              </p:cNvPr>
              <p:cNvSpPr/>
              <p:nvPr/>
            </p:nvSpPr>
            <p:spPr>
              <a:xfrm>
                <a:off x="2415396" y="6034783"/>
                <a:ext cx="795271"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grpSp>
      </p:grpSp>
      <p:sp>
        <p:nvSpPr>
          <p:cNvPr id="456" name="Text">
            <a:extLst>
              <a:ext uri="{FF2B5EF4-FFF2-40B4-BE49-F238E27FC236}">
                <a16:creationId xmlns:a16="http://schemas.microsoft.com/office/drawing/2014/main" id="{3A5519C8-41CA-481C-83D1-1134E8FDA626}"/>
              </a:ext>
            </a:extLst>
          </p:cNvPr>
          <p:cNvSpPr/>
          <p:nvPr/>
        </p:nvSpPr>
        <p:spPr>
          <a:xfrm>
            <a:off x="4537290" y="5985558"/>
            <a:ext cx="1304328" cy="448501"/>
          </a:xfrm>
          <a:prstGeom prst="rect">
            <a:avLst/>
          </a:prstGeom>
          <a:noFill/>
          <a:ln cap="flat">
            <a:noFill/>
            <a:prstDash val="solid"/>
          </a:ln>
        </p:spPr>
        <p:txBody>
          <a:bodyPr vert="horz" wrap="square" lIns="0" tIns="0" rIns="0" bIns="0" anchor="t" anchorCtr="1" compatLnSpc="1">
            <a:noAutofit/>
          </a:bodyPr>
          <a:lstStyle/>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On-premises /</a:t>
            </a:r>
          </a:p>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Private cloud</a:t>
            </a:r>
            <a:endParaRPr lang="en-US" sz="1567" kern="0" spc="-49">
              <a:solidFill>
                <a:srgbClr val="505050"/>
              </a:solidFill>
              <a:latin typeface="Segoe UI" panose="020B0502040204020203" pitchFamily="34" charset="0"/>
              <a:cs typeface="Segoe UI" panose="020B0502040204020203" pitchFamily="34" charset="0"/>
            </a:endParaRPr>
          </a:p>
        </p:txBody>
      </p:sp>
      <p:grpSp>
        <p:nvGrpSpPr>
          <p:cNvPr id="457" name="Group 456">
            <a:extLst>
              <a:ext uri="{FF2B5EF4-FFF2-40B4-BE49-F238E27FC236}">
                <a16:creationId xmlns:a16="http://schemas.microsoft.com/office/drawing/2014/main" id="{EA627832-4E89-48DA-B36B-8C908BE83A9A}"/>
              </a:ext>
            </a:extLst>
          </p:cNvPr>
          <p:cNvGrpSpPr/>
          <p:nvPr/>
        </p:nvGrpSpPr>
        <p:grpSpPr>
          <a:xfrm>
            <a:off x="8689793" y="2158379"/>
            <a:ext cx="2556413" cy="1635101"/>
            <a:chOff x="4940548" y="2663200"/>
            <a:chExt cx="2608041" cy="1668125"/>
          </a:xfrm>
        </p:grpSpPr>
        <p:grpSp>
          <p:nvGrpSpPr>
            <p:cNvPr id="458" name="Group 457">
              <a:extLst>
                <a:ext uri="{FF2B5EF4-FFF2-40B4-BE49-F238E27FC236}">
                  <a16:creationId xmlns:a16="http://schemas.microsoft.com/office/drawing/2014/main" id="{45E2EC49-BB11-449F-B659-6454DC893EE8}"/>
                </a:ext>
              </a:extLst>
            </p:cNvPr>
            <p:cNvGrpSpPr/>
            <p:nvPr/>
          </p:nvGrpSpPr>
          <p:grpSpPr>
            <a:xfrm>
              <a:off x="4940548" y="2663200"/>
              <a:ext cx="2608041" cy="1668125"/>
              <a:chOff x="4983684" y="2660526"/>
              <a:chExt cx="2608041" cy="1668125"/>
            </a:xfrm>
          </p:grpSpPr>
          <p:sp>
            <p:nvSpPr>
              <p:cNvPr id="460" name="Freeform 5">
                <a:extLst>
                  <a:ext uri="{FF2B5EF4-FFF2-40B4-BE49-F238E27FC236}">
                    <a16:creationId xmlns:a16="http://schemas.microsoft.com/office/drawing/2014/main" id="{5FE64A6A-C27B-4874-B70B-BB51E6C6878F}"/>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461" name="Freeform 5">
                <a:extLst>
                  <a:ext uri="{FF2B5EF4-FFF2-40B4-BE49-F238E27FC236}">
                    <a16:creationId xmlns:a16="http://schemas.microsoft.com/office/drawing/2014/main" id="{4E0C2788-1033-47F6-9DC6-AA89A246AB3B}"/>
                  </a:ext>
                </a:extLst>
              </p:cNvPr>
              <p:cNvSpPr/>
              <p:nvPr/>
            </p:nvSpPr>
            <p:spPr>
              <a:xfrm>
                <a:off x="5001237" y="272696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459" name="Freeform: Shape 1817">
              <a:extLst>
                <a:ext uri="{FF2B5EF4-FFF2-40B4-BE49-F238E27FC236}">
                  <a16:creationId xmlns:a16="http://schemas.microsoft.com/office/drawing/2014/main" id="{13075A31-4AD9-450D-B7A3-873A73E3D326}"/>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ea typeface="Segoe UI" pitchFamily="34"/>
                <a:cs typeface="Segoe UI" pitchFamily="34"/>
              </a:endParaRPr>
            </a:p>
          </p:txBody>
        </p:sp>
      </p:grpSp>
      <p:sp>
        <p:nvSpPr>
          <p:cNvPr id="462" name="Rectangle 461">
            <a:extLst>
              <a:ext uri="{FF2B5EF4-FFF2-40B4-BE49-F238E27FC236}">
                <a16:creationId xmlns:a16="http://schemas.microsoft.com/office/drawing/2014/main" id="{8B448D26-05AC-4C9C-AC47-762BFCF31B68}"/>
              </a:ext>
            </a:extLst>
          </p:cNvPr>
          <p:cNvSpPr/>
          <p:nvPr/>
        </p:nvSpPr>
        <p:spPr>
          <a:xfrm>
            <a:off x="8956660" y="3085944"/>
            <a:ext cx="1998038" cy="590931"/>
          </a:xfrm>
          <a:prstGeom prst="rect">
            <a:avLst/>
          </a:prstGeom>
        </p:spPr>
        <p:txBody>
          <a:bodyPr wrap="square">
            <a:spAutoFit/>
          </a:bodyPr>
          <a:lstStyle/>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Microsoft Azure </a:t>
            </a:r>
          </a:p>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Active Directory</a:t>
            </a:r>
          </a:p>
        </p:txBody>
      </p:sp>
      <p:sp>
        <p:nvSpPr>
          <p:cNvPr id="463" name="Titel 9">
            <a:extLst>
              <a:ext uri="{FF2B5EF4-FFF2-40B4-BE49-F238E27FC236}">
                <a16:creationId xmlns:a16="http://schemas.microsoft.com/office/drawing/2014/main" id="{0A4C2C29-2FF5-4DB6-BD3B-13982F541224}"/>
              </a:ext>
            </a:extLst>
          </p:cNvPr>
          <p:cNvSpPr>
            <a:spLocks noGrp="1"/>
          </p:cNvSpPr>
          <p:nvPr>
            <p:ph type="title"/>
          </p:nvPr>
        </p:nvSpPr>
        <p:spPr>
          <a:xfrm>
            <a:off x="1425627" y="567457"/>
            <a:ext cx="10572697" cy="830020"/>
          </a:xfrm>
        </p:spPr>
        <p:txBody>
          <a:bodyPr/>
          <a:lstStyle/>
          <a:p>
            <a:r>
              <a:rPr lang="en-GB" sz="2800" dirty="0">
                <a:solidFill>
                  <a:schemeClr val="tx2"/>
                </a:solidFill>
              </a:rPr>
              <a:t>IAM</a:t>
            </a:r>
            <a:br>
              <a:rPr lang="en-GB" sz="2800" dirty="0"/>
            </a:br>
            <a:endParaRPr lang="de-DE" dirty="0"/>
          </a:p>
        </p:txBody>
      </p:sp>
      <p:sp>
        <p:nvSpPr>
          <p:cNvPr id="3" name="Ellipse 2">
            <a:extLst>
              <a:ext uri="{FF2B5EF4-FFF2-40B4-BE49-F238E27FC236}">
                <a16:creationId xmlns:a16="http://schemas.microsoft.com/office/drawing/2014/main" id="{4BCFAEDD-29B4-4EF3-86FF-8B4204C13352}"/>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Rechteck 3" descr="Employee Badge">
            <a:extLst>
              <a:ext uri="{FF2B5EF4-FFF2-40B4-BE49-F238E27FC236}">
                <a16:creationId xmlns:a16="http://schemas.microsoft.com/office/drawing/2014/main" id="{D2DD4196-B2B0-402B-8EC6-69574E633B0A}"/>
              </a:ext>
            </a:extLst>
          </p:cNvPr>
          <p:cNvSpPr/>
          <p:nvPr/>
        </p:nvSpPr>
        <p:spPr>
          <a:xfrm>
            <a:off x="473928" y="582779"/>
            <a:ext cx="535071" cy="535071"/>
          </a:xfrm>
          <a:prstGeom prst="rect">
            <a:avLst/>
          </a:prstGeom>
          <a: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042489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5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57"/>
                                        </p:tgtEl>
                                      </p:cBhvr>
                                      <p:by x="80000" y="80000"/>
                                    </p:animScale>
                                  </p:childTnLst>
                                </p:cTn>
                              </p:par>
                              <p:par>
                                <p:cTn id="9" presetID="21" presetClass="entr" presetSubtype="1" fill="hold" nodeType="withEffect">
                                  <p:stCondLst>
                                    <p:cond delay="500"/>
                                  </p:stCondLst>
                                  <p:childTnLst>
                                    <p:set>
                                      <p:cBhvr>
                                        <p:cTn id="10" dur="1" fill="hold">
                                          <p:stCondLst>
                                            <p:cond delay="0"/>
                                          </p:stCondLst>
                                        </p:cTn>
                                        <p:tgtEl>
                                          <p:spTgt spid="457"/>
                                        </p:tgtEl>
                                        <p:attrNameLst>
                                          <p:attrName>style.visibility</p:attrName>
                                        </p:attrNameLst>
                                      </p:cBhvr>
                                      <p:to>
                                        <p:strVal val="visible"/>
                                      </p:to>
                                    </p:set>
                                    <p:animEffect transition="in" filter="wheel(1)">
                                      <p:cBhvr>
                                        <p:cTn id="11" dur="500"/>
                                        <p:tgtEl>
                                          <p:spTgt spid="457"/>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62"/>
                                        </p:tgtEl>
                                        <p:attrNameLst>
                                          <p:attrName>style.visibility</p:attrName>
                                        </p:attrNameLst>
                                      </p:cBhvr>
                                      <p:to>
                                        <p:strVal val="visible"/>
                                      </p:to>
                                    </p:set>
                                    <p:animEffect transition="in" filter="fade">
                                      <p:cBhvr>
                                        <p:cTn id="14" dur="400"/>
                                        <p:tgtEl>
                                          <p:spTgt spid="462"/>
                                        </p:tgtEl>
                                      </p:cBhvr>
                                    </p:animEffect>
                                  </p:childTnLst>
                                </p:cTn>
                              </p:par>
                              <p:par>
                                <p:cTn id="15" presetID="42" presetClass="path" presetSubtype="0" decel="100000" fill="hold" grpId="1" nodeType="withEffect">
                                  <p:stCondLst>
                                    <p:cond delay="300"/>
                                  </p:stCondLst>
                                  <p:childTnLst>
                                    <p:animMotion origin="layout" path="M 3.54167E-6 4.44444E-6 L 3.54167E-6 0.09629 " pathEditMode="relative" rAng="0" ptsTypes="AA">
                                      <p:cBhvr>
                                        <p:cTn id="16" dur="700" spd="-100000" fill="hold"/>
                                        <p:tgtEl>
                                          <p:spTgt spid="462"/>
                                        </p:tgtEl>
                                        <p:attrNameLst>
                                          <p:attrName>ppt_x</p:attrName>
                                          <p:attrName>ppt_y</p:attrName>
                                        </p:attrNameLst>
                                      </p:cBhvr>
                                      <p:rCtr x="0" y="4815"/>
                                    </p:animMotion>
                                  </p:childTnLst>
                                </p:cTn>
                              </p:par>
                            </p:childTnLst>
                          </p:cTn>
                        </p:par>
                        <p:par>
                          <p:cTn id="17" fill="hold">
                            <p:stCondLst>
                              <p:cond delay="1000"/>
                            </p:stCondLst>
                            <p:childTnLst>
                              <p:par>
                                <p:cTn id="18" presetID="21" presetClass="entr" presetSubtype="1" fill="hold"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2000"/>
                                        <p:tgtEl>
                                          <p:spTgt spid="111"/>
                                        </p:tgtEl>
                                      </p:cBhvr>
                                    </p:animEffect>
                                  </p:childTnLst>
                                </p:cTn>
                              </p:par>
                              <p:par>
                                <p:cTn id="21" presetID="22" presetClass="entr" presetSubtype="8"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wipe(left)">
                                      <p:cBhvr>
                                        <p:cTn id="23" dur="750"/>
                                        <p:tgtEl>
                                          <p:spTgt spid="110"/>
                                        </p:tgtEl>
                                      </p:cBhvr>
                                    </p:animEffect>
                                  </p:childTnLst>
                                </p:cTn>
                              </p:par>
                              <p:par>
                                <p:cTn id="24" presetID="10" presetClass="entr" presetSubtype="0" fill="hold" nodeType="withEffect">
                                  <p:stCondLst>
                                    <p:cond delay="0"/>
                                  </p:stCondLst>
                                  <p:childTnLst>
                                    <p:set>
                                      <p:cBhvr>
                                        <p:cTn id="25" dur="1" fill="hold">
                                          <p:stCondLst>
                                            <p:cond delay="0"/>
                                          </p:stCondLst>
                                        </p:cTn>
                                        <p:tgtEl>
                                          <p:spTgt spid="381"/>
                                        </p:tgtEl>
                                        <p:attrNameLst>
                                          <p:attrName>style.visibility</p:attrName>
                                        </p:attrNameLst>
                                      </p:cBhvr>
                                      <p:to>
                                        <p:strVal val="visible"/>
                                      </p:to>
                                    </p:set>
                                    <p:animEffect transition="in" filter="fade">
                                      <p:cBhvr>
                                        <p:cTn id="26" dur="750"/>
                                        <p:tgtEl>
                                          <p:spTgt spid="381"/>
                                        </p:tgtEl>
                                      </p:cBhvr>
                                    </p:animEffect>
                                  </p:childTnLst>
                                </p:cTn>
                              </p:par>
                              <p:par>
                                <p:cTn id="27" presetID="8" presetClass="emph" presetSubtype="0" fill="hold" nodeType="withEffect">
                                  <p:stCondLst>
                                    <p:cond delay="0"/>
                                  </p:stCondLst>
                                  <p:childTnLst>
                                    <p:animRot by="21600000">
                                      <p:cBhvr>
                                        <p:cTn id="28" dur="1500" fill="hold"/>
                                        <p:tgtEl>
                                          <p:spTgt spid="381"/>
                                        </p:tgtEl>
                                        <p:attrNameLst>
                                          <p:attrName>r</p:attrName>
                                        </p:attrNameLst>
                                      </p:cBhvr>
                                    </p:animRot>
                                  </p:childTnLst>
                                </p:cTn>
                              </p:par>
                              <p:par>
                                <p:cTn id="29" presetID="10" presetClass="entr" presetSubtype="0" fill="hold" grpId="0" nodeType="withEffect">
                                  <p:stCondLst>
                                    <p:cond delay="1000"/>
                                  </p:stCondLst>
                                  <p:childTnLst>
                                    <p:set>
                                      <p:cBhvr>
                                        <p:cTn id="30" dur="1" fill="hold">
                                          <p:stCondLst>
                                            <p:cond delay="0"/>
                                          </p:stCondLst>
                                        </p:cTn>
                                        <p:tgtEl>
                                          <p:spTgt spid="380"/>
                                        </p:tgtEl>
                                        <p:attrNameLst>
                                          <p:attrName>style.visibility</p:attrName>
                                        </p:attrNameLst>
                                      </p:cBhvr>
                                      <p:to>
                                        <p:strVal val="visible"/>
                                      </p:to>
                                    </p:set>
                                    <p:animEffect transition="in" filter="fade">
                                      <p:cBhvr>
                                        <p:cTn id="31"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462" grpId="0"/>
      <p:bldP spid="46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a:t>
            </a:r>
            <a:br>
              <a:rPr lang="en-GB" sz="2800" dirty="0"/>
            </a:br>
            <a:endParaRPr lang="de-DE" dirty="0"/>
          </a:p>
        </p:txBody>
      </p:sp>
      <p:sp>
        <p:nvSpPr>
          <p:cNvPr id="8" name="Content Placeholder 7">
            <a:extLst>
              <a:ext uri="{FF2B5EF4-FFF2-40B4-BE49-F238E27FC236}">
                <a16:creationId xmlns:a16="http://schemas.microsoft.com/office/drawing/2014/main" id="{C7C1B8AD-DC94-4ECE-99C6-C68E1C446472}"/>
              </a:ext>
            </a:extLst>
          </p:cNvPr>
          <p:cNvSpPr txBox="1">
            <a:spLocks/>
          </p:cNvSpPr>
          <p:nvPr/>
        </p:nvSpPr>
        <p:spPr>
          <a:xfrm>
            <a:off x="1251285" y="3003707"/>
            <a:ext cx="8130222" cy="332973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Free</a:t>
            </a:r>
          </a:p>
          <a:p>
            <a:pPr lvl="1"/>
            <a:r>
              <a:rPr lang="en-US" dirty="0"/>
              <a:t>Base Azure Active Directory tenant</a:t>
            </a:r>
          </a:p>
          <a:p>
            <a:r>
              <a:rPr lang="en-US" dirty="0"/>
              <a:t>Office 365 Apps</a:t>
            </a:r>
          </a:p>
          <a:p>
            <a:pPr lvl="1"/>
            <a:r>
              <a:rPr lang="en-US" dirty="0"/>
              <a:t>Part of an Office 365 based subscription</a:t>
            </a:r>
          </a:p>
          <a:p>
            <a:r>
              <a:rPr lang="en-US" dirty="0"/>
              <a:t>Premium P1</a:t>
            </a:r>
          </a:p>
          <a:p>
            <a:pPr lvl="1"/>
            <a:r>
              <a:rPr lang="en-US" dirty="0"/>
              <a:t>Available direct, or through EMS E3 and M365 E3 licenses</a:t>
            </a:r>
          </a:p>
          <a:p>
            <a:pPr indent="-222250"/>
            <a:r>
              <a:rPr lang="en-US" dirty="0"/>
              <a:t>Premium P2</a:t>
            </a:r>
          </a:p>
          <a:p>
            <a:pPr lvl="1"/>
            <a:r>
              <a:rPr lang="en-US" dirty="0"/>
              <a:t>Available direct, or through EMS E5 and M365 E5 licenses</a:t>
            </a:r>
          </a:p>
        </p:txBody>
      </p:sp>
      <p:sp>
        <p:nvSpPr>
          <p:cNvPr id="10" name="Textfeld 9">
            <a:extLst>
              <a:ext uri="{FF2B5EF4-FFF2-40B4-BE49-F238E27FC236}">
                <a16:creationId xmlns:a16="http://schemas.microsoft.com/office/drawing/2014/main" id="{DECF791E-255A-4F60-956D-89E287140DA2}"/>
              </a:ext>
            </a:extLst>
          </p:cNvPr>
          <p:cNvSpPr txBox="1"/>
          <p:nvPr/>
        </p:nvSpPr>
        <p:spPr>
          <a:xfrm>
            <a:off x="1202731" y="2095421"/>
            <a:ext cx="6853186" cy="369332"/>
          </a:xfrm>
          <a:prstGeom prst="rect">
            <a:avLst/>
          </a:prstGeom>
          <a:noFill/>
        </p:spPr>
        <p:txBody>
          <a:bodyPr wrap="square">
            <a:spAutoFit/>
          </a:bodyPr>
          <a:lstStyle/>
          <a:p>
            <a:r>
              <a:rPr lang="en-US" dirty="0"/>
              <a:t>Editions</a:t>
            </a:r>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de-DE"/>
              <a:t>Azure Active Directory</a:t>
            </a:r>
          </a:p>
        </p:txBody>
      </p:sp>
    </p:spTree>
    <p:extLst>
      <p:ext uri="{BB962C8B-B14F-4D97-AF65-F5344CB8AC3E}">
        <p14:creationId xmlns:p14="http://schemas.microsoft.com/office/powerpoint/2010/main" val="3389582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96463" y="466303"/>
            <a:ext cx="10573643" cy="606192"/>
          </a:xfrm>
        </p:spPr>
        <p:txBody>
          <a:bodyPr>
            <a:normAutofit fontScale="90000"/>
          </a:bodyPr>
          <a:lstStyle/>
          <a:p>
            <a:r>
              <a:rPr lang="en-US" dirty="0"/>
              <a:t>Azure Active Directory Edition Features</a:t>
            </a:r>
          </a:p>
        </p:txBody>
      </p:sp>
      <p:sp>
        <p:nvSpPr>
          <p:cNvPr id="12" name="Rectangle 11">
            <a:extLst>
              <a:ext uri="{FF2B5EF4-FFF2-40B4-BE49-F238E27FC236}">
                <a16:creationId xmlns:a16="http://schemas.microsoft.com/office/drawing/2014/main" id="{E0DD6A07-7761-4279-A1E2-B4CF382C610F}"/>
              </a:ext>
            </a:extLst>
          </p:cNvPr>
          <p:cNvSpPr/>
          <p:nvPr/>
        </p:nvSpPr>
        <p:spPr>
          <a:xfrm>
            <a:off x="1396463" y="1505315"/>
            <a:ext cx="9487704" cy="509724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numCol="2" rtlCol="0" anchor="t"/>
          <a:lstStyle/>
          <a:p>
            <a:r>
              <a:rPr lang="en-US" sz="2856" dirty="0">
                <a:solidFill>
                  <a:schemeClr val="tx1"/>
                </a:solidFill>
                <a:latin typeface="Segoe UI Semibold" panose="020B0702040204020203" pitchFamily="34" charset="0"/>
                <a:cs typeface="Segoe UI Semibold" panose="020B0702040204020203" pitchFamily="34" charset="0"/>
              </a:rPr>
              <a:t>Free</a:t>
            </a:r>
          </a:p>
          <a:p>
            <a:r>
              <a:rPr lang="en-US" sz="2040" dirty="0">
                <a:solidFill>
                  <a:schemeClr val="tx1"/>
                </a:solidFill>
                <a:latin typeface="Segoe UI Semibold" panose="020B0702040204020203" pitchFamily="34" charset="0"/>
                <a:cs typeface="Segoe UI Semibold" panose="020B0702040204020203" pitchFamily="34" charset="0"/>
              </a:rPr>
              <a:t>500,000 Directory Objects</a:t>
            </a:r>
          </a:p>
          <a:p>
            <a:r>
              <a:rPr lang="en-US" sz="2040" dirty="0">
                <a:solidFill>
                  <a:schemeClr val="tx1"/>
                </a:solidFill>
                <a:latin typeface="Segoe UI Semibold" panose="020B0702040204020203" pitchFamily="34" charset="0"/>
                <a:cs typeface="Segoe UI Semibold" panose="020B0702040204020203" pitchFamily="34" charset="0"/>
              </a:rPr>
              <a:t>User And Group Management</a:t>
            </a:r>
          </a:p>
          <a:p>
            <a:r>
              <a:rPr lang="en-US" sz="2040" dirty="0">
                <a:solidFill>
                  <a:schemeClr val="tx1"/>
                </a:solidFill>
                <a:latin typeface="Segoe UI Semibold" panose="020B0702040204020203" pitchFamily="34" charset="0"/>
                <a:cs typeface="Segoe UI Semibold" panose="020B0702040204020203" pitchFamily="34" charset="0"/>
              </a:rPr>
              <a:t>Unlimited SSO Applications</a:t>
            </a:r>
          </a:p>
          <a:p>
            <a:r>
              <a:rPr lang="en-US" sz="2040" dirty="0">
                <a:solidFill>
                  <a:schemeClr val="tx1"/>
                </a:solidFill>
                <a:latin typeface="Segoe UI Semibold" panose="020B0702040204020203" pitchFamily="34" charset="0"/>
                <a:cs typeface="Segoe UI Semibold" panose="020B0702040204020203" pitchFamily="34" charset="0"/>
              </a:rPr>
              <a:t>Device Registration</a:t>
            </a:r>
          </a:p>
          <a:p>
            <a:r>
              <a:rPr lang="en-US" sz="2040" dirty="0">
                <a:solidFill>
                  <a:schemeClr val="tx1"/>
                </a:solidFill>
                <a:latin typeface="Segoe UI Semibold" panose="020B0702040204020203" pitchFamily="34" charset="0"/>
                <a:cs typeface="Segoe UI Semibold" panose="020B0702040204020203" pitchFamily="34" charset="0"/>
              </a:rPr>
              <a:t>Federated Authentication</a:t>
            </a:r>
          </a:p>
          <a:p>
            <a:r>
              <a:rPr lang="en-US" sz="2040" dirty="0">
                <a:solidFill>
                  <a:schemeClr val="tx1"/>
                </a:solidFill>
                <a:latin typeface="Segoe UI Semibold" panose="020B0702040204020203" pitchFamily="34" charset="0"/>
                <a:cs typeface="Segoe UI Semibold" panose="020B0702040204020203" pitchFamily="34" charset="0"/>
              </a:rPr>
              <a:t>Cloud Authentication</a:t>
            </a:r>
          </a:p>
          <a:p>
            <a:r>
              <a:rPr lang="en-US" sz="2040" dirty="0">
                <a:solidFill>
                  <a:schemeClr val="tx1"/>
                </a:solidFill>
                <a:latin typeface="Segoe UI Semibold" panose="020B0702040204020203" pitchFamily="34" charset="0"/>
                <a:cs typeface="Segoe UI Semibold" panose="020B0702040204020203" pitchFamily="34" charset="0"/>
              </a:rPr>
              <a:t>Azure AD Connect</a:t>
            </a:r>
          </a:p>
          <a:p>
            <a:r>
              <a:rPr lang="en-US" sz="2040" dirty="0">
                <a:solidFill>
                  <a:schemeClr val="tx1"/>
                </a:solidFill>
                <a:latin typeface="Segoe UI Semibold" panose="020B0702040204020203" pitchFamily="34" charset="0"/>
                <a:cs typeface="Segoe UI Semibold" panose="020B0702040204020203" pitchFamily="34" charset="0"/>
              </a:rPr>
              <a:t>Azure AD Join</a:t>
            </a:r>
          </a:p>
          <a:p>
            <a:r>
              <a:rPr lang="en-US" sz="2040" dirty="0">
                <a:solidFill>
                  <a:schemeClr val="tx1"/>
                </a:solidFill>
                <a:latin typeface="Segoe UI Semibold" panose="020B0702040204020203" pitchFamily="34" charset="0"/>
                <a:cs typeface="Segoe UI Semibold" panose="020B0702040204020203" pitchFamily="34" charset="0"/>
              </a:rPr>
              <a:t>Cloud User Password Protection</a:t>
            </a:r>
          </a:p>
          <a:p>
            <a:r>
              <a:rPr lang="en-US" sz="2040" dirty="0">
                <a:solidFill>
                  <a:schemeClr val="tx1"/>
                </a:solidFill>
                <a:latin typeface="Segoe UI Semibold" panose="020B0702040204020203" pitchFamily="34" charset="0"/>
                <a:cs typeface="Segoe UI Semibold" panose="020B0702040204020203" pitchFamily="34" charset="0"/>
              </a:rPr>
              <a:t>Basic Security Reports</a:t>
            </a:r>
          </a:p>
          <a:p>
            <a:r>
              <a:rPr lang="en-US" sz="2040" dirty="0">
                <a:solidFill>
                  <a:schemeClr val="tx1"/>
                </a:solidFill>
                <a:latin typeface="Segoe UI Semibold" panose="020B0702040204020203" pitchFamily="34" charset="0"/>
                <a:cs typeface="Segoe UI Semibold" panose="020B0702040204020203" pitchFamily="34" charset="0"/>
              </a:rPr>
              <a:t>Azure AD Features for Guest Users</a:t>
            </a:r>
          </a:p>
          <a:p>
            <a:r>
              <a:rPr lang="en-US" sz="2040" dirty="0">
                <a:solidFill>
                  <a:schemeClr val="tx1"/>
                </a:solidFill>
                <a:latin typeface="Segoe UI Semibold" panose="020B0702040204020203" pitchFamily="34" charset="0"/>
                <a:cs typeface="Segoe UI Semibold" panose="020B0702040204020203" pitchFamily="34" charset="0"/>
              </a:rPr>
              <a:t>Azure AD Security Defaults MFA</a:t>
            </a: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p:txBody>
      </p:sp>
      <p:sp>
        <p:nvSpPr>
          <p:cNvPr id="2" name="Ellipse 1">
            <a:extLst>
              <a:ext uri="{FF2B5EF4-FFF2-40B4-BE49-F238E27FC236}">
                <a16:creationId xmlns:a16="http://schemas.microsoft.com/office/drawing/2014/main" id="{B0221B48-7059-45F6-A92C-DCEE7E669E9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Rechteck 2" descr="Employee Badge">
            <a:extLst>
              <a:ext uri="{FF2B5EF4-FFF2-40B4-BE49-F238E27FC236}">
                <a16:creationId xmlns:a16="http://schemas.microsoft.com/office/drawing/2014/main" id="{2A3D1C88-2076-4084-9493-DDF2B69DBA2B}"/>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5782173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CEF5DEB-FA33-4C60-B406-CBC375BBAD8E}"/>
              </a:ext>
            </a:extLst>
          </p:cNvPr>
          <p:cNvSpPr/>
          <p:nvPr/>
        </p:nvSpPr>
        <p:spPr>
          <a:xfrm>
            <a:off x="1202730" y="1275186"/>
            <a:ext cx="10078077" cy="54557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numCol="2" rtlCol="0" anchor="t"/>
          <a:lstStyle/>
          <a:p>
            <a:r>
              <a:rPr lang="en-US" sz="2856" dirty="0">
                <a:solidFill>
                  <a:schemeClr val="tx1"/>
                </a:solidFill>
                <a:latin typeface="Segoe UI Semibold" panose="020B0702040204020203" pitchFamily="34" charset="0"/>
                <a:cs typeface="Segoe UI Semibold" panose="020B0702040204020203" pitchFamily="34" charset="0"/>
              </a:rPr>
              <a:t>Office 365 Apps</a:t>
            </a:r>
          </a:p>
          <a:p>
            <a:r>
              <a:rPr lang="en-US" sz="2040" dirty="0">
                <a:solidFill>
                  <a:schemeClr val="tx1"/>
                </a:solidFill>
                <a:effectLst>
                  <a:glow rad="127000">
                    <a:schemeClr val="bg1"/>
                  </a:glow>
                </a:effectLst>
                <a:latin typeface="Segoe UI Semibold" panose="020B0702040204020203" pitchFamily="34" charset="0"/>
                <a:cs typeface="Segoe UI Semibold" panose="020B0702040204020203" pitchFamily="34" charset="0"/>
              </a:rPr>
              <a:t>Unlimited Directory Objects</a:t>
            </a:r>
          </a:p>
          <a:p>
            <a:r>
              <a:rPr lang="en-US" sz="2040" dirty="0">
                <a:solidFill>
                  <a:schemeClr val="tx1"/>
                </a:solidFill>
                <a:latin typeface="Segoe UI Semibold" panose="020B0702040204020203" pitchFamily="34" charset="0"/>
                <a:cs typeface="Segoe UI Semibold" panose="020B0702040204020203" pitchFamily="34" charset="0"/>
              </a:rPr>
              <a:t>User And Group Management</a:t>
            </a:r>
          </a:p>
          <a:p>
            <a:r>
              <a:rPr lang="en-US" sz="2040" dirty="0">
                <a:solidFill>
                  <a:schemeClr val="tx1"/>
                </a:solidFill>
                <a:latin typeface="Segoe UI Semibold" panose="020B0702040204020203" pitchFamily="34" charset="0"/>
                <a:cs typeface="Segoe UI Semibold" panose="020B0702040204020203" pitchFamily="34" charset="0"/>
              </a:rPr>
              <a:t>Unlimited SSO Applications</a:t>
            </a:r>
          </a:p>
          <a:p>
            <a:r>
              <a:rPr lang="en-US" sz="2040" dirty="0">
                <a:solidFill>
                  <a:schemeClr val="tx1"/>
                </a:solidFill>
                <a:latin typeface="Segoe UI Semibold" panose="020B0702040204020203" pitchFamily="34" charset="0"/>
                <a:cs typeface="Segoe UI Semibold" panose="020B0702040204020203" pitchFamily="34" charset="0"/>
              </a:rPr>
              <a:t>Device Registration</a:t>
            </a:r>
          </a:p>
          <a:p>
            <a:r>
              <a:rPr lang="en-US" sz="2040" dirty="0">
                <a:solidFill>
                  <a:schemeClr val="tx1"/>
                </a:solidFill>
                <a:latin typeface="Segoe UI Semibold" panose="020B0702040204020203" pitchFamily="34" charset="0"/>
                <a:cs typeface="Segoe UI Semibold" panose="020B0702040204020203" pitchFamily="34" charset="0"/>
              </a:rPr>
              <a:t>Federated Authentication</a:t>
            </a:r>
          </a:p>
          <a:p>
            <a:r>
              <a:rPr lang="en-US" sz="2040" dirty="0">
                <a:solidFill>
                  <a:schemeClr val="tx1"/>
                </a:solidFill>
                <a:latin typeface="Segoe UI Semibold" panose="020B0702040204020203" pitchFamily="34" charset="0"/>
                <a:cs typeface="Segoe UI Semibold" panose="020B0702040204020203" pitchFamily="34" charset="0"/>
              </a:rPr>
              <a:t>Cloud Authentication</a:t>
            </a:r>
          </a:p>
          <a:p>
            <a:r>
              <a:rPr lang="en-US" sz="2040" dirty="0">
                <a:solidFill>
                  <a:schemeClr val="tx1"/>
                </a:solidFill>
                <a:latin typeface="Segoe UI Semibold" panose="020B0702040204020203" pitchFamily="34" charset="0"/>
                <a:cs typeface="Segoe UI Semibold" panose="020B0702040204020203" pitchFamily="34" charset="0"/>
              </a:rPr>
              <a:t>Azure AD Connect</a:t>
            </a:r>
          </a:p>
          <a:p>
            <a:r>
              <a:rPr lang="en-US" sz="2040" dirty="0">
                <a:solidFill>
                  <a:schemeClr val="tx1"/>
                </a:solidFill>
                <a:latin typeface="Segoe UI Semibold" panose="020B0702040204020203" pitchFamily="34" charset="0"/>
                <a:cs typeface="Segoe UI Semibold" panose="020B0702040204020203" pitchFamily="34" charset="0"/>
              </a:rPr>
              <a:t>Azure AD Join</a:t>
            </a:r>
          </a:p>
          <a:p>
            <a:r>
              <a:rPr lang="en-US" sz="2040" dirty="0">
                <a:solidFill>
                  <a:schemeClr val="tx1"/>
                </a:solidFill>
                <a:latin typeface="Segoe UI Semibold" panose="020B0702040204020203" pitchFamily="34" charset="0"/>
                <a:cs typeface="Segoe UI Semibold" panose="020B0702040204020203" pitchFamily="34" charset="0"/>
              </a:rPr>
              <a:t>Cloud User Password Protection</a:t>
            </a:r>
          </a:p>
          <a:p>
            <a:r>
              <a:rPr lang="en-US" sz="2040" dirty="0">
                <a:solidFill>
                  <a:schemeClr val="tx1"/>
                </a:solidFill>
                <a:latin typeface="Segoe UI Semibold" panose="020B0702040204020203" pitchFamily="34" charset="0"/>
                <a:cs typeface="Segoe UI Semibold" panose="020B0702040204020203" pitchFamily="34" charset="0"/>
              </a:rPr>
              <a:t>Basic Security Reports</a:t>
            </a:r>
          </a:p>
          <a:p>
            <a:r>
              <a:rPr lang="en-US" sz="2040" dirty="0">
                <a:solidFill>
                  <a:schemeClr val="tx1"/>
                </a:solidFill>
                <a:latin typeface="Segoe UI Semibold" panose="020B0702040204020203" pitchFamily="34" charset="0"/>
                <a:cs typeface="Segoe UI Semibold" panose="020B0702040204020203" pitchFamily="34" charset="0"/>
              </a:rPr>
              <a:t>Azure AD Features for Guest Users</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Per-user Multi-Factor Authentication</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Company Branding</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Device write-back</a:t>
            </a: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p:txBody>
      </p:sp>
      <p:sp>
        <p:nvSpPr>
          <p:cNvPr id="7" name="Title 6"/>
          <p:cNvSpPr>
            <a:spLocks noGrp="1"/>
          </p:cNvSpPr>
          <p:nvPr>
            <p:ph type="title"/>
          </p:nvPr>
        </p:nvSpPr>
        <p:spPr>
          <a:xfrm>
            <a:off x="1268471" y="466303"/>
            <a:ext cx="10701635" cy="606192"/>
          </a:xfrm>
        </p:spPr>
        <p:txBody>
          <a:bodyPr>
            <a:normAutofit fontScale="90000"/>
          </a:bodyPr>
          <a:lstStyle/>
          <a:p>
            <a:r>
              <a:rPr lang="en-US" dirty="0"/>
              <a:t>Azure Active Directory Edition Features</a:t>
            </a:r>
          </a:p>
        </p:txBody>
      </p:sp>
      <p:sp>
        <p:nvSpPr>
          <p:cNvPr id="2" name="Ellipse 1">
            <a:extLst>
              <a:ext uri="{FF2B5EF4-FFF2-40B4-BE49-F238E27FC236}">
                <a16:creationId xmlns:a16="http://schemas.microsoft.com/office/drawing/2014/main" id="{BF2CDE14-CAE6-4075-A282-7594154903CE}"/>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Rechteck 2" descr="Employee Badge">
            <a:extLst>
              <a:ext uri="{FF2B5EF4-FFF2-40B4-BE49-F238E27FC236}">
                <a16:creationId xmlns:a16="http://schemas.microsoft.com/office/drawing/2014/main" id="{6024C3AB-901B-436D-91EB-889B3C42826D}"/>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912860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D8A7BB-8556-47AC-B79F-9D2027828DB8}"/>
              </a:ext>
            </a:extLst>
          </p:cNvPr>
          <p:cNvSpPr/>
          <p:nvPr/>
        </p:nvSpPr>
        <p:spPr>
          <a:xfrm>
            <a:off x="1396463" y="1311582"/>
            <a:ext cx="9770726" cy="532251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numCol="2" rtlCol="0" anchor="t"/>
          <a:lstStyle/>
          <a:p>
            <a:r>
              <a:rPr lang="en-US" sz="2856" dirty="0">
                <a:solidFill>
                  <a:schemeClr val="tx1"/>
                </a:solidFill>
                <a:latin typeface="Segoe UI Semibold" panose="020B0702040204020203" pitchFamily="34" charset="0"/>
                <a:cs typeface="Segoe UI Semibold" panose="020B0702040204020203" pitchFamily="34" charset="0"/>
              </a:rPr>
              <a:t>Premium P1</a:t>
            </a:r>
          </a:p>
          <a:p>
            <a:r>
              <a:rPr lang="en-US" sz="2040" dirty="0">
                <a:solidFill>
                  <a:schemeClr val="tx1"/>
                </a:solidFill>
                <a:latin typeface="Segoe UI Semibold" panose="020B0702040204020203" pitchFamily="34" charset="0"/>
                <a:cs typeface="Segoe UI Semibold" panose="020B0702040204020203" pitchFamily="34" charset="0"/>
              </a:rPr>
              <a:t>Unlimited Directory Objects</a:t>
            </a:r>
          </a:p>
          <a:p>
            <a:r>
              <a:rPr lang="en-US" sz="2040" dirty="0">
                <a:solidFill>
                  <a:schemeClr val="tx1"/>
                </a:solidFill>
                <a:latin typeface="Segoe UI Semibold" panose="020B0702040204020203" pitchFamily="34" charset="0"/>
                <a:cs typeface="Segoe UI Semibold" panose="020B0702040204020203" pitchFamily="34" charset="0"/>
              </a:rPr>
              <a:t>User And Group Management</a:t>
            </a:r>
          </a:p>
          <a:p>
            <a:r>
              <a:rPr lang="en-US" sz="2040" dirty="0">
                <a:solidFill>
                  <a:schemeClr val="tx1"/>
                </a:solidFill>
                <a:latin typeface="Segoe UI Semibold" panose="020B0702040204020203" pitchFamily="34" charset="0"/>
                <a:cs typeface="Segoe UI Semibold" panose="020B0702040204020203" pitchFamily="34" charset="0"/>
              </a:rPr>
              <a:t>Unlimited SSO Applications</a:t>
            </a:r>
          </a:p>
          <a:p>
            <a:r>
              <a:rPr lang="en-US" sz="2040" dirty="0">
                <a:solidFill>
                  <a:schemeClr val="tx1"/>
                </a:solidFill>
                <a:latin typeface="Segoe UI Semibold" panose="020B0702040204020203" pitchFamily="34" charset="0"/>
                <a:cs typeface="Segoe UI Semibold" panose="020B0702040204020203" pitchFamily="34" charset="0"/>
              </a:rPr>
              <a:t>Device Registration</a:t>
            </a:r>
          </a:p>
          <a:p>
            <a:r>
              <a:rPr lang="en-US" sz="2040" dirty="0">
                <a:solidFill>
                  <a:schemeClr val="tx1"/>
                </a:solidFill>
                <a:latin typeface="Segoe UI Semibold" panose="020B0702040204020203" pitchFamily="34" charset="0"/>
                <a:cs typeface="Segoe UI Semibold" panose="020B0702040204020203" pitchFamily="34" charset="0"/>
              </a:rPr>
              <a:t>Federated Authentication</a:t>
            </a:r>
          </a:p>
          <a:p>
            <a:r>
              <a:rPr lang="en-US" sz="2040" dirty="0">
                <a:solidFill>
                  <a:schemeClr val="tx1"/>
                </a:solidFill>
                <a:latin typeface="Segoe UI Semibold" panose="020B0702040204020203" pitchFamily="34" charset="0"/>
                <a:cs typeface="Segoe UI Semibold" panose="020B0702040204020203" pitchFamily="34" charset="0"/>
              </a:rPr>
              <a:t>Cloud Authentication</a:t>
            </a:r>
          </a:p>
          <a:p>
            <a:r>
              <a:rPr lang="en-US" sz="2040" dirty="0">
                <a:solidFill>
                  <a:schemeClr val="tx1"/>
                </a:solidFill>
                <a:latin typeface="Segoe UI Semibold" panose="020B0702040204020203" pitchFamily="34" charset="0"/>
                <a:cs typeface="Segoe UI Semibold" panose="020B0702040204020203" pitchFamily="34" charset="0"/>
              </a:rPr>
              <a:t>Azure AD Connect</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Azure AD Join Premium Features</a:t>
            </a:r>
          </a:p>
          <a:p>
            <a:r>
              <a:rPr lang="en-US" sz="2040" dirty="0">
                <a:solidFill>
                  <a:schemeClr val="tx1"/>
                </a:solidFill>
                <a:latin typeface="Segoe UI Semibold" panose="020B0702040204020203" pitchFamily="34" charset="0"/>
                <a:cs typeface="Segoe UI Semibold" panose="020B0702040204020203" pitchFamily="34" charset="0"/>
              </a:rPr>
              <a:t>Cloud User Password Protection</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Advanced Security Reports</a:t>
            </a:r>
          </a:p>
          <a:p>
            <a:r>
              <a:rPr lang="en-US" sz="2040" dirty="0">
                <a:solidFill>
                  <a:schemeClr val="tx1"/>
                </a:solidFill>
                <a:latin typeface="Segoe UI Semibold" panose="020B0702040204020203" pitchFamily="34" charset="0"/>
                <a:cs typeface="Segoe UI Semibold" panose="020B0702040204020203" pitchFamily="34" charset="0"/>
              </a:rPr>
              <a:t>Azure AD Features for Guest Users</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CA Multi-Factor Authentication</a:t>
            </a:r>
          </a:p>
          <a:p>
            <a:r>
              <a:rPr lang="en-US" sz="2040" dirty="0">
                <a:solidFill>
                  <a:schemeClr val="tx1"/>
                </a:solidFill>
                <a:latin typeface="Segoe UI Semibold" panose="020B0702040204020203" pitchFamily="34" charset="0"/>
                <a:cs typeface="Segoe UI Semibold" panose="020B0702040204020203" pitchFamily="34" charset="0"/>
              </a:rPr>
              <a:t>Company Branding</a:t>
            </a:r>
          </a:p>
          <a:p>
            <a:r>
              <a:rPr lang="en-US" sz="2040" dirty="0">
                <a:solidFill>
                  <a:schemeClr val="tx1"/>
                </a:solidFill>
                <a:latin typeface="Segoe UI Semibold" panose="020B0702040204020203" pitchFamily="34" charset="0"/>
                <a:cs typeface="Segoe UI Semibold" panose="020B0702040204020203" pitchFamily="34" charset="0"/>
              </a:rPr>
              <a:t>Device write-back</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Advanced Group Access Management</a:t>
            </a:r>
          </a:p>
          <a:p>
            <a:endParaRPr lang="en-US" sz="2856" dirty="0">
              <a:solidFill>
                <a:schemeClr val="tx1"/>
              </a:solidFill>
              <a:effectLst>
                <a:glow rad="127000">
                  <a:schemeClr val="bg1"/>
                </a:glow>
              </a:effectLst>
              <a:latin typeface="Segoe UI Semibold" panose="020B0702040204020203" pitchFamily="34" charset="0"/>
              <a:cs typeface="Segoe UI Semibold" panose="020B0702040204020203" pitchFamily="34" charset="0"/>
            </a:endParaRP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Custom Banned Passwords</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Active Directory Password Protection</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User SSPR with password write-back</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Azure AD Connect Health</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Azure AD Application Proxy</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Conditional Access Policies</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Administrative Units (Preview)</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Microsoft Identity Manager User CAL</a:t>
            </a:r>
          </a:p>
          <a:p>
            <a:endPar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p:txBody>
      </p:sp>
      <p:sp>
        <p:nvSpPr>
          <p:cNvPr id="7" name="Title 6"/>
          <p:cNvSpPr>
            <a:spLocks noGrp="1"/>
          </p:cNvSpPr>
          <p:nvPr>
            <p:ph type="title"/>
          </p:nvPr>
        </p:nvSpPr>
        <p:spPr>
          <a:xfrm>
            <a:off x="1396463" y="466303"/>
            <a:ext cx="10573643" cy="606192"/>
          </a:xfrm>
        </p:spPr>
        <p:txBody>
          <a:bodyPr>
            <a:normAutofit fontScale="90000"/>
          </a:bodyPr>
          <a:lstStyle/>
          <a:p>
            <a:r>
              <a:rPr lang="en-US" dirty="0"/>
              <a:t>Azure Active Directory Edition Features</a:t>
            </a:r>
          </a:p>
        </p:txBody>
      </p:sp>
      <p:sp>
        <p:nvSpPr>
          <p:cNvPr id="2" name="Ellipse 1">
            <a:extLst>
              <a:ext uri="{FF2B5EF4-FFF2-40B4-BE49-F238E27FC236}">
                <a16:creationId xmlns:a16="http://schemas.microsoft.com/office/drawing/2014/main" id="{7AB9EE36-3C27-442D-AC19-214F907F3A6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Rechteck 2" descr="Employee Badge">
            <a:extLst>
              <a:ext uri="{FF2B5EF4-FFF2-40B4-BE49-F238E27FC236}">
                <a16:creationId xmlns:a16="http://schemas.microsoft.com/office/drawing/2014/main" id="{685867F9-BB82-41A7-AC82-9C69C0A6A467}"/>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0449350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32072B6-0060-49B2-A286-C1635760EA74}"/>
              </a:ext>
            </a:extLst>
          </p:cNvPr>
          <p:cNvSpPr/>
          <p:nvPr/>
        </p:nvSpPr>
        <p:spPr>
          <a:xfrm>
            <a:off x="1396463" y="1311582"/>
            <a:ext cx="9771539" cy="52166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numCol="2" rtlCol="0" anchor="t"/>
          <a:lstStyle/>
          <a:p>
            <a:r>
              <a:rPr lang="en-US" sz="2856" dirty="0">
                <a:solidFill>
                  <a:schemeClr val="tx1"/>
                </a:solidFill>
                <a:latin typeface="Segoe UI Semibold" panose="020B0702040204020203" pitchFamily="34" charset="0"/>
                <a:cs typeface="Segoe UI Semibold" panose="020B0702040204020203" pitchFamily="34" charset="0"/>
              </a:rPr>
              <a:t>Premium P2</a:t>
            </a:r>
          </a:p>
          <a:p>
            <a:r>
              <a:rPr lang="en-US" sz="2040" dirty="0">
                <a:solidFill>
                  <a:schemeClr val="tx1"/>
                </a:solidFill>
                <a:latin typeface="Segoe UI Semibold" panose="020B0702040204020203" pitchFamily="34" charset="0"/>
                <a:cs typeface="Segoe UI Semibold" panose="020B0702040204020203" pitchFamily="34" charset="0"/>
              </a:rPr>
              <a:t>Unlimited Directory Objects</a:t>
            </a:r>
          </a:p>
          <a:p>
            <a:r>
              <a:rPr lang="en-US" sz="2040" dirty="0">
                <a:solidFill>
                  <a:schemeClr val="tx1"/>
                </a:solidFill>
                <a:latin typeface="Segoe UI Semibold" panose="020B0702040204020203" pitchFamily="34" charset="0"/>
                <a:cs typeface="Segoe UI Semibold" panose="020B0702040204020203" pitchFamily="34" charset="0"/>
              </a:rPr>
              <a:t>User And Group Management</a:t>
            </a:r>
          </a:p>
          <a:p>
            <a:r>
              <a:rPr lang="en-US" sz="2040" dirty="0">
                <a:solidFill>
                  <a:schemeClr val="tx1"/>
                </a:solidFill>
                <a:latin typeface="Segoe UI Semibold" panose="020B0702040204020203" pitchFamily="34" charset="0"/>
                <a:cs typeface="Segoe UI Semibold" panose="020B0702040204020203" pitchFamily="34" charset="0"/>
              </a:rPr>
              <a:t>Unlimited SSO Applications</a:t>
            </a:r>
          </a:p>
          <a:p>
            <a:r>
              <a:rPr lang="en-US" sz="2040" dirty="0">
                <a:solidFill>
                  <a:schemeClr val="tx1"/>
                </a:solidFill>
                <a:latin typeface="Segoe UI Semibold" panose="020B0702040204020203" pitchFamily="34" charset="0"/>
                <a:cs typeface="Segoe UI Semibold" panose="020B0702040204020203" pitchFamily="34" charset="0"/>
              </a:rPr>
              <a:t>Device Registration</a:t>
            </a:r>
          </a:p>
          <a:p>
            <a:r>
              <a:rPr lang="en-US" sz="2040" dirty="0">
                <a:solidFill>
                  <a:schemeClr val="tx1"/>
                </a:solidFill>
                <a:latin typeface="Segoe UI Semibold" panose="020B0702040204020203" pitchFamily="34" charset="0"/>
                <a:cs typeface="Segoe UI Semibold" panose="020B0702040204020203" pitchFamily="34" charset="0"/>
              </a:rPr>
              <a:t>Federated Authentication</a:t>
            </a:r>
          </a:p>
          <a:p>
            <a:r>
              <a:rPr lang="en-US" sz="2040" dirty="0">
                <a:solidFill>
                  <a:schemeClr val="tx1"/>
                </a:solidFill>
                <a:latin typeface="Segoe UI Semibold" panose="020B0702040204020203" pitchFamily="34" charset="0"/>
                <a:cs typeface="Segoe UI Semibold" panose="020B0702040204020203" pitchFamily="34" charset="0"/>
              </a:rPr>
              <a:t>Cloud Authentication</a:t>
            </a:r>
          </a:p>
          <a:p>
            <a:r>
              <a:rPr lang="en-US" sz="2040" dirty="0">
                <a:solidFill>
                  <a:schemeClr val="tx1"/>
                </a:solidFill>
                <a:latin typeface="Segoe UI Semibold" panose="020B0702040204020203" pitchFamily="34" charset="0"/>
                <a:cs typeface="Segoe UI Semibold" panose="020B0702040204020203" pitchFamily="34" charset="0"/>
              </a:rPr>
              <a:t>Azure AD Connect</a:t>
            </a:r>
          </a:p>
          <a:p>
            <a:r>
              <a:rPr lang="en-US" sz="2040" dirty="0">
                <a:solidFill>
                  <a:schemeClr val="tx1"/>
                </a:solidFill>
                <a:latin typeface="Segoe UI Semibold" panose="020B0702040204020203" pitchFamily="34" charset="0"/>
                <a:cs typeface="Segoe UI Semibold" panose="020B0702040204020203" pitchFamily="34" charset="0"/>
              </a:rPr>
              <a:t>Azure AD Join Premium Features</a:t>
            </a:r>
          </a:p>
          <a:p>
            <a:r>
              <a:rPr lang="en-US" sz="2040" dirty="0">
                <a:solidFill>
                  <a:schemeClr val="tx1"/>
                </a:solidFill>
                <a:latin typeface="Segoe UI Semibold" panose="020B0702040204020203" pitchFamily="34" charset="0"/>
                <a:cs typeface="Segoe UI Semibold" panose="020B0702040204020203" pitchFamily="34" charset="0"/>
              </a:rPr>
              <a:t>Cloud User Password Protection</a:t>
            </a:r>
          </a:p>
          <a:p>
            <a:r>
              <a:rPr lang="en-US" sz="2040" dirty="0">
                <a:solidFill>
                  <a:schemeClr val="tx1"/>
                </a:solidFill>
                <a:latin typeface="Segoe UI Semibold" panose="020B0702040204020203" pitchFamily="34" charset="0"/>
                <a:cs typeface="Segoe UI Semibold" panose="020B0702040204020203" pitchFamily="34" charset="0"/>
              </a:rPr>
              <a:t>Advanced Security Reports</a:t>
            </a:r>
          </a:p>
          <a:p>
            <a:r>
              <a:rPr lang="en-US" sz="2040" dirty="0">
                <a:solidFill>
                  <a:schemeClr val="tx1"/>
                </a:solidFill>
                <a:latin typeface="Segoe UI Semibold" panose="020B0702040204020203" pitchFamily="34" charset="0"/>
                <a:cs typeface="Segoe UI Semibold" panose="020B0702040204020203" pitchFamily="34" charset="0"/>
              </a:rPr>
              <a:t>Azure AD Features for Guest Users</a:t>
            </a:r>
          </a:p>
          <a:p>
            <a:r>
              <a:rPr lang="en-US" sz="2040" dirty="0">
                <a:solidFill>
                  <a:schemeClr val="tx1"/>
                </a:solidFill>
                <a:latin typeface="Segoe UI Semibold" panose="020B0702040204020203" pitchFamily="34" charset="0"/>
                <a:cs typeface="Segoe UI Semibold" panose="020B0702040204020203" pitchFamily="34" charset="0"/>
              </a:rPr>
              <a:t>CA Multi-Factor Authentication</a:t>
            </a:r>
          </a:p>
          <a:p>
            <a:r>
              <a:rPr lang="en-US" sz="2040" dirty="0">
                <a:solidFill>
                  <a:schemeClr val="tx1"/>
                </a:solidFill>
                <a:latin typeface="Segoe UI Semibold" panose="020B0702040204020203" pitchFamily="34" charset="0"/>
                <a:cs typeface="Segoe UI Semibold" panose="020B0702040204020203" pitchFamily="34" charset="0"/>
              </a:rPr>
              <a:t>Company Branding</a:t>
            </a:r>
          </a:p>
          <a:p>
            <a:r>
              <a:rPr lang="en-US" sz="2040" dirty="0">
                <a:solidFill>
                  <a:schemeClr val="tx1"/>
                </a:solidFill>
                <a:latin typeface="Segoe UI Semibold" panose="020B0702040204020203" pitchFamily="34" charset="0"/>
                <a:cs typeface="Segoe UI Semibold" panose="020B0702040204020203" pitchFamily="34" charset="0"/>
              </a:rPr>
              <a:t>Device write-back</a:t>
            </a:r>
          </a:p>
          <a:p>
            <a:r>
              <a:rPr lang="en-US" sz="2040" dirty="0">
                <a:solidFill>
                  <a:schemeClr val="tx1"/>
                </a:solidFill>
                <a:latin typeface="Segoe UI Semibold" panose="020B0702040204020203" pitchFamily="34" charset="0"/>
                <a:cs typeface="Segoe UI Semibold" panose="020B0702040204020203" pitchFamily="34" charset="0"/>
              </a:rPr>
              <a:t>Advanced Group Access Management</a:t>
            </a:r>
          </a:p>
          <a:p>
            <a:endParaRPr lang="en-US" sz="2856" dirty="0">
              <a:solidFill>
                <a:schemeClr val="tx1"/>
              </a:solidFill>
              <a:latin typeface="Segoe UI Semibold" panose="020B0702040204020203" pitchFamily="34" charset="0"/>
              <a:cs typeface="Segoe UI Semibold" panose="020B0702040204020203" pitchFamily="34" charset="0"/>
            </a:endParaRPr>
          </a:p>
          <a:p>
            <a:r>
              <a:rPr lang="en-US" sz="2040" dirty="0">
                <a:solidFill>
                  <a:schemeClr val="tx1"/>
                </a:solidFill>
                <a:latin typeface="Segoe UI Semibold" panose="020B0702040204020203" pitchFamily="34" charset="0"/>
                <a:cs typeface="Segoe UI Semibold" panose="020B0702040204020203" pitchFamily="34" charset="0"/>
              </a:rPr>
              <a:t>Custom Banned Passwords</a:t>
            </a:r>
          </a:p>
          <a:p>
            <a:r>
              <a:rPr lang="en-US" sz="2040" dirty="0">
                <a:solidFill>
                  <a:schemeClr val="tx1"/>
                </a:solidFill>
                <a:latin typeface="Segoe UI Semibold" panose="020B0702040204020203" pitchFamily="34" charset="0"/>
                <a:cs typeface="Segoe UI Semibold" panose="020B0702040204020203" pitchFamily="34" charset="0"/>
              </a:rPr>
              <a:t>Active Directory Password Protection</a:t>
            </a:r>
          </a:p>
          <a:p>
            <a:r>
              <a:rPr lang="en-US" sz="2040" dirty="0">
                <a:solidFill>
                  <a:schemeClr val="tx1"/>
                </a:solidFill>
                <a:latin typeface="Segoe UI Semibold" panose="020B0702040204020203" pitchFamily="34" charset="0"/>
                <a:cs typeface="Segoe UI Semibold" panose="020B0702040204020203" pitchFamily="34" charset="0"/>
              </a:rPr>
              <a:t>User SSPR with password write-back</a:t>
            </a:r>
          </a:p>
          <a:p>
            <a:r>
              <a:rPr lang="en-US" sz="2040" dirty="0">
                <a:solidFill>
                  <a:schemeClr val="tx1"/>
                </a:solidFill>
                <a:latin typeface="Segoe UI Semibold" panose="020B0702040204020203" pitchFamily="34" charset="0"/>
                <a:cs typeface="Segoe UI Semibold" panose="020B0702040204020203" pitchFamily="34" charset="0"/>
              </a:rPr>
              <a:t>Azure AD Connect Health</a:t>
            </a:r>
          </a:p>
          <a:p>
            <a:r>
              <a:rPr lang="en-US" sz="2040" dirty="0">
                <a:solidFill>
                  <a:schemeClr val="tx1"/>
                </a:solidFill>
                <a:latin typeface="Segoe UI Semibold" panose="020B0702040204020203" pitchFamily="34" charset="0"/>
                <a:cs typeface="Segoe UI Semibold" panose="020B0702040204020203" pitchFamily="34" charset="0"/>
              </a:rPr>
              <a:t>Azure AD Application Proxy</a:t>
            </a:r>
          </a:p>
          <a:p>
            <a:r>
              <a:rPr lang="en-US" sz="2040" dirty="0">
                <a:solidFill>
                  <a:schemeClr val="tx1"/>
                </a:solidFill>
                <a:latin typeface="Segoe UI Semibold" panose="020B0702040204020203" pitchFamily="34" charset="0"/>
                <a:cs typeface="Segoe UI Semibold" panose="020B0702040204020203" pitchFamily="34" charset="0"/>
              </a:rPr>
              <a:t>Conditional Access Policies</a:t>
            </a:r>
          </a:p>
          <a:p>
            <a:r>
              <a:rPr lang="en-US" sz="2040" dirty="0">
                <a:solidFill>
                  <a:schemeClr val="tx1"/>
                </a:solidFill>
                <a:latin typeface="Segoe UI Semibold" panose="020B0702040204020203" pitchFamily="34" charset="0"/>
                <a:cs typeface="Segoe UI Semibold" panose="020B0702040204020203" pitchFamily="34" charset="0"/>
              </a:rPr>
              <a:t>Administrative Units (Preview)</a:t>
            </a:r>
          </a:p>
          <a:p>
            <a:r>
              <a:rPr lang="en-US" sz="2040" dirty="0">
                <a:solidFill>
                  <a:schemeClr val="tx1"/>
                </a:solidFill>
                <a:latin typeface="Segoe UI Semibold" panose="020B0702040204020203" pitchFamily="34" charset="0"/>
                <a:cs typeface="Segoe UI Semibold" panose="020B0702040204020203" pitchFamily="34" charset="0"/>
              </a:rPr>
              <a:t>Microsoft Identity Manager User CAL</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Azure AD Identity Protection</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Privileged Identity Management</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Identity Governance</a:t>
            </a: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p:txBody>
      </p:sp>
      <p:sp>
        <p:nvSpPr>
          <p:cNvPr id="7" name="Title 6"/>
          <p:cNvSpPr>
            <a:spLocks noGrp="1"/>
          </p:cNvSpPr>
          <p:nvPr>
            <p:ph type="title"/>
          </p:nvPr>
        </p:nvSpPr>
        <p:spPr>
          <a:xfrm>
            <a:off x="1389719" y="466303"/>
            <a:ext cx="10580388" cy="606192"/>
          </a:xfrm>
        </p:spPr>
        <p:txBody>
          <a:bodyPr>
            <a:normAutofit fontScale="90000"/>
          </a:bodyPr>
          <a:lstStyle/>
          <a:p>
            <a:r>
              <a:rPr lang="en-US" dirty="0"/>
              <a:t>Azure Active Directory Edition Features</a:t>
            </a:r>
          </a:p>
        </p:txBody>
      </p:sp>
      <p:sp>
        <p:nvSpPr>
          <p:cNvPr id="2" name="Ellipse 1">
            <a:extLst>
              <a:ext uri="{FF2B5EF4-FFF2-40B4-BE49-F238E27FC236}">
                <a16:creationId xmlns:a16="http://schemas.microsoft.com/office/drawing/2014/main" id="{FDACD072-0EAA-47A6-8209-3B4D17FA8D39}"/>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Rechteck 2" descr="Employee Badge">
            <a:extLst>
              <a:ext uri="{FF2B5EF4-FFF2-40B4-BE49-F238E27FC236}">
                <a16:creationId xmlns:a16="http://schemas.microsoft.com/office/drawing/2014/main" id="{F0D59A91-3059-4C86-BDF8-474C0EDAC21A}"/>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62367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1360494" cy="3629025"/>
          </a:xfrm>
        </p:spPr>
        <p:txBody>
          <a:bodyPr/>
          <a:lstStyle/>
          <a:p>
            <a:r>
              <a:rPr lang="en-US">
                <a:ea typeface="+mj-lt"/>
                <a:cs typeface="+mj-lt"/>
              </a:rPr>
              <a:t>Fundamentals</a:t>
            </a:r>
            <a:endParaRPr lang="en-US"/>
          </a:p>
        </p:txBody>
      </p:sp>
    </p:spTree>
    <p:extLst>
      <p:ext uri="{BB962C8B-B14F-4D97-AF65-F5344CB8AC3E}">
        <p14:creationId xmlns:p14="http://schemas.microsoft.com/office/powerpoint/2010/main" val="26395667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err="1"/>
              <a:t>Why</a:t>
            </a:r>
            <a:r>
              <a:rPr lang="de-DE" dirty="0"/>
              <a:t>?</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sp>
        <p:nvSpPr>
          <p:cNvPr id="9" name="Textfeld 8">
            <a:extLst>
              <a:ext uri="{FF2B5EF4-FFF2-40B4-BE49-F238E27FC236}">
                <a16:creationId xmlns:a16="http://schemas.microsoft.com/office/drawing/2014/main" id="{8CE1A8F0-D015-41C8-BB4F-868411E07C53}"/>
              </a:ext>
            </a:extLst>
          </p:cNvPr>
          <p:cNvSpPr txBox="1"/>
          <p:nvPr/>
        </p:nvSpPr>
        <p:spPr>
          <a:xfrm>
            <a:off x="2695075" y="2656465"/>
            <a:ext cx="6853186" cy="1200329"/>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technological landscape in the enterprise is becoming complex and heterogenous. To manage compliance and security for this environment, IAM enables the right individuals to access the right resources at the right time for the right reasons.</a:t>
            </a:r>
            <a:endParaRPr lang="en-US" dirty="0"/>
          </a:p>
        </p:txBody>
      </p:sp>
    </p:spTree>
    <p:extLst>
      <p:ext uri="{BB962C8B-B14F-4D97-AF65-F5344CB8AC3E}">
        <p14:creationId xmlns:p14="http://schemas.microsoft.com/office/powerpoint/2010/main" val="4311893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Enterprise Agreement &amp;  </a:t>
            </a:r>
            <a:r>
              <a:rPr lang="en-GB" sz="2800" err="1">
                <a:solidFill>
                  <a:schemeClr val="tx2"/>
                </a:solidFill>
              </a:rPr>
              <a:t>Enrollment</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809392"/>
            <a:ext cx="10572697" cy="1600438"/>
          </a:xfrm>
          <a:prstGeom prst="rect">
            <a:avLst/>
          </a:prstGeom>
        </p:spPr>
        <p:txBody>
          <a:bodyPr wrap="square" anchor="ctr">
            <a:noAutofit/>
          </a:bodyPr>
          <a:lstStyle/>
          <a:p>
            <a:pPr lvl="0"/>
            <a:r>
              <a:rPr lang="en-GB" sz="2000" b="1">
                <a:latin typeface="Segoe UI" panose="020B0502040204020203" pitchFamily="34" charset="0"/>
                <a:cs typeface="Segoe UI" panose="020B0502040204020203" pitchFamily="34" charset="0"/>
              </a:rPr>
              <a:t>Enterprise Agreement: </a:t>
            </a:r>
          </a:p>
          <a:p>
            <a:pPr lvl="0"/>
            <a:r>
              <a:rPr lang="en-GB" sz="2000">
                <a:latin typeface="Segoe UI" panose="020B0502040204020203" pitchFamily="34" charset="0"/>
                <a:cs typeface="Segoe UI" panose="020B0502040204020203" pitchFamily="34" charset="0"/>
              </a:rPr>
              <a:t>	Contract that combines cloud services and software licenses within one agreement</a:t>
            </a:r>
          </a:p>
          <a:p>
            <a:pPr lvl="0"/>
            <a:endParaRPr lang="en-GB" sz="2000">
              <a:latin typeface="Segoe UI" panose="020B0502040204020203" pitchFamily="34" charset="0"/>
              <a:cs typeface="Segoe UI" panose="020B0502040204020203" pitchFamily="34" charset="0"/>
            </a:endParaRPr>
          </a:p>
          <a:p>
            <a:pPr lvl="0"/>
            <a:r>
              <a:rPr lang="en-GB" sz="2000" b="1" err="1">
                <a:latin typeface="Segoe UI" panose="020B0502040204020203" pitchFamily="34" charset="0"/>
                <a:cs typeface="Segoe UI" panose="020B0502040204020203" pitchFamily="34" charset="0"/>
              </a:rPr>
              <a:t>Enrollment</a:t>
            </a:r>
            <a:r>
              <a:rPr lang="en-GB" sz="2000" b="1">
                <a:latin typeface="Segoe UI" panose="020B0502040204020203" pitchFamily="34" charset="0"/>
                <a:cs typeface="Segoe UI" panose="020B0502040204020203" pitchFamily="34" charset="0"/>
              </a:rPr>
              <a:t>:</a:t>
            </a:r>
          </a:p>
          <a:p>
            <a:pPr lvl="0"/>
            <a:r>
              <a:rPr lang="en-GB" sz="2000" b="1">
                <a:latin typeface="Segoe UI" panose="020B0502040204020203" pitchFamily="34" charset="0"/>
                <a:cs typeface="Segoe UI" panose="020B0502040204020203" pitchFamily="34" charset="0"/>
              </a:rPr>
              <a:t>	</a:t>
            </a:r>
            <a:r>
              <a:rPr lang="en-GB" sz="2000">
                <a:latin typeface="Segoe UI" panose="020B0502040204020203" pitchFamily="34" charset="0"/>
                <a:cs typeface="Segoe UI" panose="020B0502040204020203" pitchFamily="34" charset="0"/>
              </a:rPr>
              <a:t>Server &amp; Cloud </a:t>
            </a:r>
            <a:r>
              <a:rPr lang="en-GB" sz="2000" err="1">
                <a:latin typeface="Segoe UI" panose="020B0502040204020203" pitchFamily="34" charset="0"/>
                <a:cs typeface="Segoe UI" panose="020B0502040204020203" pitchFamily="34" charset="0"/>
              </a:rPr>
              <a:t>Enrollment</a:t>
            </a:r>
            <a:r>
              <a:rPr lang="en-GB" sz="2000">
                <a:latin typeface="Segoe UI" panose="020B0502040204020203" pitchFamily="34" charset="0"/>
                <a:cs typeface="Segoe UI" panose="020B0502040204020203" pitchFamily="34" charset="0"/>
              </a:rPr>
              <a:t> under the Enterprise Agreement allows to buy Azure or other 	server technologies </a:t>
            </a:r>
          </a:p>
          <a:p>
            <a:pPr lvl="0"/>
            <a:endParaRPr lang="en-GB" sz="2000">
              <a:latin typeface="Segoe UI" panose="020B0502040204020203" pitchFamily="34" charset="0"/>
              <a:cs typeface="Segoe UI" panose="020B0502040204020203" pitchFamily="34" charset="0"/>
            </a:endParaRPr>
          </a:p>
          <a:p>
            <a:pPr lvl="0"/>
            <a:r>
              <a:rPr lang="en-GB" sz="2000" b="1">
                <a:latin typeface="Segoe UI" panose="020B0502040204020203" pitchFamily="34" charset="0"/>
                <a:cs typeface="Segoe UI" panose="020B0502040204020203" pitchFamily="34" charset="0"/>
              </a:rPr>
              <a:t>Azure Enterprise Portal (ea.azure.com): </a:t>
            </a:r>
          </a:p>
          <a:p>
            <a:pPr lvl="0"/>
            <a:r>
              <a:rPr lang="en-GB" sz="2000">
                <a:latin typeface="Segoe UI" panose="020B0502040204020203" pitchFamily="34" charset="0"/>
                <a:cs typeface="Segoe UI" panose="020B0502040204020203" pitchFamily="34" charset="0"/>
              </a:rPr>
              <a:t>	Portal to manage all Server &amp; Cloud </a:t>
            </a:r>
            <a:r>
              <a:rPr lang="en-GB" sz="2000" err="1">
                <a:latin typeface="Segoe UI" panose="020B0502040204020203" pitchFamily="34" charset="0"/>
                <a:cs typeface="Segoe UI" panose="020B0502040204020203" pitchFamily="34" charset="0"/>
              </a:rPr>
              <a:t>enrollments</a:t>
            </a:r>
            <a:r>
              <a:rPr lang="en-GB" sz="2000">
                <a:latin typeface="Segoe UI" panose="020B0502040204020203" pitchFamily="34" charset="0"/>
                <a:cs typeface="Segoe UI" panose="020B0502040204020203" pitchFamily="34" charset="0"/>
              </a:rPr>
              <a:t> that you have access to. </a:t>
            </a:r>
          </a:p>
          <a:p>
            <a:pPr lvl="0"/>
            <a:endParaRPr lang="en-GB" sz="2000">
              <a:latin typeface="Segoe UI" panose="020B0502040204020203" pitchFamily="34" charset="0"/>
              <a:cs typeface="Segoe UI" panose="020B0502040204020203" pitchFamily="34" charset="0"/>
            </a:endParaRPr>
          </a:p>
          <a:p>
            <a:pPr lvl="0"/>
            <a:r>
              <a:rPr lang="en-GB" sz="2000" b="1">
                <a:latin typeface="Segoe UI" panose="020B0502040204020203" pitchFamily="34" charset="0"/>
                <a:cs typeface="Segoe UI" panose="020B0502040204020203" pitchFamily="34" charset="0"/>
              </a:rPr>
              <a:t>What about Microsoft Customer Agreement (MCA) or Cloud Solution Provider (CSP)? </a:t>
            </a:r>
          </a:p>
          <a:p>
            <a:pPr lvl="0"/>
            <a:r>
              <a:rPr lang="en-GB" sz="2000">
                <a:latin typeface="Segoe UI" panose="020B0502040204020203" pitchFamily="34" charset="0"/>
                <a:cs typeface="Segoe UI" panose="020B0502040204020203" pitchFamily="34" charset="0"/>
              </a:rPr>
              <a:t>	There is not yet guidance on these within Enterprise-Scale</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0697258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err="1"/>
              <a:t>Why</a:t>
            </a:r>
            <a:r>
              <a:rPr lang="de-DE" dirty="0"/>
              <a:t>?</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pic>
        <p:nvPicPr>
          <p:cNvPr id="1026" name="Picture 2" descr="Diagram that shows identity and access management.">
            <a:extLst>
              <a:ext uri="{FF2B5EF4-FFF2-40B4-BE49-F238E27FC236}">
                <a16:creationId xmlns:a16="http://schemas.microsoft.com/office/drawing/2014/main" id="{B8B9ADB1-3563-4CAC-BDE9-754175F56B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24" y="1888930"/>
            <a:ext cx="6753225" cy="1266825"/>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EBAF9A77-5320-406F-8A36-12816948BFD8}"/>
              </a:ext>
            </a:extLst>
          </p:cNvPr>
          <p:cNvSpPr txBox="1"/>
          <p:nvPr/>
        </p:nvSpPr>
        <p:spPr>
          <a:xfrm>
            <a:off x="2945534" y="3925447"/>
            <a:ext cx="6852804" cy="1477328"/>
          </a:xfrm>
          <a:prstGeom prst="rect">
            <a:avLst/>
          </a:prstGeom>
          <a:noFill/>
        </p:spPr>
        <p:txBody>
          <a:bodyPr wrap="square">
            <a:spAutoFit/>
          </a:bodyPr>
          <a:lstStyle/>
          <a:p>
            <a:r>
              <a:rPr lang="en-US" b="0" i="0" dirty="0">
                <a:solidFill>
                  <a:srgbClr val="171717"/>
                </a:solidFill>
                <a:effectLst/>
                <a:latin typeface="Segoe UI" panose="020B0502040204020203" pitchFamily="34" charset="0"/>
              </a:rPr>
              <a:t>Enterprise organizations typically follow a least-privileged approach to operational access. This model should be expanded to consider Azure through </a:t>
            </a:r>
            <a:r>
              <a:rPr lang="en-US" b="0" i="0" dirty="0">
                <a:solidFill>
                  <a:schemeClr val="tx2"/>
                </a:solidFill>
                <a:effectLst/>
                <a:latin typeface="Segoe UI" panose="020B0502040204020203" pitchFamily="34" charset="0"/>
              </a:rPr>
              <a:t>Azure Active Directory </a:t>
            </a:r>
            <a:r>
              <a:rPr lang="en-US" b="0" i="0" dirty="0">
                <a:solidFill>
                  <a:srgbClr val="171717"/>
                </a:solidFill>
                <a:effectLst/>
                <a:latin typeface="Segoe UI" panose="020B0502040204020203" pitchFamily="34" charset="0"/>
              </a:rPr>
              <a:t>(Azure AD), </a:t>
            </a:r>
            <a:r>
              <a:rPr lang="en-US" b="0" i="0" dirty="0">
                <a:solidFill>
                  <a:schemeClr val="tx2"/>
                </a:solidFill>
                <a:effectLst/>
                <a:latin typeface="Segoe UI" panose="020B0502040204020203" pitchFamily="34" charset="0"/>
              </a:rPr>
              <a:t>Azure role-based access control </a:t>
            </a:r>
            <a:r>
              <a:rPr lang="en-US" b="0" i="0" dirty="0">
                <a:solidFill>
                  <a:srgbClr val="171717"/>
                </a:solidFill>
                <a:effectLst/>
                <a:latin typeface="Segoe UI" panose="020B0502040204020203" pitchFamily="34" charset="0"/>
              </a:rPr>
              <a:t>(Azure RBAC), and custom role definitions.</a:t>
            </a:r>
            <a:endParaRPr lang="en-US" dirty="0"/>
          </a:p>
        </p:txBody>
      </p:sp>
    </p:spTree>
    <p:extLst>
      <p:ext uri="{BB962C8B-B14F-4D97-AF65-F5344CB8AC3E}">
        <p14:creationId xmlns:p14="http://schemas.microsoft.com/office/powerpoint/2010/main" val="32438191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a:t>RBAC</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sp>
        <p:nvSpPr>
          <p:cNvPr id="9" name="Text Placeholder 5">
            <a:extLst>
              <a:ext uri="{FF2B5EF4-FFF2-40B4-BE49-F238E27FC236}">
                <a16:creationId xmlns:a16="http://schemas.microsoft.com/office/drawing/2014/main" id="{A637221D-707D-470B-9244-83D4917E1AFF}"/>
              </a:ext>
            </a:extLst>
          </p:cNvPr>
          <p:cNvSpPr txBox="1">
            <a:spLocks/>
          </p:cNvSpPr>
          <p:nvPr/>
        </p:nvSpPr>
        <p:spPr>
          <a:xfrm>
            <a:off x="507920" y="2013477"/>
            <a:ext cx="6190330" cy="372230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buFont typeface="Arial" panose="020B0604020202020204" pitchFamily="34" charset="0"/>
              <a:buChar char="•"/>
            </a:pPr>
            <a:r>
              <a:rPr lang="en-US" sz="2448" kern="0" dirty="0"/>
              <a:t>Fine-grained access control to Azure “control plane”</a:t>
            </a:r>
          </a:p>
          <a:p>
            <a:pPr marL="342900" indent="-342900" defTabSz="914400">
              <a:buFont typeface="Arial" panose="020B0604020202020204" pitchFamily="34" charset="0"/>
              <a:buChar char="•"/>
            </a:pPr>
            <a:r>
              <a:rPr lang="en-US" sz="2448" kern="0" dirty="0"/>
              <a:t>Grant access by assigning </a:t>
            </a:r>
            <a:r>
              <a:rPr lang="en-US" sz="2448" u="sng" kern="0" dirty="0"/>
              <a:t>Security Principal</a:t>
            </a:r>
            <a:r>
              <a:rPr lang="en-US" sz="2448" kern="0" dirty="0"/>
              <a:t> a </a:t>
            </a:r>
            <a:r>
              <a:rPr lang="en-US" sz="2448" u="sng" kern="0" dirty="0"/>
              <a:t>Role</a:t>
            </a:r>
            <a:r>
              <a:rPr lang="en-US" sz="2448" kern="0" dirty="0"/>
              <a:t> at a </a:t>
            </a:r>
            <a:r>
              <a:rPr lang="en-US" sz="2448" u="sng" kern="0" dirty="0"/>
              <a:t>Scope</a:t>
            </a:r>
          </a:p>
          <a:p>
            <a:pPr marL="1275642" lvl="3" indent="-342900" defTabSz="914400">
              <a:buFont typeface="Arial" panose="020B0604020202020204" pitchFamily="34" charset="0"/>
              <a:buChar char="•"/>
            </a:pPr>
            <a:r>
              <a:rPr lang="en-US" sz="1836" kern="0" dirty="0"/>
              <a:t>Security Principal:  User, group, or service principal</a:t>
            </a:r>
          </a:p>
          <a:p>
            <a:pPr marL="1275642" lvl="3" indent="-342900" defTabSz="914400">
              <a:buFont typeface="Arial" panose="020B0604020202020204" pitchFamily="34" charset="0"/>
              <a:buChar char="•"/>
            </a:pPr>
            <a:r>
              <a:rPr lang="en-US" sz="1836" kern="0" dirty="0"/>
              <a:t>Role:  Built-in or custom role</a:t>
            </a:r>
          </a:p>
          <a:p>
            <a:pPr marL="1275642" lvl="3" indent="-342900" defTabSz="914400">
              <a:buFont typeface="Arial" panose="020B0604020202020204" pitchFamily="34" charset="0"/>
              <a:buChar char="•"/>
            </a:pPr>
            <a:r>
              <a:rPr lang="en-US" sz="1836" kern="0" dirty="0"/>
              <a:t>Scope:  Subscription, resource group, or resource</a:t>
            </a:r>
          </a:p>
          <a:p>
            <a:pPr marL="342900" indent="-342900" defTabSz="914400">
              <a:buFont typeface="Arial" panose="020B0604020202020204" pitchFamily="34" charset="0"/>
              <a:buChar char="•"/>
            </a:pPr>
            <a:r>
              <a:rPr lang="en-US" sz="2448" kern="0" dirty="0"/>
              <a:t>Assignments are inherited down the resource hierarchy</a:t>
            </a:r>
          </a:p>
        </p:txBody>
      </p:sp>
      <p:pic>
        <p:nvPicPr>
          <p:cNvPr id="10" name="Picture 8">
            <a:extLst>
              <a:ext uri="{FF2B5EF4-FFF2-40B4-BE49-F238E27FC236}">
                <a16:creationId xmlns:a16="http://schemas.microsoft.com/office/drawing/2014/main" id="{E3EFE1EC-4FC6-4357-9557-3457915647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5" y="696923"/>
            <a:ext cx="5121294" cy="5693168"/>
          </a:xfrm>
          <a:prstGeom prst="rect">
            <a:avLst/>
          </a:prstGeom>
        </p:spPr>
      </p:pic>
      <p:sp>
        <p:nvSpPr>
          <p:cNvPr id="12" name="Rectangle 9">
            <a:extLst>
              <a:ext uri="{FF2B5EF4-FFF2-40B4-BE49-F238E27FC236}">
                <a16:creationId xmlns:a16="http://schemas.microsoft.com/office/drawing/2014/main" id="{677671F4-79FD-4D46-9C81-A28143BCB489}"/>
              </a:ext>
            </a:extLst>
          </p:cNvPr>
          <p:cNvSpPr/>
          <p:nvPr/>
        </p:nvSpPr>
        <p:spPr>
          <a:xfrm>
            <a:off x="7847397" y="604435"/>
            <a:ext cx="2852669" cy="11657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97"/>
            <a:endParaRPr lang="de-CH" sz="1836">
              <a:solidFill>
                <a:srgbClr val="FFFFFF"/>
              </a:solidFill>
              <a:latin typeface="Segoe UI Semilight"/>
            </a:endParaRPr>
          </a:p>
        </p:txBody>
      </p:sp>
      <p:sp>
        <p:nvSpPr>
          <p:cNvPr id="13" name="Rectangle 10">
            <a:extLst>
              <a:ext uri="{FF2B5EF4-FFF2-40B4-BE49-F238E27FC236}">
                <a16:creationId xmlns:a16="http://schemas.microsoft.com/office/drawing/2014/main" id="{8DF5AF1B-72CE-434A-9A59-94415259C1B3}"/>
              </a:ext>
            </a:extLst>
          </p:cNvPr>
          <p:cNvSpPr/>
          <p:nvPr/>
        </p:nvSpPr>
        <p:spPr>
          <a:xfrm>
            <a:off x="6861765" y="3952663"/>
            <a:ext cx="1654913" cy="243742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97"/>
            <a:endParaRPr lang="de-CH" sz="1836">
              <a:solidFill>
                <a:srgbClr val="FFFFFF"/>
              </a:solidFill>
              <a:latin typeface="Segoe UI Semilight"/>
            </a:endParaRPr>
          </a:p>
        </p:txBody>
      </p:sp>
      <p:sp>
        <p:nvSpPr>
          <p:cNvPr id="14" name="Rectangle 11">
            <a:extLst>
              <a:ext uri="{FF2B5EF4-FFF2-40B4-BE49-F238E27FC236}">
                <a16:creationId xmlns:a16="http://schemas.microsoft.com/office/drawing/2014/main" id="{B8D2AB89-A554-4A5F-BB71-1A2FFDF2EDAE}"/>
              </a:ext>
            </a:extLst>
          </p:cNvPr>
          <p:cNvSpPr/>
          <p:nvPr/>
        </p:nvSpPr>
        <p:spPr>
          <a:xfrm>
            <a:off x="9872609" y="3905510"/>
            <a:ext cx="2001440" cy="243742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97"/>
            <a:endParaRPr lang="de-CH" sz="1836">
              <a:solidFill>
                <a:srgbClr val="FFFFFF"/>
              </a:solidFill>
              <a:latin typeface="Segoe UI Semilight"/>
            </a:endParaRPr>
          </a:p>
        </p:txBody>
      </p:sp>
      <p:sp>
        <p:nvSpPr>
          <p:cNvPr id="15" name="Rectangle 1">
            <a:extLst>
              <a:ext uri="{FF2B5EF4-FFF2-40B4-BE49-F238E27FC236}">
                <a16:creationId xmlns:a16="http://schemas.microsoft.com/office/drawing/2014/main" id="{004726E8-B6E7-40CD-AC31-24AEE5A44FC0}"/>
              </a:ext>
            </a:extLst>
          </p:cNvPr>
          <p:cNvSpPr/>
          <p:nvPr/>
        </p:nvSpPr>
        <p:spPr>
          <a:xfrm>
            <a:off x="507920" y="6257030"/>
            <a:ext cx="4001416" cy="3693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r>
              <a:rPr lang="en-US" kern="0" dirty="0">
                <a:hlinkClick r:id="rId6"/>
              </a:rPr>
              <a:t>Learn more https://aka.ms/azureiam</a:t>
            </a:r>
            <a:r>
              <a:rPr lang="en-US" kern="0" dirty="0"/>
              <a:t> </a:t>
            </a:r>
          </a:p>
        </p:txBody>
      </p:sp>
    </p:spTree>
    <p:extLst>
      <p:ext uri="{BB962C8B-B14F-4D97-AF65-F5344CB8AC3E}">
        <p14:creationId xmlns:p14="http://schemas.microsoft.com/office/powerpoint/2010/main" val="37163000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1360494" cy="3629025"/>
          </a:xfrm>
        </p:spPr>
        <p:txBody>
          <a:bodyPr/>
          <a:lstStyle/>
          <a:p>
            <a:r>
              <a:rPr lang="en-US" b="1">
                <a:ea typeface="+mj-lt"/>
                <a:cs typeface="+mj-lt"/>
              </a:rPr>
              <a:t>Plan for identity and access management</a:t>
            </a:r>
            <a:endParaRPr lang="en-US">
              <a:ea typeface="+mj-lt"/>
              <a:cs typeface="+mj-lt"/>
            </a:endParaRPr>
          </a:p>
          <a:p>
            <a:endParaRPr lang="en-US" dirty="0">
              <a:cs typeface="Segoe UI Semibold"/>
            </a:endParaRPr>
          </a:p>
        </p:txBody>
      </p:sp>
    </p:spTree>
    <p:extLst>
      <p:ext uri="{BB962C8B-B14F-4D97-AF65-F5344CB8AC3E}">
        <p14:creationId xmlns:p14="http://schemas.microsoft.com/office/powerpoint/2010/main" val="16630243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a:t>Design </a:t>
            </a:r>
            <a:r>
              <a:rPr lang="de-DE" dirty="0" err="1"/>
              <a:t>Considerations</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sp>
        <p:nvSpPr>
          <p:cNvPr id="8" name="Textfeld 7">
            <a:extLst>
              <a:ext uri="{FF2B5EF4-FFF2-40B4-BE49-F238E27FC236}">
                <a16:creationId xmlns:a16="http://schemas.microsoft.com/office/drawing/2014/main" id="{BA9BD6B7-9B6C-4A0C-BA5A-6D788C0E461A}"/>
              </a:ext>
            </a:extLst>
          </p:cNvPr>
          <p:cNvSpPr txBox="1"/>
          <p:nvPr/>
        </p:nvSpPr>
        <p:spPr>
          <a:xfrm>
            <a:off x="1425626" y="1572909"/>
            <a:ext cx="10461573"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There are limits around the number of custom roles and role assignments that must be considered when you lay down a framework around IAM and governance. </a:t>
            </a:r>
            <a:endParaRPr lang="en-US" dirty="0"/>
          </a:p>
        </p:txBody>
      </p:sp>
      <p:pic>
        <p:nvPicPr>
          <p:cNvPr id="5" name="Grafik 4" descr="Ein Bild, das Text enthält.&#10;&#10;Automatisch generierte Beschreibung">
            <a:hlinkClick r:id="rId4"/>
            <a:extLst>
              <a:ext uri="{FF2B5EF4-FFF2-40B4-BE49-F238E27FC236}">
                <a16:creationId xmlns:a16="http://schemas.microsoft.com/office/drawing/2014/main" id="{F9DACF9D-2402-465A-A216-A7D50C707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1362" y="2825528"/>
            <a:ext cx="7859222" cy="3172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69268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80B8A970-BE25-4982-9150-E21156B1FB08}"/>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Rechteck 3" descr="Employee Badge">
            <a:extLst>
              <a:ext uri="{FF2B5EF4-FFF2-40B4-BE49-F238E27FC236}">
                <a16:creationId xmlns:a16="http://schemas.microsoft.com/office/drawing/2014/main" id="{2764C83A-F6B8-4C9A-AA0D-5682FA8105AA}"/>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 name="Titel 9">
            <a:extLst>
              <a:ext uri="{FF2B5EF4-FFF2-40B4-BE49-F238E27FC236}">
                <a16:creationId xmlns:a16="http://schemas.microsoft.com/office/drawing/2014/main" id="{C84D1A7B-D657-4614-B480-BA7B22A47DF6}"/>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IAM – </a:t>
            </a:r>
            <a:r>
              <a:rPr lang="de-DE"/>
              <a:t>Design Considerations</a:t>
            </a:r>
            <a:br>
              <a:rPr lang="en-GB"/>
            </a:br>
            <a:endParaRPr lang="de-DE"/>
          </a:p>
        </p:txBody>
      </p:sp>
      <p:sp>
        <p:nvSpPr>
          <p:cNvPr id="7" name="Textfeld 6">
            <a:extLst>
              <a:ext uri="{FF2B5EF4-FFF2-40B4-BE49-F238E27FC236}">
                <a16:creationId xmlns:a16="http://schemas.microsoft.com/office/drawing/2014/main" id="{91D9AEC3-375A-472C-BCE5-119C460B85CB}"/>
              </a:ext>
            </a:extLst>
          </p:cNvPr>
          <p:cNvSpPr txBox="1"/>
          <p:nvPr/>
        </p:nvSpPr>
        <p:spPr>
          <a:xfrm>
            <a:off x="1348220" y="1311582"/>
            <a:ext cx="6852804" cy="369332"/>
          </a:xfrm>
          <a:prstGeom prst="rect">
            <a:avLst/>
          </a:prstGeom>
          <a:noFill/>
        </p:spPr>
        <p:txBody>
          <a:bodyPr wrap="square">
            <a:spAutoFit/>
          </a:bodyPr>
          <a:lstStyle/>
          <a:p>
            <a:r>
              <a:rPr lang="en-US" b="0" i="0" dirty="0">
                <a:solidFill>
                  <a:srgbClr val="171717"/>
                </a:solidFill>
                <a:effectLst/>
                <a:latin typeface="Segoe UI" panose="020B0502040204020203" pitchFamily="34" charset="0"/>
              </a:rPr>
              <a:t>Centralized versus federated resource ownership</a:t>
            </a:r>
            <a:endParaRPr lang="en-US" dirty="0"/>
          </a:p>
        </p:txBody>
      </p:sp>
      <p:sp>
        <p:nvSpPr>
          <p:cNvPr id="9" name="Textfeld 8">
            <a:extLst>
              <a:ext uri="{FF2B5EF4-FFF2-40B4-BE49-F238E27FC236}">
                <a16:creationId xmlns:a16="http://schemas.microsoft.com/office/drawing/2014/main" id="{58511310-D1A8-4D5C-8157-5855DC0AA954}"/>
              </a:ext>
            </a:extLst>
          </p:cNvPr>
          <p:cNvSpPr txBox="1"/>
          <p:nvPr/>
        </p:nvSpPr>
        <p:spPr>
          <a:xfrm>
            <a:off x="1587211" y="2712896"/>
            <a:ext cx="3670589" cy="3139321"/>
          </a:xfrm>
          <a:prstGeom prst="rect">
            <a:avLst/>
          </a:prstGeom>
          <a:noFill/>
        </p:spPr>
        <p:txBody>
          <a:bodyPr wrap="square">
            <a:spAutoFit/>
          </a:bodyPr>
          <a:lstStyle/>
          <a:p>
            <a:pPr algn="l"/>
            <a:r>
              <a:rPr lang="en-US" b="0" i="0" dirty="0">
                <a:solidFill>
                  <a:schemeClr val="tx2"/>
                </a:solidFill>
                <a:effectLst/>
                <a:latin typeface="Segoe UI" panose="020B0502040204020203" pitchFamily="34" charset="0"/>
              </a:rPr>
              <a:t>Shared resources </a:t>
            </a:r>
            <a:r>
              <a:rPr lang="en-US" b="0" i="0" dirty="0">
                <a:solidFill>
                  <a:srgbClr val="171717"/>
                </a:solidFill>
                <a:effectLst/>
                <a:latin typeface="Segoe UI" panose="020B0502040204020203" pitchFamily="34" charset="0"/>
              </a:rPr>
              <a:t>or any aspect of the environment that implements or enforces a security boundary, such as the network, </a:t>
            </a:r>
            <a:r>
              <a:rPr lang="en-US" b="0" i="0" dirty="0">
                <a:solidFill>
                  <a:schemeClr val="tx2"/>
                </a:solidFill>
                <a:effectLst/>
                <a:latin typeface="Segoe UI" panose="020B0502040204020203" pitchFamily="34" charset="0"/>
              </a:rPr>
              <a:t>must be managed centrally.</a:t>
            </a:r>
            <a:r>
              <a:rPr lang="en-US" b="0" i="0" dirty="0">
                <a:solidFill>
                  <a:srgbClr val="171717"/>
                </a:solidFill>
                <a:effectLst/>
                <a:latin typeface="Segoe UI" panose="020B0502040204020203" pitchFamily="34" charset="0"/>
              </a:rPr>
              <a:t> This requirement is part of many </a:t>
            </a:r>
            <a:r>
              <a:rPr lang="en-US" b="0" i="0" dirty="0">
                <a:solidFill>
                  <a:schemeClr val="tx2"/>
                </a:solidFill>
                <a:effectLst/>
                <a:latin typeface="Segoe UI" panose="020B0502040204020203" pitchFamily="34" charset="0"/>
              </a:rPr>
              <a:t>regulatory frameworks</a:t>
            </a:r>
            <a:r>
              <a:rPr lang="en-US" b="0" i="0" dirty="0">
                <a:solidFill>
                  <a:srgbClr val="171717"/>
                </a:solidFill>
                <a:effectLst/>
                <a:latin typeface="Segoe UI" panose="020B0502040204020203" pitchFamily="34" charset="0"/>
              </a:rPr>
              <a:t>. It's </a:t>
            </a:r>
            <a:r>
              <a:rPr lang="en-US" b="0" i="0" dirty="0">
                <a:solidFill>
                  <a:schemeClr val="tx2"/>
                </a:solidFill>
                <a:effectLst/>
                <a:latin typeface="Segoe UI" panose="020B0502040204020203" pitchFamily="34" charset="0"/>
              </a:rPr>
              <a:t>standard practice </a:t>
            </a:r>
            <a:r>
              <a:rPr lang="en-US" b="0" i="0" dirty="0">
                <a:solidFill>
                  <a:srgbClr val="171717"/>
                </a:solidFill>
                <a:effectLst/>
                <a:latin typeface="Segoe UI" panose="020B0502040204020203" pitchFamily="34" charset="0"/>
              </a:rPr>
              <a:t>for any organization that grants or denies access to confidential or critical business resources.</a:t>
            </a:r>
          </a:p>
        </p:txBody>
      </p:sp>
      <p:sp>
        <p:nvSpPr>
          <p:cNvPr id="11" name="Textfeld 10">
            <a:extLst>
              <a:ext uri="{FF2B5EF4-FFF2-40B4-BE49-F238E27FC236}">
                <a16:creationId xmlns:a16="http://schemas.microsoft.com/office/drawing/2014/main" id="{58E378A9-EE69-4E2D-B896-E688293371A0}"/>
              </a:ext>
            </a:extLst>
          </p:cNvPr>
          <p:cNvSpPr txBox="1"/>
          <p:nvPr/>
        </p:nvSpPr>
        <p:spPr>
          <a:xfrm>
            <a:off x="7131339" y="2712896"/>
            <a:ext cx="4372554" cy="3139321"/>
          </a:xfrm>
          <a:prstGeom prst="rect">
            <a:avLst/>
          </a:prstGeom>
          <a:noFill/>
        </p:spPr>
        <p:txBody>
          <a:bodyPr wrap="square">
            <a:spAutoFit/>
          </a:bodyPr>
          <a:lstStyle/>
          <a:p>
            <a:pPr algn="l"/>
            <a:r>
              <a:rPr lang="en-US" b="0" i="0" dirty="0">
                <a:solidFill>
                  <a:schemeClr val="tx2"/>
                </a:solidFill>
                <a:effectLst/>
                <a:latin typeface="Segoe UI" panose="020B0502040204020203" pitchFamily="34" charset="0"/>
              </a:rPr>
              <a:t>Managing application </a:t>
            </a:r>
            <a:r>
              <a:rPr lang="en-US" b="0" i="0" dirty="0">
                <a:solidFill>
                  <a:srgbClr val="171717"/>
                </a:solidFill>
                <a:effectLst/>
                <a:latin typeface="Segoe UI" panose="020B0502040204020203" pitchFamily="34" charset="0"/>
              </a:rPr>
              <a:t>resources that don't violate </a:t>
            </a:r>
            <a:r>
              <a:rPr lang="en-US" b="0" i="0" dirty="0">
                <a:solidFill>
                  <a:schemeClr val="tx2"/>
                </a:solidFill>
                <a:effectLst/>
                <a:latin typeface="Segoe UI" panose="020B0502040204020203" pitchFamily="34" charset="0"/>
              </a:rPr>
              <a:t>security boundaries </a:t>
            </a:r>
            <a:r>
              <a:rPr lang="en-US" b="0" i="0" dirty="0">
                <a:solidFill>
                  <a:srgbClr val="171717"/>
                </a:solidFill>
                <a:effectLst/>
                <a:latin typeface="Segoe UI" panose="020B0502040204020203" pitchFamily="34" charset="0"/>
              </a:rPr>
              <a:t>or other aspects required to maintain security and compliance </a:t>
            </a:r>
            <a:r>
              <a:rPr lang="en-US" b="0" i="0" dirty="0">
                <a:solidFill>
                  <a:schemeClr val="tx2"/>
                </a:solidFill>
                <a:effectLst/>
                <a:latin typeface="Segoe UI" panose="020B0502040204020203" pitchFamily="34" charset="0"/>
              </a:rPr>
              <a:t>can be delegated </a:t>
            </a:r>
            <a:r>
              <a:rPr lang="en-US" b="0" i="0" dirty="0">
                <a:solidFill>
                  <a:srgbClr val="171717"/>
                </a:solidFill>
                <a:effectLst/>
                <a:latin typeface="Segoe UI" panose="020B0502040204020203" pitchFamily="34" charset="0"/>
              </a:rPr>
              <a:t>to application teams. Allowing users to provision resources within a </a:t>
            </a:r>
            <a:r>
              <a:rPr lang="en-US" b="0" i="0" dirty="0">
                <a:solidFill>
                  <a:schemeClr val="tx2"/>
                </a:solidFill>
                <a:effectLst/>
                <a:latin typeface="Segoe UI" panose="020B0502040204020203" pitchFamily="34" charset="0"/>
              </a:rPr>
              <a:t>securely managed environment</a:t>
            </a:r>
            <a:r>
              <a:rPr lang="en-US" b="0" i="0" dirty="0">
                <a:solidFill>
                  <a:srgbClr val="171717"/>
                </a:solidFill>
                <a:effectLst/>
                <a:latin typeface="Segoe UI" panose="020B0502040204020203" pitchFamily="34" charset="0"/>
              </a:rPr>
              <a:t> allows organizations to take advantage of the </a:t>
            </a:r>
            <a:r>
              <a:rPr lang="en-US" b="0" i="0" dirty="0">
                <a:solidFill>
                  <a:schemeClr val="tx2"/>
                </a:solidFill>
                <a:effectLst/>
                <a:latin typeface="Segoe UI" panose="020B0502040204020203" pitchFamily="34" charset="0"/>
              </a:rPr>
              <a:t>agile nature of the cloud </a:t>
            </a:r>
            <a:r>
              <a:rPr lang="en-US" b="0" i="0" dirty="0">
                <a:solidFill>
                  <a:srgbClr val="171717"/>
                </a:solidFill>
                <a:effectLst/>
                <a:latin typeface="Segoe UI" panose="020B0502040204020203" pitchFamily="34" charset="0"/>
              </a:rPr>
              <a:t>while preventing the violation of any critical security or governance boundary.</a:t>
            </a:r>
          </a:p>
        </p:txBody>
      </p:sp>
      <p:sp>
        <p:nvSpPr>
          <p:cNvPr id="12" name="Ellipse 11">
            <a:extLst>
              <a:ext uri="{FF2B5EF4-FFF2-40B4-BE49-F238E27FC236}">
                <a16:creationId xmlns:a16="http://schemas.microsoft.com/office/drawing/2014/main" id="{491C24CB-2E7D-40CF-AF67-24A0ABBB256E}"/>
              </a:ext>
            </a:extLst>
          </p:cNvPr>
          <p:cNvSpPr/>
          <p:nvPr/>
        </p:nvSpPr>
        <p:spPr bwMode="auto">
          <a:xfrm>
            <a:off x="1368985" y="2816821"/>
            <a:ext cx="145489" cy="1454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Ellipse 13">
            <a:extLst>
              <a:ext uri="{FF2B5EF4-FFF2-40B4-BE49-F238E27FC236}">
                <a16:creationId xmlns:a16="http://schemas.microsoft.com/office/drawing/2014/main" id="{19E7FB84-457D-482E-B51B-68167066DF78}"/>
              </a:ext>
            </a:extLst>
          </p:cNvPr>
          <p:cNvSpPr/>
          <p:nvPr/>
        </p:nvSpPr>
        <p:spPr bwMode="auto">
          <a:xfrm>
            <a:off x="6893484" y="2813356"/>
            <a:ext cx="145489" cy="1454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90775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80B8A970-BE25-4982-9150-E21156B1FB08}"/>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Rechteck 3" descr="Employee Badge">
            <a:extLst>
              <a:ext uri="{FF2B5EF4-FFF2-40B4-BE49-F238E27FC236}">
                <a16:creationId xmlns:a16="http://schemas.microsoft.com/office/drawing/2014/main" id="{2764C83A-F6B8-4C9A-AA0D-5682FA8105AA}"/>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 name="Titel 9">
            <a:extLst>
              <a:ext uri="{FF2B5EF4-FFF2-40B4-BE49-F238E27FC236}">
                <a16:creationId xmlns:a16="http://schemas.microsoft.com/office/drawing/2014/main" id="{C84D1A7B-D657-4614-B480-BA7B22A47DF6}"/>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IAM – </a:t>
            </a:r>
            <a:r>
              <a:rPr lang="de-DE"/>
              <a:t>Design Considerations</a:t>
            </a:r>
            <a:br>
              <a:rPr lang="en-GB"/>
            </a:br>
            <a:endParaRPr lang="de-DE"/>
          </a:p>
        </p:txBody>
      </p:sp>
      <p:pic>
        <p:nvPicPr>
          <p:cNvPr id="2" name="Graphic 3">
            <a:extLst>
              <a:ext uri="{FF2B5EF4-FFF2-40B4-BE49-F238E27FC236}">
                <a16:creationId xmlns:a16="http://schemas.microsoft.com/office/drawing/2014/main" id="{61AF79F5-B4CE-47C1-9B87-2A298083139A}"/>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1" t="54818" r="76779" b="8113"/>
          <a:stretch/>
        </p:blipFill>
        <p:spPr>
          <a:xfrm>
            <a:off x="1724891" y="1971633"/>
            <a:ext cx="3428999" cy="4074435"/>
          </a:xfrm>
          <a:prstGeom prst="rect">
            <a:avLst/>
          </a:prstGeom>
        </p:spPr>
      </p:pic>
      <p:pic>
        <p:nvPicPr>
          <p:cNvPr id="6" name="Graphic 3">
            <a:extLst>
              <a:ext uri="{FF2B5EF4-FFF2-40B4-BE49-F238E27FC236}">
                <a16:creationId xmlns:a16="http://schemas.microsoft.com/office/drawing/2014/main" id="{36E777BB-DB1F-4D79-9C10-35EC9C352FBF}"/>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46925" t="55763" r="22686" b="7168"/>
          <a:stretch/>
        </p:blipFill>
        <p:spPr>
          <a:xfrm>
            <a:off x="6989618" y="1971632"/>
            <a:ext cx="4345132" cy="4074435"/>
          </a:xfrm>
          <a:prstGeom prst="rect">
            <a:avLst/>
          </a:prstGeom>
        </p:spPr>
      </p:pic>
    </p:spTree>
    <p:extLst>
      <p:ext uri="{BB962C8B-B14F-4D97-AF65-F5344CB8AC3E}">
        <p14:creationId xmlns:p14="http://schemas.microsoft.com/office/powerpoint/2010/main" val="9895591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2893100"/>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strike="noStrike" dirty="0">
                <a:solidFill>
                  <a:schemeClr val="tx2"/>
                </a:solidFill>
                <a:effectLst/>
                <a:latin typeface="Segoe UI" panose="020B0502040204020203" pitchFamily="34" charset="0"/>
              </a:rPr>
              <a:t>Azure RBAC</a:t>
            </a:r>
            <a:r>
              <a:rPr lang="en-US" b="0" i="0" dirty="0">
                <a:solidFill>
                  <a:schemeClr val="tx2"/>
                </a:solidFill>
                <a:effectLst/>
                <a:latin typeface="Segoe UI" panose="020B0502040204020203" pitchFamily="34" charset="0"/>
              </a:rPr>
              <a:t> </a:t>
            </a:r>
            <a:r>
              <a:rPr lang="en-US" b="0" i="0" dirty="0">
                <a:solidFill>
                  <a:srgbClr val="171717"/>
                </a:solidFill>
                <a:effectLst/>
                <a:latin typeface="Segoe UI" panose="020B0502040204020203" pitchFamily="34" charset="0"/>
              </a:rPr>
              <a:t>to manage data-plane access to resources, where possible. Examples are Azure Key Vault, a storage account, or a SQL database.</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Deploy </a:t>
            </a:r>
            <a:r>
              <a:rPr lang="en-US" b="0" i="0" dirty="0">
                <a:solidFill>
                  <a:schemeClr val="tx2"/>
                </a:solidFill>
                <a:effectLst/>
                <a:latin typeface="Segoe UI" panose="020B0502040204020203" pitchFamily="34" charset="0"/>
              </a:rPr>
              <a:t>Azure AD conditional-access </a:t>
            </a:r>
            <a:r>
              <a:rPr lang="en-US" b="0" i="0" dirty="0">
                <a:solidFill>
                  <a:srgbClr val="171717"/>
                </a:solidFill>
                <a:effectLst/>
                <a:latin typeface="Segoe UI" panose="020B0502040204020203" pitchFamily="34" charset="0"/>
              </a:rPr>
              <a:t>policies for any user with rights to Azure environments. Doing so provides another mechanism to help protect a controlled Azure environment from unauthorized access.</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Enforce </a:t>
            </a:r>
            <a:r>
              <a:rPr lang="en-US" b="0" i="0" dirty="0">
                <a:solidFill>
                  <a:schemeClr val="tx2"/>
                </a:solidFill>
                <a:effectLst/>
                <a:latin typeface="Segoe UI" panose="020B0502040204020203" pitchFamily="34" charset="0"/>
              </a:rPr>
              <a:t>multi-factor authentication </a:t>
            </a:r>
            <a:r>
              <a:rPr lang="en-US" b="0" i="0" dirty="0">
                <a:solidFill>
                  <a:srgbClr val="171717"/>
                </a:solidFill>
                <a:effectLst/>
                <a:latin typeface="Segoe UI" panose="020B0502040204020203" pitchFamily="34" charset="0"/>
              </a:rPr>
              <a:t>for any user with rights to the Azure environments. Multi-factor authentication enforcement is a requirement of many compliance frameworks. It greatly lowers the risk of credential theft and unauthorized access.</a:t>
            </a:r>
          </a:p>
        </p:txBody>
      </p:sp>
    </p:spTree>
    <p:extLst>
      <p:ext uri="{BB962C8B-B14F-4D97-AF65-F5344CB8AC3E}">
        <p14:creationId xmlns:p14="http://schemas.microsoft.com/office/powerpoint/2010/main" val="96756359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386009"/>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407322" y="145015"/>
            <a:ext cx="1019623"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138427" y="1820673"/>
            <a:ext cx="1282644"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528059" y="4181142"/>
            <a:ext cx="866430" cy="3094711"/>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303876" y="3346044"/>
            <a:ext cx="884724"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504864" y="1992896"/>
            <a:ext cx="757834" cy="757834"/>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484851"/>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218301"/>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192700"/>
            <a:ext cx="1771946" cy="1754619"/>
            <a:chOff x="10098218" y="4868079"/>
            <a:chExt cx="1737360" cy="1720371"/>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94650"/>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a:t>
              </a:r>
              <a:br>
                <a:rPr lang="en-US" sz="1632" spc="-51">
                  <a:ln w="3175">
                    <a:noFill/>
                  </a:ln>
                  <a:gradFill>
                    <a:gsLst>
                      <a:gs pos="1250">
                        <a:srgbClr val="1A1A1A"/>
                      </a:gs>
                      <a:gs pos="100000">
                        <a:srgbClr val="1A1A1A"/>
                      </a:gs>
                    </a:gsLst>
                    <a:lin ang="5400000" scaled="0"/>
                  </a:gradFill>
                  <a:cs typeface="Segoe UI" pitchFamily="34" charset="0"/>
                </a:rPr>
              </a:br>
              <a:r>
                <a:rPr lang="en-US" sz="1632" spc="-51">
                  <a:ln w="3175">
                    <a:noFill/>
                  </a:ln>
                  <a:gradFill>
                    <a:gsLst>
                      <a:gs pos="1250">
                        <a:srgbClr val="1A1A1A"/>
                      </a:gs>
                      <a:gs pos="100000">
                        <a:srgbClr val="1A1A1A"/>
                      </a:gs>
                    </a:gsLst>
                    <a:lin ang="5400000" scaled="0"/>
                  </a:gradFill>
                  <a:cs typeface="Segoe UI" pitchFamily="34" charset="0"/>
                </a:rPr>
                <a:t>&amp; web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875887"/>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2184070"/>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611746"/>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607064"/>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73"/>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73"/>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73"/>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888563"/>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775559"/>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47174" y="3720578"/>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90897" y="3578722"/>
            <a:ext cx="757834" cy="757834"/>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265905" y="2134751"/>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65905" y="5306404"/>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489192" y="5164549"/>
            <a:ext cx="757834" cy="757834"/>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08828" y="4466325"/>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45490" y="4419458"/>
            <a:ext cx="757834" cy="757834"/>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16928" y="2879841"/>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45490" y="2737986"/>
            <a:ext cx="757834" cy="757834"/>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1078575"/>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704943"/>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311895" y="4115604"/>
            <a:ext cx="770607" cy="770609"/>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704534" y="4994562"/>
            <a:ext cx="770607" cy="770609"/>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311895" y="2997102"/>
            <a:ext cx="770607" cy="770609"/>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704534" y="2133642"/>
            <a:ext cx="770607" cy="770609"/>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992896"/>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598982"/>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233809"/>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6634" y="1931063"/>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9051" y="2785111"/>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52518" y="4615806"/>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28999" y="5421853"/>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451508"/>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1078575"/>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992896"/>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357701"/>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latin typeface="+mj-lt"/>
                </a:rPr>
                <a:t>Machine</a:t>
              </a:r>
              <a:br>
                <a:rPr lang="en-US" sz="1099">
                  <a:solidFill>
                    <a:srgbClr val="FFFFFF"/>
                  </a:solidFill>
                  <a:latin typeface="+mj-lt"/>
                </a:rPr>
              </a:br>
              <a:r>
                <a:rPr lang="en-US" sz="1099">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500910"/>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432498"/>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314279"/>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652408"/>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757301"/>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785666"/>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992896"/>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1132926"/>
            <a:ext cx="1758593" cy="1180755"/>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933741"/>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5149187"/>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888563"/>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1077017"/>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73"/>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73"/>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
        <p:nvSpPr>
          <p:cNvPr id="351" name="Title 3">
            <a:extLst>
              <a:ext uri="{FF2B5EF4-FFF2-40B4-BE49-F238E27FC236}">
                <a16:creationId xmlns:a16="http://schemas.microsoft.com/office/drawing/2014/main" id="{6E36EACF-3DC9-4346-980A-359CC2E79895}"/>
              </a:ext>
            </a:extLst>
          </p:cNvPr>
          <p:cNvSpPr txBox="1">
            <a:spLocks/>
          </p:cNvSpPr>
          <p:nvPr/>
        </p:nvSpPr>
        <p:spPr>
          <a:xfrm>
            <a:off x="202067" y="5165"/>
            <a:ext cx="11237870" cy="565027"/>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a:t>Azure AD conditional access</a:t>
            </a:r>
          </a:p>
        </p:txBody>
      </p:sp>
    </p:spTree>
    <p:extLst>
      <p:ext uri="{BB962C8B-B14F-4D97-AF65-F5344CB8AC3E}">
        <p14:creationId xmlns:p14="http://schemas.microsoft.com/office/powerpoint/2010/main" val="518285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8E91-B009-4619-8435-F24DD860DCB6}"/>
              </a:ext>
            </a:extLst>
          </p:cNvPr>
          <p:cNvPicPr>
            <a:picLocks noChangeAspect="1"/>
          </p:cNvPicPr>
          <p:nvPr/>
        </p:nvPicPr>
        <p:blipFill>
          <a:blip r:embed="rId2"/>
          <a:stretch>
            <a:fillRect/>
          </a:stretch>
        </p:blipFill>
        <p:spPr>
          <a:xfrm>
            <a:off x="600856" y="1478007"/>
            <a:ext cx="2392080" cy="488431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1C0EC2D-67FB-464F-94A6-7EFF369C77A4}"/>
              </a:ext>
            </a:extLst>
          </p:cNvPr>
          <p:cNvPicPr>
            <a:picLocks noChangeAspect="1"/>
          </p:cNvPicPr>
          <p:nvPr/>
        </p:nvPicPr>
        <p:blipFill>
          <a:blip r:embed="rId3"/>
          <a:stretch>
            <a:fillRect/>
          </a:stretch>
        </p:blipFill>
        <p:spPr>
          <a:xfrm>
            <a:off x="3448342" y="1478006"/>
            <a:ext cx="2392081" cy="21524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CD65D9F-32B9-4EC4-98F4-07298371E4DD}"/>
              </a:ext>
            </a:extLst>
          </p:cNvPr>
          <p:cNvPicPr>
            <a:picLocks noChangeAspect="1"/>
          </p:cNvPicPr>
          <p:nvPr/>
        </p:nvPicPr>
        <p:blipFill>
          <a:blip r:embed="rId4"/>
          <a:stretch>
            <a:fillRect/>
          </a:stretch>
        </p:blipFill>
        <p:spPr>
          <a:xfrm>
            <a:off x="6312777" y="1478007"/>
            <a:ext cx="2392080" cy="322288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37F7452-E10F-42FF-8225-3960DC4B0B33}"/>
              </a:ext>
            </a:extLst>
          </p:cNvPr>
          <p:cNvPicPr>
            <a:picLocks noChangeAspect="1"/>
          </p:cNvPicPr>
          <p:nvPr/>
        </p:nvPicPr>
        <p:blipFill>
          <a:blip r:embed="rId5"/>
          <a:stretch>
            <a:fillRect/>
          </a:stretch>
        </p:blipFill>
        <p:spPr>
          <a:xfrm>
            <a:off x="3442288" y="4111748"/>
            <a:ext cx="2421135" cy="137897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C1F029D-EACE-4A88-A09A-8151D2FB1AC1}"/>
              </a:ext>
            </a:extLst>
          </p:cNvPr>
          <p:cNvPicPr>
            <a:picLocks noChangeAspect="1"/>
          </p:cNvPicPr>
          <p:nvPr/>
        </p:nvPicPr>
        <p:blipFill>
          <a:blip r:embed="rId6"/>
          <a:stretch>
            <a:fillRect/>
          </a:stretch>
        </p:blipFill>
        <p:spPr>
          <a:xfrm>
            <a:off x="9177210" y="1478007"/>
            <a:ext cx="2581759" cy="5267482"/>
          </a:xfrm>
          <a:prstGeom prst="rect">
            <a:avLst/>
          </a:prstGeom>
          <a:ln>
            <a:noFill/>
          </a:ln>
          <a:effectLst>
            <a:outerShdw blurRad="292100" dist="139700" dir="2700000" algn="tl" rotWithShape="0">
              <a:srgbClr val="333333">
                <a:alpha val="65000"/>
              </a:srgbClr>
            </a:outerShdw>
          </a:effectLst>
        </p:spPr>
      </p:pic>
      <p:sp>
        <p:nvSpPr>
          <p:cNvPr id="3" name="Ellipse 2">
            <a:extLst>
              <a:ext uri="{FF2B5EF4-FFF2-40B4-BE49-F238E27FC236}">
                <a16:creationId xmlns:a16="http://schemas.microsoft.com/office/drawing/2014/main" id="{9B8FC2DA-4846-460E-81D8-62B7CA71B24C}"/>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hteck 10" descr="Employee Badge">
            <a:extLst>
              <a:ext uri="{FF2B5EF4-FFF2-40B4-BE49-F238E27FC236}">
                <a16:creationId xmlns:a16="http://schemas.microsoft.com/office/drawing/2014/main" id="{1AE974E0-2540-4FF1-83CE-118A9348904F}"/>
              </a:ext>
            </a:extLst>
          </p:cNvPr>
          <p:cNvSpPr/>
          <p:nvPr/>
        </p:nvSpPr>
        <p:spPr>
          <a:xfrm>
            <a:off x="473928" y="582779"/>
            <a:ext cx="535071" cy="53507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3" name="Titel 9">
            <a:extLst>
              <a:ext uri="{FF2B5EF4-FFF2-40B4-BE49-F238E27FC236}">
                <a16:creationId xmlns:a16="http://schemas.microsoft.com/office/drawing/2014/main" id="{068436FD-BB63-4E7C-A471-8636C84065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en-US" dirty="0"/>
              <a:t>Access Management – Conditional Access</a:t>
            </a:r>
            <a:endParaRPr lang="de-DE" dirty="0"/>
          </a:p>
        </p:txBody>
      </p:sp>
    </p:spTree>
    <p:extLst>
      <p:ext uri="{BB962C8B-B14F-4D97-AF65-F5344CB8AC3E}">
        <p14:creationId xmlns:p14="http://schemas.microsoft.com/office/powerpoint/2010/main" val="1072585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9">
            <a:extLst>
              <a:ext uri="{FF2B5EF4-FFF2-40B4-BE49-F238E27FC236}">
                <a16:creationId xmlns:a16="http://schemas.microsoft.com/office/drawing/2014/main" id="{46479569-40AF-4BC2-B561-BBE7EBA824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en-US" dirty="0"/>
              <a:t>MFA</a:t>
            </a:r>
            <a:br>
              <a:rPr lang="en-GB" dirty="0"/>
            </a:br>
            <a:endParaRPr lang="de-DE" dirty="0"/>
          </a:p>
        </p:txBody>
      </p:sp>
      <p:grpSp>
        <p:nvGrpSpPr>
          <p:cNvPr id="20" name="Group 4">
            <a:extLst>
              <a:ext uri="{FF2B5EF4-FFF2-40B4-BE49-F238E27FC236}">
                <a16:creationId xmlns:a16="http://schemas.microsoft.com/office/drawing/2014/main" id="{EC6494AB-F5B9-40DA-9F29-9CFD6F95B1A9}"/>
              </a:ext>
            </a:extLst>
          </p:cNvPr>
          <p:cNvGrpSpPr/>
          <p:nvPr/>
        </p:nvGrpSpPr>
        <p:grpSpPr>
          <a:xfrm>
            <a:off x="296611" y="373976"/>
            <a:ext cx="933071" cy="933071"/>
            <a:chOff x="-649496" y="382043"/>
            <a:chExt cx="914859" cy="914859"/>
          </a:xfrm>
        </p:grpSpPr>
        <p:sp>
          <p:nvSpPr>
            <p:cNvPr id="21" name="Oval 10">
              <a:extLst>
                <a:ext uri="{FF2B5EF4-FFF2-40B4-BE49-F238E27FC236}">
                  <a16:creationId xmlns:a16="http://schemas.microsoft.com/office/drawing/2014/main" id="{C5EC235E-7F56-4D11-A567-32A2913AD58C}"/>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3" name="Rectangle 11" descr="Users">
              <a:extLst>
                <a:ext uri="{FF2B5EF4-FFF2-40B4-BE49-F238E27FC236}">
                  <a16:creationId xmlns:a16="http://schemas.microsoft.com/office/drawing/2014/main" id="{071D10E0-BBBB-48AA-BEE8-39E50DECA1B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31" name="Text Placeholder 5">
            <a:extLst>
              <a:ext uri="{FF2B5EF4-FFF2-40B4-BE49-F238E27FC236}">
                <a16:creationId xmlns:a16="http://schemas.microsoft.com/office/drawing/2014/main" id="{DD356722-C5BF-45D5-9A48-2236A8BE2453}"/>
              </a:ext>
            </a:extLst>
          </p:cNvPr>
          <p:cNvSpPr txBox="1">
            <a:spLocks/>
          </p:cNvSpPr>
          <p:nvPr/>
        </p:nvSpPr>
        <p:spPr>
          <a:xfrm>
            <a:off x="809896" y="4267200"/>
            <a:ext cx="2487613" cy="151485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lnSpc>
                <a:spcPct val="90000"/>
              </a:lnSpc>
              <a:spcBef>
                <a:spcPts val="333"/>
              </a:spcBef>
              <a:buSzTx/>
              <a:defRPr/>
            </a:pPr>
            <a:r>
              <a:rPr lang="en-US"/>
              <a:t> For non-browser apps that do not support Modern Authentication** </a:t>
            </a:r>
            <a:endParaRPr lang="en-US" dirty="0"/>
          </a:p>
        </p:txBody>
      </p:sp>
      <p:sp>
        <p:nvSpPr>
          <p:cNvPr id="32" name="TextBox 11">
            <a:extLst>
              <a:ext uri="{FF2B5EF4-FFF2-40B4-BE49-F238E27FC236}">
                <a16:creationId xmlns:a16="http://schemas.microsoft.com/office/drawing/2014/main" id="{BCB9F367-8829-4A67-ADD6-B7B143AA4CC6}"/>
              </a:ext>
            </a:extLst>
          </p:cNvPr>
          <p:cNvSpPr txBox="1"/>
          <p:nvPr/>
        </p:nvSpPr>
        <p:spPr>
          <a:xfrm>
            <a:off x="809896" y="2024674"/>
            <a:ext cx="2487613" cy="1723549"/>
          </a:xfrm>
          <a:prstGeom prst="rect">
            <a:avLst/>
          </a:prstGeom>
          <a:solidFill>
            <a:schemeClr val="tx2"/>
          </a:solidFill>
        </p:spPr>
        <p:txBody>
          <a:bodyPr wrap="square" lIns="0" tIns="0" rIns="0" bIns="0" rtlCol="0">
            <a:spAutoFit/>
          </a:bodyPr>
          <a:lstStyle/>
          <a:p>
            <a:pPr algn="ctr"/>
            <a:r>
              <a:rPr lang="en-US" sz="2800" b="1">
                <a:solidFill>
                  <a:schemeClr val="bg1"/>
                </a:solidFill>
              </a:rPr>
              <a:t>App Passwords</a:t>
            </a:r>
          </a:p>
          <a:p>
            <a:pPr algn="ctr"/>
            <a:endParaRPr lang="en-US" sz="2800" b="1">
              <a:solidFill>
                <a:schemeClr val="bg1"/>
              </a:solidFill>
            </a:endParaRPr>
          </a:p>
          <a:p>
            <a:pPr algn="ctr"/>
            <a:endParaRPr lang="en-US" sz="2800" b="1">
              <a:solidFill>
                <a:schemeClr val="bg1"/>
              </a:solidFill>
            </a:endParaRPr>
          </a:p>
        </p:txBody>
      </p:sp>
      <p:sp>
        <p:nvSpPr>
          <p:cNvPr id="33" name="Text Placeholder 5">
            <a:extLst>
              <a:ext uri="{FF2B5EF4-FFF2-40B4-BE49-F238E27FC236}">
                <a16:creationId xmlns:a16="http://schemas.microsoft.com/office/drawing/2014/main" id="{82979844-A28D-472F-B6EB-DABE3520EA3F}"/>
              </a:ext>
            </a:extLst>
          </p:cNvPr>
          <p:cNvSpPr txBox="1">
            <a:spLocks/>
          </p:cNvSpPr>
          <p:nvPr/>
        </p:nvSpPr>
        <p:spPr>
          <a:xfrm>
            <a:off x="613409" y="5923486"/>
            <a:ext cx="11460163" cy="838200"/>
          </a:xfrm>
          <a:prstGeom prst="rect">
            <a:avLst/>
          </a:prstGeom>
        </p:spPr>
        <p:txBody>
          <a:bodyPr vert="horz" lIns="0" tIns="0" rIns="0" bIns="0" rtlCol="0">
            <a:noAutofit/>
          </a:bodyPr>
          <a:lstStyle>
            <a:lvl1pPr marL="0" indent="0" algn="ctr" defTabSz="932688" rtl="0" eaLnBrk="1" latinLnBrk="0" hangingPunct="1">
              <a:lnSpc>
                <a:spcPct val="100000"/>
              </a:lnSpc>
              <a:spcBef>
                <a:spcPts val="0"/>
              </a:spcBef>
              <a:buClr>
                <a:schemeClr val="tx1"/>
              </a:buClr>
              <a:buSzPct val="90000"/>
              <a:buFont typeface="Wingdings" panose="05000000000000000000" pitchFamily="2" charset="2"/>
              <a:buNone/>
              <a:defRPr lang="en-US" sz="20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algn="l"/>
            <a:r>
              <a:rPr lang="en-US" sz="1600" dirty="0"/>
              <a:t>*Discouraged Setting for security purposes</a:t>
            </a:r>
          </a:p>
          <a:p>
            <a:pPr algn="l"/>
            <a:r>
              <a:rPr lang="en-US" sz="1600" dirty="0"/>
              <a:t>**App passwords are highly discouraged; they may be retired soon.</a:t>
            </a:r>
          </a:p>
        </p:txBody>
      </p:sp>
      <p:sp>
        <p:nvSpPr>
          <p:cNvPr id="34" name="Arrow: Right 13">
            <a:extLst>
              <a:ext uri="{FF2B5EF4-FFF2-40B4-BE49-F238E27FC236}">
                <a16:creationId xmlns:a16="http://schemas.microsoft.com/office/drawing/2014/main" id="{ED80A46A-D079-469D-90FD-0B3EBB07604E}"/>
              </a:ext>
            </a:extLst>
          </p:cNvPr>
          <p:cNvSpPr/>
          <p:nvPr/>
        </p:nvSpPr>
        <p:spPr bwMode="auto">
          <a:xfrm rot="5400000">
            <a:off x="1787002" y="3810000"/>
            <a:ext cx="53340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5">
            <a:extLst>
              <a:ext uri="{FF2B5EF4-FFF2-40B4-BE49-F238E27FC236}">
                <a16:creationId xmlns:a16="http://schemas.microsoft.com/office/drawing/2014/main" id="{7CC91152-7EB3-4622-A902-43A18044AFA6}"/>
              </a:ext>
            </a:extLst>
          </p:cNvPr>
          <p:cNvSpPr txBox="1">
            <a:spLocks/>
          </p:cNvSpPr>
          <p:nvPr/>
        </p:nvSpPr>
        <p:spPr>
          <a:xfrm>
            <a:off x="3455987" y="4305300"/>
            <a:ext cx="2487613" cy="1620135"/>
          </a:xfrm>
          <a:prstGeom prst="rect">
            <a:avLst/>
          </a:prstGeom>
        </p:spPr>
        <p:txBody>
          <a:bodyPr vert="horz" lIns="0" tIns="0" rIns="0" bIns="0" rtlCol="0">
            <a:noAutofit/>
          </a:bodyPr>
          <a:lstStyle>
            <a:lvl1pPr marL="0" indent="0" algn="ctr" defTabSz="932688" rtl="0" eaLnBrk="1" latinLnBrk="0" hangingPunct="1">
              <a:lnSpc>
                <a:spcPct val="100000"/>
              </a:lnSpc>
              <a:spcBef>
                <a:spcPts val="0"/>
              </a:spcBef>
              <a:buClr>
                <a:schemeClr val="tx1"/>
              </a:buClr>
              <a:buSzPct val="90000"/>
              <a:buFont typeface="Wingdings" panose="05000000000000000000" pitchFamily="2" charset="2"/>
              <a:buNone/>
              <a:defRPr lang="en-US" sz="20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lvl="0" algn="l" defTabSz="914400">
              <a:lnSpc>
                <a:spcPct val="90000"/>
              </a:lnSpc>
              <a:spcBef>
                <a:spcPts val="333"/>
              </a:spcBef>
              <a:buClrTx/>
              <a:buSzTx/>
              <a:defRPr/>
            </a:pPr>
            <a:r>
              <a:rPr lang="en-US"/>
              <a:t>External IPs that will bypass MFA</a:t>
            </a:r>
          </a:p>
        </p:txBody>
      </p:sp>
      <p:sp>
        <p:nvSpPr>
          <p:cNvPr id="36" name="TextBox 15">
            <a:extLst>
              <a:ext uri="{FF2B5EF4-FFF2-40B4-BE49-F238E27FC236}">
                <a16:creationId xmlns:a16="http://schemas.microsoft.com/office/drawing/2014/main" id="{A366AB26-82D4-460E-B43D-57700DEC3E93}"/>
              </a:ext>
            </a:extLst>
          </p:cNvPr>
          <p:cNvSpPr txBox="1"/>
          <p:nvPr/>
        </p:nvSpPr>
        <p:spPr>
          <a:xfrm>
            <a:off x="3455987" y="2041647"/>
            <a:ext cx="2487613" cy="1723549"/>
          </a:xfrm>
          <a:prstGeom prst="rect">
            <a:avLst/>
          </a:prstGeom>
          <a:solidFill>
            <a:schemeClr val="tx2"/>
          </a:solidFill>
        </p:spPr>
        <p:txBody>
          <a:bodyPr wrap="square" lIns="0" tIns="0" rIns="0" bIns="0" rtlCol="0">
            <a:spAutoFit/>
          </a:bodyPr>
          <a:lstStyle/>
          <a:p>
            <a:pPr algn="ctr"/>
            <a:r>
              <a:rPr lang="en-US" sz="2800" b="1">
                <a:solidFill>
                  <a:schemeClr val="bg1"/>
                </a:solidFill>
              </a:rPr>
              <a:t>Trusted IPs</a:t>
            </a:r>
          </a:p>
          <a:p>
            <a:pPr algn="ctr"/>
            <a:endParaRPr lang="en-US" sz="2800" b="1">
              <a:solidFill>
                <a:schemeClr val="bg1"/>
              </a:solidFill>
            </a:endParaRPr>
          </a:p>
          <a:p>
            <a:pPr algn="ctr"/>
            <a:endParaRPr lang="en-US" sz="2800" b="1">
              <a:solidFill>
                <a:schemeClr val="bg1"/>
              </a:solidFill>
            </a:endParaRPr>
          </a:p>
          <a:p>
            <a:pPr algn="ctr"/>
            <a:endParaRPr lang="en-US" sz="2800" b="1">
              <a:solidFill>
                <a:schemeClr val="bg1"/>
              </a:solidFill>
            </a:endParaRPr>
          </a:p>
        </p:txBody>
      </p:sp>
      <p:sp>
        <p:nvSpPr>
          <p:cNvPr id="37" name="Arrow: Right 16">
            <a:extLst>
              <a:ext uri="{FF2B5EF4-FFF2-40B4-BE49-F238E27FC236}">
                <a16:creationId xmlns:a16="http://schemas.microsoft.com/office/drawing/2014/main" id="{F921774B-A77D-4632-8F3F-B8142C92EF90}"/>
              </a:ext>
            </a:extLst>
          </p:cNvPr>
          <p:cNvSpPr/>
          <p:nvPr/>
        </p:nvSpPr>
        <p:spPr bwMode="auto">
          <a:xfrm rot="5400000">
            <a:off x="4356896" y="3827004"/>
            <a:ext cx="53340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5">
            <a:extLst>
              <a:ext uri="{FF2B5EF4-FFF2-40B4-BE49-F238E27FC236}">
                <a16:creationId xmlns:a16="http://schemas.microsoft.com/office/drawing/2014/main" id="{E6801AA5-3C70-4CC1-BD5C-53E12765930F}"/>
              </a:ext>
            </a:extLst>
          </p:cNvPr>
          <p:cNvSpPr txBox="1">
            <a:spLocks/>
          </p:cNvSpPr>
          <p:nvPr/>
        </p:nvSpPr>
        <p:spPr>
          <a:xfrm>
            <a:off x="6102078" y="4270283"/>
            <a:ext cx="2487613" cy="1634987"/>
          </a:xfrm>
          <a:prstGeom prst="rect">
            <a:avLst/>
          </a:prstGeom>
        </p:spPr>
        <p:txBody>
          <a:bodyPr vert="horz" lIns="0" tIns="0" rIns="0" bIns="0" rtlCol="0">
            <a:noAutofit/>
          </a:bodyPr>
          <a:lstStyle>
            <a:lvl1pPr marL="0" indent="0" algn="ctr" defTabSz="932688" rtl="0" eaLnBrk="1" latinLnBrk="0" hangingPunct="1">
              <a:lnSpc>
                <a:spcPct val="100000"/>
              </a:lnSpc>
              <a:spcBef>
                <a:spcPts val="0"/>
              </a:spcBef>
              <a:buClr>
                <a:schemeClr val="tx1"/>
              </a:buClr>
              <a:buSzPct val="90000"/>
              <a:buFont typeface="Wingdings" panose="05000000000000000000" pitchFamily="2" charset="2"/>
              <a:buNone/>
              <a:defRPr lang="en-US" sz="20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r>
              <a:rPr lang="en-US"/>
              <a:t>Global setting for administrators to select what verifications methods are available for the users</a:t>
            </a:r>
          </a:p>
        </p:txBody>
      </p:sp>
      <p:sp>
        <p:nvSpPr>
          <p:cNvPr id="39" name="TextBox 18">
            <a:extLst>
              <a:ext uri="{FF2B5EF4-FFF2-40B4-BE49-F238E27FC236}">
                <a16:creationId xmlns:a16="http://schemas.microsoft.com/office/drawing/2014/main" id="{7124263E-BB06-4137-9875-A158E6410483}"/>
              </a:ext>
            </a:extLst>
          </p:cNvPr>
          <p:cNvSpPr txBox="1"/>
          <p:nvPr/>
        </p:nvSpPr>
        <p:spPr>
          <a:xfrm>
            <a:off x="6095999" y="2022309"/>
            <a:ext cx="2487613" cy="1723549"/>
          </a:xfrm>
          <a:prstGeom prst="rect">
            <a:avLst/>
          </a:prstGeom>
          <a:solidFill>
            <a:schemeClr val="tx2"/>
          </a:solidFill>
        </p:spPr>
        <p:txBody>
          <a:bodyPr wrap="square" lIns="0" tIns="0" rIns="0" bIns="0" rtlCol="0">
            <a:spAutoFit/>
          </a:bodyPr>
          <a:lstStyle/>
          <a:p>
            <a:pPr algn="ctr"/>
            <a:r>
              <a:rPr lang="en-US" sz="2800" b="1">
                <a:solidFill>
                  <a:schemeClr val="bg1"/>
                </a:solidFill>
              </a:rPr>
              <a:t>Verification Options</a:t>
            </a:r>
          </a:p>
          <a:p>
            <a:pPr algn="ctr"/>
            <a:endParaRPr lang="en-US" sz="2800" b="1">
              <a:solidFill>
                <a:schemeClr val="bg1"/>
              </a:solidFill>
            </a:endParaRPr>
          </a:p>
          <a:p>
            <a:pPr algn="ctr"/>
            <a:endParaRPr lang="en-US" sz="2800" b="1">
              <a:solidFill>
                <a:schemeClr val="bg1"/>
              </a:solidFill>
            </a:endParaRPr>
          </a:p>
        </p:txBody>
      </p:sp>
      <p:sp>
        <p:nvSpPr>
          <p:cNvPr id="40" name="Arrow: Right 19">
            <a:extLst>
              <a:ext uri="{FF2B5EF4-FFF2-40B4-BE49-F238E27FC236}">
                <a16:creationId xmlns:a16="http://schemas.microsoft.com/office/drawing/2014/main" id="{D26E15C8-4EF4-425F-A5EB-994751206B2C}"/>
              </a:ext>
            </a:extLst>
          </p:cNvPr>
          <p:cNvSpPr/>
          <p:nvPr/>
        </p:nvSpPr>
        <p:spPr bwMode="auto">
          <a:xfrm rot="5400000">
            <a:off x="7068959" y="3803296"/>
            <a:ext cx="53340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5">
            <a:extLst>
              <a:ext uri="{FF2B5EF4-FFF2-40B4-BE49-F238E27FC236}">
                <a16:creationId xmlns:a16="http://schemas.microsoft.com/office/drawing/2014/main" id="{011A4560-865E-4473-BDBB-A647AAD2D529}"/>
              </a:ext>
            </a:extLst>
          </p:cNvPr>
          <p:cNvSpPr txBox="1">
            <a:spLocks/>
          </p:cNvSpPr>
          <p:nvPr/>
        </p:nvSpPr>
        <p:spPr>
          <a:xfrm>
            <a:off x="8736011" y="4305300"/>
            <a:ext cx="2487613" cy="1723549"/>
          </a:xfrm>
          <a:prstGeom prst="rect">
            <a:avLst/>
          </a:prstGeom>
        </p:spPr>
        <p:txBody>
          <a:bodyPr vert="horz" lIns="0" tIns="0" rIns="0" bIns="0" rtlCol="0">
            <a:noAutofit/>
          </a:bodyPr>
          <a:lstStyle>
            <a:lvl1pPr marL="0" indent="0" algn="ctr" defTabSz="932688" rtl="0" eaLnBrk="1" latinLnBrk="0" hangingPunct="1">
              <a:lnSpc>
                <a:spcPct val="100000"/>
              </a:lnSpc>
              <a:spcBef>
                <a:spcPts val="0"/>
              </a:spcBef>
              <a:buClr>
                <a:schemeClr val="tx1"/>
              </a:buClr>
              <a:buSzPct val="90000"/>
              <a:buFont typeface="Wingdings" panose="05000000000000000000" pitchFamily="2" charset="2"/>
              <a:buNone/>
              <a:defRPr lang="en-US" sz="20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r>
              <a:rPr lang="en-US"/>
              <a:t>This provides users the ability to remember the current device for X amount of days*</a:t>
            </a:r>
          </a:p>
        </p:txBody>
      </p:sp>
      <p:sp>
        <p:nvSpPr>
          <p:cNvPr id="42" name="TextBox 21">
            <a:extLst>
              <a:ext uri="{FF2B5EF4-FFF2-40B4-BE49-F238E27FC236}">
                <a16:creationId xmlns:a16="http://schemas.microsoft.com/office/drawing/2014/main" id="{2F1F026E-9493-4837-B197-81249E9895F2}"/>
              </a:ext>
            </a:extLst>
          </p:cNvPr>
          <p:cNvSpPr txBox="1"/>
          <p:nvPr/>
        </p:nvSpPr>
        <p:spPr>
          <a:xfrm>
            <a:off x="8736011" y="2007703"/>
            <a:ext cx="2487613" cy="1723549"/>
          </a:xfrm>
          <a:prstGeom prst="rect">
            <a:avLst/>
          </a:prstGeom>
          <a:solidFill>
            <a:schemeClr val="tx2"/>
          </a:solidFill>
        </p:spPr>
        <p:txBody>
          <a:bodyPr wrap="square" lIns="0" tIns="0" rIns="0" bIns="0" rtlCol="0">
            <a:spAutoFit/>
          </a:bodyPr>
          <a:lstStyle/>
          <a:p>
            <a:pPr algn="ctr"/>
            <a:r>
              <a:rPr lang="en-US" sz="2800" b="1">
                <a:solidFill>
                  <a:schemeClr val="bg1"/>
                </a:solidFill>
              </a:rPr>
              <a:t>Remember MFA</a:t>
            </a:r>
          </a:p>
          <a:p>
            <a:pPr algn="ctr"/>
            <a:endParaRPr lang="en-US" sz="2800" b="1">
              <a:solidFill>
                <a:schemeClr val="bg1"/>
              </a:solidFill>
            </a:endParaRPr>
          </a:p>
          <a:p>
            <a:pPr algn="ctr"/>
            <a:endParaRPr lang="en-US" sz="2800" b="1">
              <a:solidFill>
                <a:schemeClr val="bg1"/>
              </a:solidFill>
            </a:endParaRPr>
          </a:p>
        </p:txBody>
      </p:sp>
      <p:sp>
        <p:nvSpPr>
          <p:cNvPr id="43" name="Arrow: Right 22">
            <a:extLst>
              <a:ext uri="{FF2B5EF4-FFF2-40B4-BE49-F238E27FC236}">
                <a16:creationId xmlns:a16="http://schemas.microsoft.com/office/drawing/2014/main" id="{AD022F57-FED7-4024-80E5-8641AFA8665E}"/>
              </a:ext>
            </a:extLst>
          </p:cNvPr>
          <p:cNvSpPr/>
          <p:nvPr/>
        </p:nvSpPr>
        <p:spPr bwMode="auto">
          <a:xfrm rot="5400000">
            <a:off x="9781022" y="3783958"/>
            <a:ext cx="53340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679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42"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arn(outHorizontal)">
                                      <p:cBhvr>
                                        <p:cTn id="13" dur="500"/>
                                        <p:tgtEl>
                                          <p:spTgt spid="3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anim calcmode="lin" valueType="num">
                                      <p:cBhvr>
                                        <p:cTn id="21" dur="1000" fill="hold"/>
                                        <p:tgtEl>
                                          <p:spTgt spid="36"/>
                                        </p:tgtEl>
                                        <p:attrNameLst>
                                          <p:attrName>ppt_x</p:attrName>
                                        </p:attrNameLst>
                                      </p:cBhvr>
                                      <p:tavLst>
                                        <p:tav tm="0">
                                          <p:val>
                                            <p:strVal val="#ppt_x"/>
                                          </p:val>
                                        </p:tav>
                                        <p:tav tm="100000">
                                          <p:val>
                                            <p:strVal val="#ppt_x"/>
                                          </p:val>
                                        </p:tav>
                                      </p:tavLst>
                                    </p:anim>
                                    <p:anim calcmode="lin" valueType="num">
                                      <p:cBhvr>
                                        <p:cTn id="22" dur="1000" fill="hold"/>
                                        <p:tgtEl>
                                          <p:spTgt spid="3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6" presetClass="entr" presetSubtype="42"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arn(outHorizontal)">
                                      <p:cBhvr>
                                        <p:cTn id="26" dur="500"/>
                                        <p:tgtEl>
                                          <p:spTgt spid="37"/>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16" presetClass="entr" presetSubtype="42"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arn(outHorizontal)">
                                      <p:cBhvr>
                                        <p:cTn id="39" dur="500"/>
                                        <p:tgtEl>
                                          <p:spTgt spid="40"/>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1000"/>
                                        <p:tgtEl>
                                          <p:spTgt spid="42"/>
                                        </p:tgtEl>
                                      </p:cBhvr>
                                    </p:animEffect>
                                    <p:anim calcmode="lin" valueType="num">
                                      <p:cBhvr>
                                        <p:cTn id="47" dur="1000" fill="hold"/>
                                        <p:tgtEl>
                                          <p:spTgt spid="42"/>
                                        </p:tgtEl>
                                        <p:attrNameLst>
                                          <p:attrName>ppt_x</p:attrName>
                                        </p:attrNameLst>
                                      </p:cBhvr>
                                      <p:tavLst>
                                        <p:tav tm="0">
                                          <p:val>
                                            <p:strVal val="#ppt_x"/>
                                          </p:val>
                                        </p:tav>
                                        <p:tav tm="100000">
                                          <p:val>
                                            <p:strVal val="#ppt_x"/>
                                          </p:val>
                                        </p:tav>
                                      </p:tavLst>
                                    </p:anim>
                                    <p:anim calcmode="lin" valueType="num">
                                      <p:cBhvr>
                                        <p:cTn id="48" dur="1000" fill="hold"/>
                                        <p:tgtEl>
                                          <p:spTgt spid="42"/>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6" presetClass="entr" presetSubtype="42"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arn(outHorizontal)">
                                      <p:cBhvr>
                                        <p:cTn id="52" dur="500"/>
                                        <p:tgtEl>
                                          <p:spTgt spid="43"/>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2" grpId="0" animBg="1"/>
      <p:bldP spid="33" grpId="0"/>
      <p:bldP spid="34" grpId="0" animBg="1"/>
      <p:bldP spid="35" grpId="0"/>
      <p:bldP spid="36" grpId="0" animBg="1"/>
      <p:bldP spid="37" grpId="0" animBg="1"/>
      <p:bldP spid="38" grpId="0"/>
      <p:bldP spid="39" grpId="0" animBg="1"/>
      <p:bldP spid="40" grpId="0" animBg="1"/>
      <p:bldP spid="41" grpId="0"/>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Hierarchy Options </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EA hierarchies.">
            <a:extLst>
              <a:ext uri="{FF2B5EF4-FFF2-40B4-BE49-F238E27FC236}">
                <a16:creationId xmlns:a16="http://schemas.microsoft.com/office/drawing/2014/main" id="{36D766A7-CA60-4FF1-B9A9-A4B382D99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626" y="1517929"/>
            <a:ext cx="6691239" cy="302035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AB42F750-CE23-48AF-9242-02148551BF27}"/>
              </a:ext>
            </a:extLst>
          </p:cNvPr>
          <p:cNvSpPr txBox="1"/>
          <p:nvPr/>
        </p:nvSpPr>
        <p:spPr>
          <a:xfrm>
            <a:off x="1344703" y="5291930"/>
            <a:ext cx="6853084" cy="369332"/>
          </a:xfrm>
          <a:prstGeom prst="rect">
            <a:avLst/>
          </a:prstGeom>
          <a:noFill/>
        </p:spPr>
        <p:txBody>
          <a:bodyPr wrap="square">
            <a:spAutoFit/>
          </a:bodyPr>
          <a:lstStyle/>
          <a:p>
            <a:pPr algn="l"/>
            <a:r>
              <a:rPr lang="en-US" sz="1800">
                <a:solidFill>
                  <a:srgbClr val="24292E"/>
                </a:solidFill>
                <a:latin typeface="Segoe UI" panose="020B0502040204020203" pitchFamily="34" charset="0"/>
                <a:cs typeface="Segoe UI" panose="020B0502040204020203" pitchFamily="34" charset="0"/>
              </a:rPr>
              <a:t>Map organizational structure to enrollment hierarchy  </a:t>
            </a:r>
          </a:p>
        </p:txBody>
      </p:sp>
    </p:spTree>
    <p:extLst>
      <p:ext uri="{BB962C8B-B14F-4D97-AF65-F5344CB8AC3E}">
        <p14:creationId xmlns:p14="http://schemas.microsoft.com/office/powerpoint/2010/main" val="10929589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9">
            <a:extLst>
              <a:ext uri="{FF2B5EF4-FFF2-40B4-BE49-F238E27FC236}">
                <a16:creationId xmlns:a16="http://schemas.microsoft.com/office/drawing/2014/main" id="{46479569-40AF-4BC2-B561-BBE7EBA824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en-US" dirty="0"/>
              <a:t>MFA</a:t>
            </a:r>
            <a:br>
              <a:rPr lang="en-GB" dirty="0"/>
            </a:br>
            <a:endParaRPr lang="de-DE" dirty="0"/>
          </a:p>
        </p:txBody>
      </p:sp>
      <p:grpSp>
        <p:nvGrpSpPr>
          <p:cNvPr id="20" name="Group 4">
            <a:extLst>
              <a:ext uri="{FF2B5EF4-FFF2-40B4-BE49-F238E27FC236}">
                <a16:creationId xmlns:a16="http://schemas.microsoft.com/office/drawing/2014/main" id="{EC6494AB-F5B9-40DA-9F29-9CFD6F95B1A9}"/>
              </a:ext>
            </a:extLst>
          </p:cNvPr>
          <p:cNvGrpSpPr/>
          <p:nvPr/>
        </p:nvGrpSpPr>
        <p:grpSpPr>
          <a:xfrm>
            <a:off x="296611" y="373976"/>
            <a:ext cx="933071" cy="933071"/>
            <a:chOff x="-649496" y="382043"/>
            <a:chExt cx="914859" cy="914859"/>
          </a:xfrm>
        </p:grpSpPr>
        <p:sp>
          <p:nvSpPr>
            <p:cNvPr id="21" name="Oval 10">
              <a:extLst>
                <a:ext uri="{FF2B5EF4-FFF2-40B4-BE49-F238E27FC236}">
                  <a16:creationId xmlns:a16="http://schemas.microsoft.com/office/drawing/2014/main" id="{C5EC235E-7F56-4D11-A567-32A2913AD58C}"/>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3" name="Rectangle 11" descr="Users">
              <a:extLst>
                <a:ext uri="{FF2B5EF4-FFF2-40B4-BE49-F238E27FC236}">
                  <a16:creationId xmlns:a16="http://schemas.microsoft.com/office/drawing/2014/main" id="{071D10E0-BBBB-48AA-BEE8-39E50DECA1B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2" name="Picture 3">
            <a:extLst>
              <a:ext uri="{FF2B5EF4-FFF2-40B4-BE49-F238E27FC236}">
                <a16:creationId xmlns:a16="http://schemas.microsoft.com/office/drawing/2014/main" id="{7BBD5B2D-0B3E-4EC3-B744-BFDC5817F7F8}"/>
              </a:ext>
            </a:extLst>
          </p:cNvPr>
          <p:cNvPicPr>
            <a:picLocks noChangeAspect="1"/>
          </p:cNvPicPr>
          <p:nvPr/>
        </p:nvPicPr>
        <p:blipFill>
          <a:blip r:embed="rId5"/>
          <a:stretch>
            <a:fillRect/>
          </a:stretch>
        </p:blipFill>
        <p:spPr>
          <a:xfrm>
            <a:off x="6705600" y="10551"/>
            <a:ext cx="4183378" cy="6858000"/>
          </a:xfrm>
          <a:prstGeom prst="rect">
            <a:avLst/>
          </a:prstGeom>
        </p:spPr>
      </p:pic>
    </p:spTree>
    <p:extLst>
      <p:ext uri="{BB962C8B-B14F-4D97-AF65-F5344CB8AC3E}">
        <p14:creationId xmlns:p14="http://schemas.microsoft.com/office/powerpoint/2010/main" val="15121585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3600986"/>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u="none" strike="noStrike" dirty="0">
                <a:solidFill>
                  <a:schemeClr val="tx2"/>
                </a:solidFill>
                <a:effectLst/>
                <a:latin typeface="Segoe UI" panose="020B0502040204020203" pitchFamily="34" charset="0"/>
              </a:rPr>
              <a:t>Azure AD Privileged Identity Management (PIM)</a:t>
            </a:r>
            <a:r>
              <a:rPr lang="en-US" b="0" i="0" dirty="0">
                <a:solidFill>
                  <a:schemeClr val="tx2"/>
                </a:solidFill>
                <a:effectLst/>
                <a:latin typeface="Segoe UI" panose="020B0502040204020203" pitchFamily="34" charset="0"/>
              </a:rPr>
              <a:t> </a:t>
            </a:r>
            <a:r>
              <a:rPr lang="en-US" b="0" i="0" dirty="0">
                <a:solidFill>
                  <a:srgbClr val="171717"/>
                </a:solidFill>
                <a:effectLst/>
                <a:latin typeface="Segoe UI" panose="020B0502040204020203" pitchFamily="34" charset="0"/>
              </a:rPr>
              <a:t>to establish zero standing access and least privilege. Map your organization's roles to the minimum level of access needed. Azure AD PIM can either be an extension of existing tools and processes, use Azure native tools as outlined, or use both as needed.</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Azure-AD-only groups for Azure control-plane</a:t>
            </a:r>
            <a:r>
              <a:rPr lang="en-US" b="0" i="0" dirty="0">
                <a:solidFill>
                  <a:srgbClr val="171717"/>
                </a:solidFill>
                <a:effectLst/>
                <a:latin typeface="Segoe UI" panose="020B0502040204020203" pitchFamily="34" charset="0"/>
              </a:rPr>
              <a:t> resources in Azure AD PIM when you grant access to resources.</a:t>
            </a:r>
          </a:p>
          <a:p>
            <a:pPr marL="752121" lvl="1" indent="-285750">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Add on-premises groups to the Azure-AD-only group if a group management system is already in place.</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Azure AD PIM </a:t>
            </a:r>
            <a:r>
              <a:rPr lang="en-US" b="0" i="0" dirty="0">
                <a:solidFill>
                  <a:srgbClr val="171717"/>
                </a:solidFill>
                <a:effectLst/>
                <a:latin typeface="Segoe UI" panose="020B0502040204020203" pitchFamily="34" charset="0"/>
              </a:rPr>
              <a:t>access reviews to periodically validate resource entitlements. Access reviews are part of many compliance frameworks. As a result, many organizations will already have a process in place to address this requirement.</a:t>
            </a:r>
          </a:p>
        </p:txBody>
      </p:sp>
    </p:spTree>
    <p:extLst>
      <p:ext uri="{BB962C8B-B14F-4D97-AF65-F5344CB8AC3E}">
        <p14:creationId xmlns:p14="http://schemas.microsoft.com/office/powerpoint/2010/main" val="52292249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C18FA3-A722-4232-9ACA-9D3B44B2F025}"/>
              </a:ext>
            </a:extLst>
          </p:cNvPr>
          <p:cNvSpPr txBox="1">
            <a:spLocks/>
          </p:cNvSpPr>
          <p:nvPr/>
        </p:nvSpPr>
        <p:spPr>
          <a:xfrm>
            <a:off x="837106" y="1317787"/>
            <a:ext cx="10551104"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de-DE"/>
              <a:t>Azure AD </a:t>
            </a:r>
            <a:r>
              <a:rPr lang="de-DE" err="1"/>
              <a:t>Privileged</a:t>
            </a:r>
            <a:r>
              <a:rPr lang="de-DE"/>
              <a:t> Identity Management</a:t>
            </a:r>
          </a:p>
        </p:txBody>
      </p:sp>
      <p:sp>
        <p:nvSpPr>
          <p:cNvPr id="8" name="Rectangle 474">
            <a:extLst>
              <a:ext uri="{FF2B5EF4-FFF2-40B4-BE49-F238E27FC236}">
                <a16:creationId xmlns:a16="http://schemas.microsoft.com/office/drawing/2014/main" id="{802A77ED-7937-4C77-823F-3BD52DA7CD24}"/>
              </a:ext>
            </a:extLst>
          </p:cNvPr>
          <p:cNvSpPr/>
          <p:nvPr/>
        </p:nvSpPr>
        <p:spPr>
          <a:xfrm>
            <a:off x="726333" y="1857889"/>
            <a:ext cx="7831757" cy="382254"/>
          </a:xfrm>
          <a:prstGeom prst="rect">
            <a:avLst/>
          </a:prstGeom>
        </p:spPr>
        <p:txBody>
          <a:bodyPr wrap="square">
            <a:spAutoFit/>
          </a:bodyPr>
          <a:lstStyle/>
          <a:p>
            <a:pPr defTabSz="931505" fontAlgn="base">
              <a:lnSpc>
                <a:spcPct val="90000"/>
              </a:lnSpc>
              <a:spcBef>
                <a:spcPct val="20000"/>
              </a:spcBef>
              <a:spcAft>
                <a:spcPct val="0"/>
              </a:spcAft>
              <a:buSzPct val="90000"/>
            </a:pPr>
            <a:r>
              <a:rPr lang="en-US" sz="2040">
                <a:latin typeface="Segoe UI" panose="020B0502040204020203" pitchFamily="34" charset="0"/>
                <a:ea typeface="ＭＳ Ｐゴシック" charset="0"/>
                <a:cs typeface="Segoe UI" panose="020B0502040204020203" pitchFamily="34" charset="0"/>
              </a:rPr>
              <a:t>Discover, restrict, and monitor privileged identities</a:t>
            </a:r>
          </a:p>
        </p:txBody>
      </p:sp>
      <p:sp>
        <p:nvSpPr>
          <p:cNvPr id="9" name="Right Arrow 170">
            <a:extLst>
              <a:ext uri="{FF2B5EF4-FFF2-40B4-BE49-F238E27FC236}">
                <a16:creationId xmlns:a16="http://schemas.microsoft.com/office/drawing/2014/main" id="{5B5050B9-740D-4247-99CB-DAF2CACF859F}"/>
              </a:ext>
            </a:extLst>
          </p:cNvPr>
          <p:cNvSpPr/>
          <p:nvPr/>
        </p:nvSpPr>
        <p:spPr bwMode="auto">
          <a:xfrm>
            <a:off x="267442" y="2532570"/>
            <a:ext cx="7163661" cy="675565"/>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TextBox 113">
            <a:extLst>
              <a:ext uri="{FF2B5EF4-FFF2-40B4-BE49-F238E27FC236}">
                <a16:creationId xmlns:a16="http://schemas.microsoft.com/office/drawing/2014/main" id="{4544264B-934C-4682-8605-D1A0D21AFD1D}"/>
              </a:ext>
            </a:extLst>
          </p:cNvPr>
          <p:cNvSpPr txBox="1"/>
          <p:nvPr/>
        </p:nvSpPr>
        <p:spPr>
          <a:xfrm>
            <a:off x="770299" y="3225275"/>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User</a:t>
            </a:r>
          </a:p>
        </p:txBody>
      </p:sp>
      <p:sp>
        <p:nvSpPr>
          <p:cNvPr id="11" name="TextBox 114">
            <a:extLst>
              <a:ext uri="{FF2B5EF4-FFF2-40B4-BE49-F238E27FC236}">
                <a16:creationId xmlns:a16="http://schemas.microsoft.com/office/drawing/2014/main" id="{6A2DBCF2-E5C6-4F41-AD1F-3E81ACC40886}"/>
              </a:ext>
            </a:extLst>
          </p:cNvPr>
          <p:cNvSpPr txBox="1"/>
          <p:nvPr/>
        </p:nvSpPr>
        <p:spPr>
          <a:xfrm>
            <a:off x="2435382" y="3225276"/>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Administrator</a:t>
            </a:r>
          </a:p>
        </p:txBody>
      </p:sp>
      <p:sp>
        <p:nvSpPr>
          <p:cNvPr id="12" name="Oval 115">
            <a:extLst>
              <a:ext uri="{FF2B5EF4-FFF2-40B4-BE49-F238E27FC236}">
                <a16:creationId xmlns:a16="http://schemas.microsoft.com/office/drawing/2014/main" id="{CFC4D0ED-59F9-4344-A37C-57AA95100433}"/>
              </a:ext>
            </a:extLst>
          </p:cNvPr>
          <p:cNvSpPr/>
          <p:nvPr/>
        </p:nvSpPr>
        <p:spPr bwMode="auto">
          <a:xfrm>
            <a:off x="7739090" y="709400"/>
            <a:ext cx="4310727" cy="4310725"/>
          </a:xfrm>
          <a:prstGeom prst="ellipse">
            <a:avLst/>
          </a:prstGeom>
          <a:noFill/>
          <a:ln w="19050" cap="flat" cmpd="sng" algn="ctr">
            <a:solidFill>
              <a:srgbClr val="737373"/>
            </a:solid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16">
            <a:extLst>
              <a:ext uri="{FF2B5EF4-FFF2-40B4-BE49-F238E27FC236}">
                <a16:creationId xmlns:a16="http://schemas.microsoft.com/office/drawing/2014/main" id="{B2AF67A6-EA93-4F1F-A720-D50742C12C90}"/>
              </a:ext>
            </a:extLst>
          </p:cNvPr>
          <p:cNvGrpSpPr/>
          <p:nvPr/>
        </p:nvGrpSpPr>
        <p:grpSpPr>
          <a:xfrm rot="3268358">
            <a:off x="10470710" y="4558980"/>
            <a:ext cx="1488294" cy="818054"/>
            <a:chOff x="901894" y="2867179"/>
            <a:chExt cx="3593019" cy="1974936"/>
          </a:xfrm>
          <a:solidFill>
            <a:srgbClr val="0078D7"/>
          </a:solidFill>
        </p:grpSpPr>
        <p:sp>
          <p:nvSpPr>
            <p:cNvPr id="14" name="Rectangle 29">
              <a:extLst>
                <a:ext uri="{FF2B5EF4-FFF2-40B4-BE49-F238E27FC236}">
                  <a16:creationId xmlns:a16="http://schemas.microsoft.com/office/drawing/2014/main" id="{74DA5CFA-5696-4F62-B452-78B1E4B7480D}"/>
                </a:ext>
              </a:extLst>
            </p:cNvPr>
            <p:cNvSpPr>
              <a:spLocks noChangeArrowheads="1"/>
            </p:cNvSpPr>
            <p:nvPr/>
          </p:nvSpPr>
          <p:spPr bwMode="auto">
            <a:xfrm>
              <a:off x="2787744" y="3811146"/>
              <a:ext cx="1707169" cy="1150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5" name="Oval 31">
              <a:extLst>
                <a:ext uri="{FF2B5EF4-FFF2-40B4-BE49-F238E27FC236}">
                  <a16:creationId xmlns:a16="http://schemas.microsoft.com/office/drawing/2014/main" id="{C3EE7AFC-4777-4F09-BB70-0A4713F159F6}"/>
                </a:ext>
              </a:extLst>
            </p:cNvPr>
            <p:cNvSpPr>
              <a:spLocks noChangeArrowheads="1"/>
            </p:cNvSpPr>
            <p:nvPr/>
          </p:nvSpPr>
          <p:spPr bwMode="auto">
            <a:xfrm>
              <a:off x="901894" y="2867179"/>
              <a:ext cx="1978048" cy="19749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 name="Oval 32">
              <a:extLst>
                <a:ext uri="{FF2B5EF4-FFF2-40B4-BE49-F238E27FC236}">
                  <a16:creationId xmlns:a16="http://schemas.microsoft.com/office/drawing/2014/main" id="{E991F2FA-3A44-4F9B-9037-AE73E64D11D3}"/>
                </a:ext>
              </a:extLst>
            </p:cNvPr>
            <p:cNvSpPr>
              <a:spLocks noChangeArrowheads="1"/>
            </p:cNvSpPr>
            <p:nvPr/>
          </p:nvSpPr>
          <p:spPr bwMode="auto">
            <a:xfrm>
              <a:off x="996831" y="2958999"/>
              <a:ext cx="1792849" cy="1792850"/>
            </a:xfrm>
            <a:prstGeom prst="ellipse">
              <a:avLst/>
            </a:prstGeom>
            <a:solidFill>
              <a:srgbClr val="FFFFFF"/>
            </a:solidFill>
            <a:ln w="9525">
              <a:noFill/>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17" name="Trapezoid 98">
            <a:extLst>
              <a:ext uri="{FF2B5EF4-FFF2-40B4-BE49-F238E27FC236}">
                <a16:creationId xmlns:a16="http://schemas.microsoft.com/office/drawing/2014/main" id="{D982A7A2-5DD0-4D84-AD76-15EB2EAED428}"/>
              </a:ext>
            </a:extLst>
          </p:cNvPr>
          <p:cNvSpPr/>
          <p:nvPr/>
        </p:nvSpPr>
        <p:spPr bwMode="auto">
          <a:xfrm rot="10800000">
            <a:off x="7646474" y="2642543"/>
            <a:ext cx="3170724" cy="2932091"/>
          </a:xfrm>
          <a:custGeom>
            <a:avLst/>
            <a:gdLst>
              <a:gd name="connsiteX0" fmla="*/ 0 w 3773446"/>
              <a:gd name="connsiteY0" fmla="*/ 1850717 h 1850717"/>
              <a:gd name="connsiteX1" fmla="*/ 777357 w 3773446"/>
              <a:gd name="connsiteY1" fmla="*/ 0 h 1850717"/>
              <a:gd name="connsiteX2" fmla="*/ 2996089 w 3773446"/>
              <a:gd name="connsiteY2" fmla="*/ 0 h 1850717"/>
              <a:gd name="connsiteX3" fmla="*/ 3773446 w 3773446"/>
              <a:gd name="connsiteY3" fmla="*/ 1850717 h 1850717"/>
              <a:gd name="connsiteX4" fmla="*/ 0 w 3773446"/>
              <a:gd name="connsiteY4" fmla="*/ 1850717 h 1850717"/>
              <a:gd name="connsiteX0" fmla="*/ 0 w 3773446"/>
              <a:gd name="connsiteY0" fmla="*/ 1850717 h 1850717"/>
              <a:gd name="connsiteX1" fmla="*/ 777357 w 3773446"/>
              <a:gd name="connsiteY1" fmla="*/ 0 h 1850717"/>
              <a:gd name="connsiteX2" fmla="*/ 2132307 w 3773446"/>
              <a:gd name="connsiteY2" fmla="*/ 45719 h 1850717"/>
              <a:gd name="connsiteX3" fmla="*/ 3773446 w 3773446"/>
              <a:gd name="connsiteY3" fmla="*/ 1850717 h 1850717"/>
              <a:gd name="connsiteX4" fmla="*/ 0 w 3773446"/>
              <a:gd name="connsiteY4" fmla="*/ 1850717 h 1850717"/>
              <a:gd name="connsiteX0" fmla="*/ 0 w 3773446"/>
              <a:gd name="connsiteY0" fmla="*/ 1804998 h 1804998"/>
              <a:gd name="connsiteX1" fmla="*/ 744571 w 3773446"/>
              <a:gd name="connsiteY1" fmla="*/ 0 h 1804998"/>
              <a:gd name="connsiteX2" fmla="*/ 2132307 w 3773446"/>
              <a:gd name="connsiteY2" fmla="*/ 0 h 1804998"/>
              <a:gd name="connsiteX3" fmla="*/ 3773446 w 3773446"/>
              <a:gd name="connsiteY3" fmla="*/ 1804998 h 1804998"/>
              <a:gd name="connsiteX4" fmla="*/ 0 w 3773446"/>
              <a:gd name="connsiteY4" fmla="*/ 1804998 h 1804998"/>
              <a:gd name="connsiteX0" fmla="*/ 0 w 2132307"/>
              <a:gd name="connsiteY0" fmla="*/ 1804998 h 2603284"/>
              <a:gd name="connsiteX1" fmla="*/ 744571 w 2132307"/>
              <a:gd name="connsiteY1" fmla="*/ 0 h 2603284"/>
              <a:gd name="connsiteX2" fmla="*/ 2132307 w 2132307"/>
              <a:gd name="connsiteY2" fmla="*/ 0 h 2603284"/>
              <a:gd name="connsiteX3" fmla="*/ 1349560 w 2132307"/>
              <a:gd name="connsiteY3" fmla="*/ 2603284 h 2603284"/>
              <a:gd name="connsiteX4" fmla="*/ 0 w 2132307"/>
              <a:gd name="connsiteY4" fmla="*/ 1804998 h 2603284"/>
              <a:gd name="connsiteX0" fmla="*/ 0 w 3061221"/>
              <a:gd name="connsiteY0" fmla="*/ 1355055 h 2603284"/>
              <a:gd name="connsiteX1" fmla="*/ 1673485 w 3061221"/>
              <a:gd name="connsiteY1" fmla="*/ 0 h 2603284"/>
              <a:gd name="connsiteX2" fmla="*/ 3061221 w 3061221"/>
              <a:gd name="connsiteY2" fmla="*/ 0 h 2603284"/>
              <a:gd name="connsiteX3" fmla="*/ 2278474 w 3061221"/>
              <a:gd name="connsiteY3" fmla="*/ 2603284 h 2603284"/>
              <a:gd name="connsiteX4" fmla="*/ 0 w 3061221"/>
              <a:gd name="connsiteY4" fmla="*/ 1355055 h 2603284"/>
              <a:gd name="connsiteX0" fmla="*/ 0 w 3061221"/>
              <a:gd name="connsiteY0" fmla="*/ 2559740 h 3807969"/>
              <a:gd name="connsiteX1" fmla="*/ 1252570 w 3061221"/>
              <a:gd name="connsiteY1" fmla="*/ 0 h 3807969"/>
              <a:gd name="connsiteX2" fmla="*/ 3061221 w 3061221"/>
              <a:gd name="connsiteY2" fmla="*/ 1204685 h 3807969"/>
              <a:gd name="connsiteX3" fmla="*/ 2278474 w 3061221"/>
              <a:gd name="connsiteY3" fmla="*/ 3807969 h 3807969"/>
              <a:gd name="connsiteX4" fmla="*/ 0 w 3061221"/>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632311 h 3880540"/>
              <a:gd name="connsiteX1" fmla="*/ 1818627 w 3191849"/>
              <a:gd name="connsiteY1" fmla="*/ 0 h 3880540"/>
              <a:gd name="connsiteX2" fmla="*/ 3191849 w 3191849"/>
              <a:gd name="connsiteY2" fmla="*/ 928914 h 3880540"/>
              <a:gd name="connsiteX3" fmla="*/ 2278474 w 3191849"/>
              <a:gd name="connsiteY3" fmla="*/ 3880540 h 3880540"/>
              <a:gd name="connsiteX4" fmla="*/ 0 w 3191849"/>
              <a:gd name="connsiteY4" fmla="*/ 2632311 h 3880540"/>
              <a:gd name="connsiteX0" fmla="*/ 0 w 3191849"/>
              <a:gd name="connsiteY0" fmla="*/ 1703397 h 2951626"/>
              <a:gd name="connsiteX1" fmla="*/ 1755127 w 3191849"/>
              <a:gd name="connsiteY1" fmla="*/ 87086 h 2951626"/>
              <a:gd name="connsiteX2" fmla="*/ 3191849 w 3191849"/>
              <a:gd name="connsiteY2" fmla="*/ 0 h 2951626"/>
              <a:gd name="connsiteX3" fmla="*/ 2278474 w 3191849"/>
              <a:gd name="connsiteY3" fmla="*/ 2951626 h 2951626"/>
              <a:gd name="connsiteX4" fmla="*/ 0 w 3191849"/>
              <a:gd name="connsiteY4" fmla="*/ 1703397 h 2951626"/>
              <a:gd name="connsiteX0" fmla="*/ 0 w 3191849"/>
              <a:gd name="connsiteY0" fmla="*/ 1703397 h 2951626"/>
              <a:gd name="connsiteX1" fmla="*/ 1844027 w 3191849"/>
              <a:gd name="connsiteY1" fmla="*/ 23586 h 2951626"/>
              <a:gd name="connsiteX2" fmla="*/ 3191849 w 3191849"/>
              <a:gd name="connsiteY2" fmla="*/ 0 h 2951626"/>
              <a:gd name="connsiteX3" fmla="*/ 2278474 w 3191849"/>
              <a:gd name="connsiteY3" fmla="*/ 2951626 h 2951626"/>
              <a:gd name="connsiteX4" fmla="*/ 0 w 3191849"/>
              <a:gd name="connsiteY4" fmla="*/ 1703397 h 295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849" h="2951626">
                <a:moveTo>
                  <a:pt x="0" y="1703397"/>
                </a:moveTo>
                <a:lnTo>
                  <a:pt x="1844027" y="23586"/>
                </a:lnTo>
                <a:lnTo>
                  <a:pt x="3191849" y="0"/>
                </a:lnTo>
                <a:lnTo>
                  <a:pt x="2278474" y="2951626"/>
                </a:lnTo>
                <a:lnTo>
                  <a:pt x="0" y="1703397"/>
                </a:lnTo>
                <a:close/>
              </a:path>
            </a:pathLst>
          </a:custGeom>
          <a:solidFill>
            <a:srgbClr val="353535">
              <a:alpha val="26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8" name="Picture 121">
            <a:extLst>
              <a:ext uri="{FF2B5EF4-FFF2-40B4-BE49-F238E27FC236}">
                <a16:creationId xmlns:a16="http://schemas.microsoft.com/office/drawing/2014/main" id="{B9EB5705-A955-48E8-AD1A-B881ED4BD759}"/>
              </a:ext>
            </a:extLst>
          </p:cNvPr>
          <p:cNvPicPr>
            <a:picLocks noChangeAspect="1"/>
          </p:cNvPicPr>
          <p:nvPr/>
        </p:nvPicPr>
        <p:blipFill rotWithShape="1">
          <a:blip r:embed="rId2"/>
          <a:srcRect l="-5836" t="10801" r="48415" b="50919"/>
          <a:stretch/>
        </p:blipFill>
        <p:spPr>
          <a:xfrm>
            <a:off x="8558090" y="1528399"/>
            <a:ext cx="2672723" cy="2672724"/>
          </a:xfrm>
          <a:prstGeom prst="ellipse">
            <a:avLst/>
          </a:prstGeom>
          <a:solidFill>
            <a:srgbClr val="EBEBEC"/>
          </a:solidFill>
          <a:ln w="19050" cap="flat" cmpd="sng" algn="ctr">
            <a:solidFill>
              <a:srgbClr val="0078D7"/>
            </a:solidFill>
            <a:prstDash val="sysDash"/>
            <a:headEnd type="none" w="med" len="med"/>
            <a:tailEnd type="none" w="med" len="med"/>
          </a:ln>
          <a:effectLst/>
        </p:spPr>
      </p:pic>
      <p:grpSp>
        <p:nvGrpSpPr>
          <p:cNvPr id="19" name="Group 122">
            <a:extLst>
              <a:ext uri="{FF2B5EF4-FFF2-40B4-BE49-F238E27FC236}">
                <a16:creationId xmlns:a16="http://schemas.microsoft.com/office/drawing/2014/main" id="{18A64E08-4B72-4CA5-BC13-9DA2EB0F09D8}"/>
              </a:ext>
            </a:extLst>
          </p:cNvPr>
          <p:cNvGrpSpPr/>
          <p:nvPr/>
        </p:nvGrpSpPr>
        <p:grpSpPr>
          <a:xfrm>
            <a:off x="6072373" y="4922112"/>
            <a:ext cx="2581686" cy="1756680"/>
            <a:chOff x="7456692" y="5141320"/>
            <a:chExt cx="1846279" cy="1256281"/>
          </a:xfrm>
        </p:grpSpPr>
        <p:sp>
          <p:nvSpPr>
            <p:cNvPr id="20" name="Rectangle 123">
              <a:extLst>
                <a:ext uri="{FF2B5EF4-FFF2-40B4-BE49-F238E27FC236}">
                  <a16:creationId xmlns:a16="http://schemas.microsoft.com/office/drawing/2014/main" id="{81D208A1-A1BC-4333-9119-8CCEB0856951}"/>
                </a:ext>
              </a:extLst>
            </p:cNvPr>
            <p:cNvSpPr/>
            <p:nvPr/>
          </p:nvSpPr>
          <p:spPr bwMode="auto">
            <a:xfrm>
              <a:off x="7469703" y="5141320"/>
              <a:ext cx="1812712" cy="1256281"/>
            </a:xfrm>
            <a:prstGeom prst="rect">
              <a:avLst/>
            </a:prstGeom>
            <a:solidFill>
              <a:srgbClr val="44546A">
                <a:lumMod val="10000"/>
                <a:lumOff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21" name="Picture 124">
              <a:extLst>
                <a:ext uri="{FF2B5EF4-FFF2-40B4-BE49-F238E27FC236}">
                  <a16:creationId xmlns:a16="http://schemas.microsoft.com/office/drawing/2014/main" id="{2CF1B21D-8CCF-40F4-9071-8CFFE116CCA9}"/>
                </a:ext>
              </a:extLst>
            </p:cNvPr>
            <p:cNvPicPr>
              <a:picLocks noChangeAspect="1"/>
            </p:cNvPicPr>
            <p:nvPr/>
          </p:nvPicPr>
          <p:blipFill rotWithShape="1">
            <a:blip r:embed="rId2"/>
            <a:srcRect l="2172" t="1" r="685" b="60698"/>
            <a:stretch/>
          </p:blipFill>
          <p:spPr>
            <a:xfrm>
              <a:off x="7456692" y="5185495"/>
              <a:ext cx="1846279" cy="1120433"/>
            </a:xfrm>
            <a:prstGeom prst="rect">
              <a:avLst/>
            </a:prstGeom>
          </p:spPr>
        </p:pic>
      </p:grpSp>
      <p:grpSp>
        <p:nvGrpSpPr>
          <p:cNvPr id="22" name="Group 100">
            <a:extLst>
              <a:ext uri="{FF2B5EF4-FFF2-40B4-BE49-F238E27FC236}">
                <a16:creationId xmlns:a16="http://schemas.microsoft.com/office/drawing/2014/main" id="{32841849-ED5E-4EEA-952B-50ECD6C0BC12}"/>
              </a:ext>
            </a:extLst>
          </p:cNvPr>
          <p:cNvGrpSpPr>
            <a:grpSpLocks noChangeAspect="1"/>
          </p:cNvGrpSpPr>
          <p:nvPr/>
        </p:nvGrpSpPr>
        <p:grpSpPr bwMode="auto">
          <a:xfrm>
            <a:off x="10818557" y="567457"/>
            <a:ext cx="1186438" cy="957080"/>
            <a:chOff x="6" y="6"/>
            <a:chExt cx="1676" cy="1352"/>
          </a:xfrm>
        </p:grpSpPr>
        <p:sp>
          <p:nvSpPr>
            <p:cNvPr id="23" name="Rectangle 101">
              <a:extLst>
                <a:ext uri="{FF2B5EF4-FFF2-40B4-BE49-F238E27FC236}">
                  <a16:creationId xmlns:a16="http://schemas.microsoft.com/office/drawing/2014/main" id="{58FAA27A-5D79-4569-BCB2-9AD891725814}"/>
                </a:ext>
              </a:extLst>
            </p:cNvPr>
            <p:cNvSpPr>
              <a:spLocks noChangeArrowheads="1"/>
            </p:cNvSpPr>
            <p:nvPr/>
          </p:nvSpPr>
          <p:spPr bwMode="auto">
            <a:xfrm>
              <a:off x="6" y="629"/>
              <a:ext cx="1103" cy="729"/>
            </a:xfrm>
            <a:prstGeom prst="rect">
              <a:avLst/>
            </a:prstGeom>
            <a:solidFill>
              <a:srgbClr val="FFFFFF"/>
            </a:solidFill>
            <a:ln w="19050">
              <a:solidFill>
                <a:srgbClr val="0078D7"/>
              </a:solidFill>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Rectangle 102">
              <a:extLst>
                <a:ext uri="{FF2B5EF4-FFF2-40B4-BE49-F238E27FC236}">
                  <a16:creationId xmlns:a16="http://schemas.microsoft.com/office/drawing/2014/main" id="{53192D16-F90F-4A12-8837-86E972B7C050}"/>
                </a:ext>
              </a:extLst>
            </p:cNvPr>
            <p:cNvSpPr>
              <a:spLocks noChangeArrowheads="1"/>
            </p:cNvSpPr>
            <p:nvPr/>
          </p:nvSpPr>
          <p:spPr bwMode="auto">
            <a:xfrm>
              <a:off x="6" y="629"/>
              <a:ext cx="110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 name="Rectangle 104">
              <a:extLst>
                <a:ext uri="{FF2B5EF4-FFF2-40B4-BE49-F238E27FC236}">
                  <a16:creationId xmlns:a16="http://schemas.microsoft.com/office/drawing/2014/main" id="{9C2A25D6-55E9-41B1-B529-8836B0C86675}"/>
                </a:ext>
              </a:extLst>
            </p:cNvPr>
            <p:cNvSpPr>
              <a:spLocks noChangeArrowheads="1"/>
            </p:cNvSpPr>
            <p:nvPr/>
          </p:nvSpPr>
          <p:spPr bwMode="auto">
            <a:xfrm>
              <a:off x="6" y="629"/>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 name="Rectangle 106">
              <a:extLst>
                <a:ext uri="{FF2B5EF4-FFF2-40B4-BE49-F238E27FC236}">
                  <a16:creationId xmlns:a16="http://schemas.microsoft.com/office/drawing/2014/main" id="{F99B324C-9F42-45FA-AA3B-9EA90830A2EC}"/>
                </a:ext>
              </a:extLst>
            </p:cNvPr>
            <p:cNvSpPr>
              <a:spLocks noChangeArrowheads="1"/>
            </p:cNvSpPr>
            <p:nvPr/>
          </p:nvSpPr>
          <p:spPr bwMode="auto">
            <a:xfrm>
              <a:off x="6" y="811"/>
              <a:ext cx="11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 name="Rectangle 108">
              <a:extLst>
                <a:ext uri="{FF2B5EF4-FFF2-40B4-BE49-F238E27FC236}">
                  <a16:creationId xmlns:a16="http://schemas.microsoft.com/office/drawing/2014/main" id="{E0A8103E-5B2A-4758-995E-A9FDBBCE5E2A}"/>
                </a:ext>
              </a:extLst>
            </p:cNvPr>
            <p:cNvSpPr>
              <a:spLocks noChangeArrowheads="1"/>
            </p:cNvSpPr>
            <p:nvPr/>
          </p:nvSpPr>
          <p:spPr bwMode="auto">
            <a:xfrm>
              <a:off x="6" y="994"/>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 name="Rectangle 110">
              <a:extLst>
                <a:ext uri="{FF2B5EF4-FFF2-40B4-BE49-F238E27FC236}">
                  <a16:creationId xmlns:a16="http://schemas.microsoft.com/office/drawing/2014/main" id="{ECE1D3AE-93B7-47E1-9CDA-148D004F1A24}"/>
                </a:ext>
              </a:extLst>
            </p:cNvPr>
            <p:cNvSpPr>
              <a:spLocks noChangeArrowheads="1"/>
            </p:cNvSpPr>
            <p:nvPr/>
          </p:nvSpPr>
          <p:spPr bwMode="auto">
            <a:xfrm>
              <a:off x="6" y="1187"/>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112">
              <a:extLst>
                <a:ext uri="{FF2B5EF4-FFF2-40B4-BE49-F238E27FC236}">
                  <a16:creationId xmlns:a16="http://schemas.microsoft.com/office/drawing/2014/main" id="{119641A3-0066-4B45-A764-BBFC1B4881AA}"/>
                </a:ext>
              </a:extLst>
            </p:cNvPr>
            <p:cNvSpPr>
              <a:spLocks noEditPoints="1"/>
            </p:cNvSpPr>
            <p:nvPr/>
          </p:nvSpPr>
          <p:spPr bwMode="auto">
            <a:xfrm>
              <a:off x="6" y="800"/>
              <a:ext cx="688" cy="387"/>
            </a:xfrm>
            <a:custGeom>
              <a:avLst/>
              <a:gdLst>
                <a:gd name="T0" fmla="*/ 238 w 688"/>
                <a:gd name="T1" fmla="*/ 365 h 387"/>
                <a:gd name="T2" fmla="*/ 0 w 688"/>
                <a:gd name="T3" fmla="*/ 365 h 387"/>
                <a:gd name="T4" fmla="*/ 0 w 688"/>
                <a:gd name="T5" fmla="*/ 387 h 387"/>
                <a:gd name="T6" fmla="*/ 211 w 688"/>
                <a:gd name="T7" fmla="*/ 387 h 387"/>
                <a:gd name="T8" fmla="*/ 238 w 688"/>
                <a:gd name="T9" fmla="*/ 365 h 387"/>
                <a:gd name="T10" fmla="*/ 463 w 688"/>
                <a:gd name="T11" fmla="*/ 183 h 387"/>
                <a:gd name="T12" fmla="*/ 0 w 688"/>
                <a:gd name="T13" fmla="*/ 183 h 387"/>
                <a:gd name="T14" fmla="*/ 0 w 688"/>
                <a:gd name="T15" fmla="*/ 194 h 387"/>
                <a:gd name="T16" fmla="*/ 450 w 688"/>
                <a:gd name="T17" fmla="*/ 194 h 387"/>
                <a:gd name="T18" fmla="*/ 463 w 688"/>
                <a:gd name="T19" fmla="*/ 183 h 387"/>
                <a:gd name="T20" fmla="*/ 688 w 688"/>
                <a:gd name="T21" fmla="*/ 0 h 387"/>
                <a:gd name="T22" fmla="*/ 0 w 688"/>
                <a:gd name="T23" fmla="*/ 0 h 387"/>
                <a:gd name="T24" fmla="*/ 0 w 688"/>
                <a:gd name="T25" fmla="*/ 11 h 387"/>
                <a:gd name="T26" fmla="*/ 674 w 688"/>
                <a:gd name="T27" fmla="*/ 11 h 387"/>
                <a:gd name="T28" fmla="*/ 688 w 688"/>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387">
                  <a:moveTo>
                    <a:pt x="238" y="365"/>
                  </a:moveTo>
                  <a:lnTo>
                    <a:pt x="0" y="365"/>
                  </a:lnTo>
                  <a:lnTo>
                    <a:pt x="0" y="387"/>
                  </a:lnTo>
                  <a:lnTo>
                    <a:pt x="211" y="387"/>
                  </a:lnTo>
                  <a:lnTo>
                    <a:pt x="238" y="365"/>
                  </a:lnTo>
                  <a:moveTo>
                    <a:pt x="463" y="183"/>
                  </a:moveTo>
                  <a:lnTo>
                    <a:pt x="0" y="183"/>
                  </a:lnTo>
                  <a:lnTo>
                    <a:pt x="0" y="194"/>
                  </a:lnTo>
                  <a:lnTo>
                    <a:pt x="450" y="194"/>
                  </a:lnTo>
                  <a:lnTo>
                    <a:pt x="463" y="183"/>
                  </a:lnTo>
                  <a:moveTo>
                    <a:pt x="688" y="0"/>
                  </a:moveTo>
                  <a:lnTo>
                    <a:pt x="0" y="0"/>
                  </a:lnTo>
                  <a:lnTo>
                    <a:pt x="0" y="11"/>
                  </a:lnTo>
                  <a:lnTo>
                    <a:pt x="674" y="11"/>
                  </a:lnTo>
                  <a:lnTo>
                    <a:pt x="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Freeform 114">
              <a:extLst>
                <a:ext uri="{FF2B5EF4-FFF2-40B4-BE49-F238E27FC236}">
                  <a16:creationId xmlns:a16="http://schemas.microsoft.com/office/drawing/2014/main" id="{B59D6017-EE4B-4E00-9D4A-B3FA3F0ABECD}"/>
                </a:ext>
              </a:extLst>
            </p:cNvPr>
            <p:cNvSpPr>
              <a:spLocks/>
            </p:cNvSpPr>
            <p:nvPr/>
          </p:nvSpPr>
          <p:spPr bwMode="auto">
            <a:xfrm>
              <a:off x="6" y="629"/>
              <a:ext cx="899" cy="171"/>
            </a:xfrm>
            <a:custGeom>
              <a:avLst/>
              <a:gdLst>
                <a:gd name="T0" fmla="*/ 899 w 899"/>
                <a:gd name="T1" fmla="*/ 0 h 171"/>
                <a:gd name="T2" fmla="*/ 0 w 899"/>
                <a:gd name="T3" fmla="*/ 0 h 171"/>
                <a:gd name="T4" fmla="*/ 0 w 899"/>
                <a:gd name="T5" fmla="*/ 171 h 171"/>
                <a:gd name="T6" fmla="*/ 688 w 899"/>
                <a:gd name="T7" fmla="*/ 171 h 171"/>
                <a:gd name="T8" fmla="*/ 899 w 899"/>
                <a:gd name="T9" fmla="*/ 0 h 171"/>
              </a:gdLst>
              <a:ahLst/>
              <a:cxnLst>
                <a:cxn ang="0">
                  <a:pos x="T0" y="T1"/>
                </a:cxn>
                <a:cxn ang="0">
                  <a:pos x="T2" y="T3"/>
                </a:cxn>
                <a:cxn ang="0">
                  <a:pos x="T4" y="T5"/>
                </a:cxn>
                <a:cxn ang="0">
                  <a:pos x="T6" y="T7"/>
                </a:cxn>
                <a:cxn ang="0">
                  <a:pos x="T8" y="T9"/>
                </a:cxn>
              </a:cxnLst>
              <a:rect l="0" t="0" r="r" b="b"/>
              <a:pathLst>
                <a:path w="899" h="171">
                  <a:moveTo>
                    <a:pt x="899" y="0"/>
                  </a:moveTo>
                  <a:lnTo>
                    <a:pt x="0" y="0"/>
                  </a:lnTo>
                  <a:lnTo>
                    <a:pt x="0" y="171"/>
                  </a:lnTo>
                  <a:lnTo>
                    <a:pt x="688" y="171"/>
                  </a:lnTo>
                  <a:lnTo>
                    <a:pt x="8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Freeform 116">
              <a:extLst>
                <a:ext uri="{FF2B5EF4-FFF2-40B4-BE49-F238E27FC236}">
                  <a16:creationId xmlns:a16="http://schemas.microsoft.com/office/drawing/2014/main" id="{97A61CAD-02A3-413D-A53C-60689ACF4154}"/>
                </a:ext>
              </a:extLst>
            </p:cNvPr>
            <p:cNvSpPr>
              <a:spLocks/>
            </p:cNvSpPr>
            <p:nvPr/>
          </p:nvSpPr>
          <p:spPr bwMode="auto">
            <a:xfrm>
              <a:off x="6" y="811"/>
              <a:ext cx="674" cy="172"/>
            </a:xfrm>
            <a:custGeom>
              <a:avLst/>
              <a:gdLst>
                <a:gd name="T0" fmla="*/ 674 w 674"/>
                <a:gd name="T1" fmla="*/ 0 h 172"/>
                <a:gd name="T2" fmla="*/ 0 w 674"/>
                <a:gd name="T3" fmla="*/ 0 h 172"/>
                <a:gd name="T4" fmla="*/ 0 w 674"/>
                <a:gd name="T5" fmla="*/ 172 h 172"/>
                <a:gd name="T6" fmla="*/ 463 w 674"/>
                <a:gd name="T7" fmla="*/ 172 h 172"/>
                <a:gd name="T8" fmla="*/ 674 w 674"/>
                <a:gd name="T9" fmla="*/ 0 h 172"/>
              </a:gdLst>
              <a:ahLst/>
              <a:cxnLst>
                <a:cxn ang="0">
                  <a:pos x="T0" y="T1"/>
                </a:cxn>
                <a:cxn ang="0">
                  <a:pos x="T2" y="T3"/>
                </a:cxn>
                <a:cxn ang="0">
                  <a:pos x="T4" y="T5"/>
                </a:cxn>
                <a:cxn ang="0">
                  <a:pos x="T6" y="T7"/>
                </a:cxn>
                <a:cxn ang="0">
                  <a:pos x="T8" y="T9"/>
                </a:cxn>
              </a:cxnLst>
              <a:rect l="0" t="0" r="r" b="b"/>
              <a:pathLst>
                <a:path w="674" h="172">
                  <a:moveTo>
                    <a:pt x="674" y="0"/>
                  </a:moveTo>
                  <a:lnTo>
                    <a:pt x="0" y="0"/>
                  </a:lnTo>
                  <a:lnTo>
                    <a:pt x="0" y="172"/>
                  </a:lnTo>
                  <a:lnTo>
                    <a:pt x="463" y="172"/>
                  </a:lnTo>
                  <a:lnTo>
                    <a:pt x="6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118">
              <a:extLst>
                <a:ext uri="{FF2B5EF4-FFF2-40B4-BE49-F238E27FC236}">
                  <a16:creationId xmlns:a16="http://schemas.microsoft.com/office/drawing/2014/main" id="{12BD1934-DE5C-4283-B88B-A35BB0ABE2EE}"/>
                </a:ext>
              </a:extLst>
            </p:cNvPr>
            <p:cNvSpPr>
              <a:spLocks/>
            </p:cNvSpPr>
            <p:nvPr/>
          </p:nvSpPr>
          <p:spPr bwMode="auto">
            <a:xfrm>
              <a:off x="6" y="994"/>
              <a:ext cx="450" cy="171"/>
            </a:xfrm>
            <a:custGeom>
              <a:avLst/>
              <a:gdLst>
                <a:gd name="T0" fmla="*/ 450 w 450"/>
                <a:gd name="T1" fmla="*/ 0 h 171"/>
                <a:gd name="T2" fmla="*/ 0 w 450"/>
                <a:gd name="T3" fmla="*/ 0 h 171"/>
                <a:gd name="T4" fmla="*/ 0 w 450"/>
                <a:gd name="T5" fmla="*/ 171 h 171"/>
                <a:gd name="T6" fmla="*/ 238 w 450"/>
                <a:gd name="T7" fmla="*/ 171 h 171"/>
                <a:gd name="T8" fmla="*/ 450 w 450"/>
                <a:gd name="T9" fmla="*/ 0 h 171"/>
              </a:gdLst>
              <a:ahLst/>
              <a:cxnLst>
                <a:cxn ang="0">
                  <a:pos x="T0" y="T1"/>
                </a:cxn>
                <a:cxn ang="0">
                  <a:pos x="T2" y="T3"/>
                </a:cxn>
                <a:cxn ang="0">
                  <a:pos x="T4" y="T5"/>
                </a:cxn>
                <a:cxn ang="0">
                  <a:pos x="T6" y="T7"/>
                </a:cxn>
                <a:cxn ang="0">
                  <a:pos x="T8" y="T9"/>
                </a:cxn>
              </a:cxnLst>
              <a:rect l="0" t="0" r="r" b="b"/>
              <a:pathLst>
                <a:path w="450" h="171">
                  <a:moveTo>
                    <a:pt x="450" y="0"/>
                  </a:moveTo>
                  <a:lnTo>
                    <a:pt x="0" y="0"/>
                  </a:lnTo>
                  <a:lnTo>
                    <a:pt x="0" y="171"/>
                  </a:lnTo>
                  <a:lnTo>
                    <a:pt x="238" y="171"/>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Freeform 120">
              <a:extLst>
                <a:ext uri="{FF2B5EF4-FFF2-40B4-BE49-F238E27FC236}">
                  <a16:creationId xmlns:a16="http://schemas.microsoft.com/office/drawing/2014/main" id="{A4ADC09E-A23F-4EB9-9FCC-713B06C8EC75}"/>
                </a:ext>
              </a:extLst>
            </p:cNvPr>
            <p:cNvSpPr>
              <a:spLocks/>
            </p:cNvSpPr>
            <p:nvPr/>
          </p:nvSpPr>
          <p:spPr bwMode="auto">
            <a:xfrm>
              <a:off x="6" y="1187"/>
              <a:ext cx="211" cy="171"/>
            </a:xfrm>
            <a:custGeom>
              <a:avLst/>
              <a:gdLst>
                <a:gd name="T0" fmla="*/ 211 w 211"/>
                <a:gd name="T1" fmla="*/ 0 h 171"/>
                <a:gd name="T2" fmla="*/ 0 w 211"/>
                <a:gd name="T3" fmla="*/ 0 h 171"/>
                <a:gd name="T4" fmla="*/ 0 w 211"/>
                <a:gd name="T5" fmla="*/ 171 h 171"/>
                <a:gd name="T6" fmla="*/ 211 w 211"/>
                <a:gd name="T7" fmla="*/ 0 h 171"/>
              </a:gdLst>
              <a:ahLst/>
              <a:cxnLst>
                <a:cxn ang="0">
                  <a:pos x="T0" y="T1"/>
                </a:cxn>
                <a:cxn ang="0">
                  <a:pos x="T2" y="T3"/>
                </a:cxn>
                <a:cxn ang="0">
                  <a:pos x="T4" y="T5"/>
                </a:cxn>
                <a:cxn ang="0">
                  <a:pos x="T6" y="T7"/>
                </a:cxn>
              </a:cxnLst>
              <a:rect l="0" t="0" r="r" b="b"/>
              <a:pathLst>
                <a:path w="211" h="171">
                  <a:moveTo>
                    <a:pt x="211" y="0"/>
                  </a:moveTo>
                  <a:lnTo>
                    <a:pt x="0" y="0"/>
                  </a:lnTo>
                  <a:lnTo>
                    <a:pt x="0" y="171"/>
                  </a:lnTo>
                  <a:lnTo>
                    <a:pt x="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Freeform 121">
              <a:extLst>
                <a:ext uri="{FF2B5EF4-FFF2-40B4-BE49-F238E27FC236}">
                  <a16:creationId xmlns:a16="http://schemas.microsoft.com/office/drawing/2014/main" id="{69D1D1EC-9361-4C35-B7A1-2937340E7CF1}"/>
                </a:ext>
              </a:extLst>
            </p:cNvPr>
            <p:cNvSpPr>
              <a:spLocks/>
            </p:cNvSpPr>
            <p:nvPr/>
          </p:nvSpPr>
          <p:spPr bwMode="auto">
            <a:xfrm>
              <a:off x="825" y="6"/>
              <a:ext cx="857" cy="623"/>
            </a:xfrm>
            <a:custGeom>
              <a:avLst/>
              <a:gdLst>
                <a:gd name="T0" fmla="*/ 60 w 320"/>
                <a:gd name="T1" fmla="*/ 232 h 232"/>
                <a:gd name="T2" fmla="*/ 60 w 320"/>
                <a:gd name="T3" fmla="*/ 164 h 232"/>
                <a:gd name="T4" fmla="*/ 160 w 320"/>
                <a:gd name="T5" fmla="*/ 64 h 232"/>
                <a:gd name="T6" fmla="*/ 260 w 320"/>
                <a:gd name="T7" fmla="*/ 164 h 232"/>
                <a:gd name="T8" fmla="*/ 260 w 320"/>
                <a:gd name="T9" fmla="*/ 232 h 232"/>
                <a:gd name="T10" fmla="*/ 320 w 320"/>
                <a:gd name="T11" fmla="*/ 232 h 232"/>
                <a:gd name="T12" fmla="*/ 320 w 320"/>
                <a:gd name="T13" fmla="*/ 160 h 232"/>
                <a:gd name="T14" fmla="*/ 160 w 320"/>
                <a:gd name="T15" fmla="*/ 0 h 232"/>
                <a:gd name="T16" fmla="*/ 0 w 320"/>
                <a:gd name="T17" fmla="*/ 160 h 232"/>
                <a:gd name="T18" fmla="*/ 0 w 320"/>
                <a:gd name="T19" fmla="*/ 232 h 232"/>
                <a:gd name="T20" fmla="*/ 60 w 320"/>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232">
                  <a:moveTo>
                    <a:pt x="60" y="232"/>
                  </a:moveTo>
                  <a:cubicBezTo>
                    <a:pt x="60" y="164"/>
                    <a:pt x="60" y="164"/>
                    <a:pt x="60" y="164"/>
                  </a:cubicBezTo>
                  <a:cubicBezTo>
                    <a:pt x="60" y="109"/>
                    <a:pt x="105" y="64"/>
                    <a:pt x="160" y="64"/>
                  </a:cubicBezTo>
                  <a:cubicBezTo>
                    <a:pt x="215" y="64"/>
                    <a:pt x="260" y="109"/>
                    <a:pt x="260" y="164"/>
                  </a:cubicBezTo>
                  <a:cubicBezTo>
                    <a:pt x="260" y="232"/>
                    <a:pt x="260" y="232"/>
                    <a:pt x="260" y="232"/>
                  </a:cubicBezTo>
                  <a:cubicBezTo>
                    <a:pt x="320" y="232"/>
                    <a:pt x="320" y="232"/>
                    <a:pt x="320" y="232"/>
                  </a:cubicBezTo>
                  <a:cubicBezTo>
                    <a:pt x="320" y="160"/>
                    <a:pt x="320" y="160"/>
                    <a:pt x="320" y="160"/>
                  </a:cubicBezTo>
                  <a:cubicBezTo>
                    <a:pt x="320" y="72"/>
                    <a:pt x="248" y="0"/>
                    <a:pt x="160" y="0"/>
                  </a:cubicBezTo>
                  <a:cubicBezTo>
                    <a:pt x="72" y="0"/>
                    <a:pt x="0" y="72"/>
                    <a:pt x="0" y="160"/>
                  </a:cubicBezTo>
                  <a:cubicBezTo>
                    <a:pt x="0" y="232"/>
                    <a:pt x="0" y="232"/>
                    <a:pt x="0" y="232"/>
                  </a:cubicBezTo>
                  <a:cubicBezTo>
                    <a:pt x="60" y="232"/>
                    <a:pt x="60" y="232"/>
                    <a:pt x="60" y="232"/>
                  </a:cubicBezTo>
                </a:path>
              </a:pathLst>
            </a:custGeom>
            <a:solidFill>
              <a:srgbClr val="FFFFFF"/>
            </a:solidFill>
            <a:ln w="19050">
              <a:solidFill>
                <a:srgbClr val="0078D7"/>
              </a:solidFill>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cxnSp>
        <p:nvCxnSpPr>
          <p:cNvPr id="35" name="Straight Arrow Connector 138">
            <a:extLst>
              <a:ext uri="{FF2B5EF4-FFF2-40B4-BE49-F238E27FC236}">
                <a16:creationId xmlns:a16="http://schemas.microsoft.com/office/drawing/2014/main" id="{1154E11D-0831-4DC4-BC9A-AE8E0A3EE12D}"/>
              </a:ext>
            </a:extLst>
          </p:cNvPr>
          <p:cNvCxnSpPr>
            <a:cxnSpLocks/>
          </p:cNvCxnSpPr>
          <p:nvPr/>
        </p:nvCxnSpPr>
        <p:spPr>
          <a:xfrm>
            <a:off x="1820397" y="2873127"/>
            <a:ext cx="573986" cy="0"/>
          </a:xfrm>
          <a:prstGeom prst="straightConnector1">
            <a:avLst/>
          </a:prstGeom>
          <a:noFill/>
          <a:ln w="19050" cap="flat" cmpd="sng" algn="ctr">
            <a:solidFill>
              <a:srgbClr val="737373"/>
            </a:solidFill>
            <a:prstDash val="solid"/>
            <a:headEnd type="none"/>
            <a:tailEnd type="triangle" w="lg" len="lg"/>
          </a:ln>
          <a:effectLst/>
        </p:spPr>
      </p:cxnSp>
      <p:grpSp>
        <p:nvGrpSpPr>
          <p:cNvPr id="36" name="Group 139">
            <a:extLst>
              <a:ext uri="{FF2B5EF4-FFF2-40B4-BE49-F238E27FC236}">
                <a16:creationId xmlns:a16="http://schemas.microsoft.com/office/drawing/2014/main" id="{8DF7592F-FFD9-4963-890D-C40062776158}"/>
              </a:ext>
            </a:extLst>
          </p:cNvPr>
          <p:cNvGrpSpPr/>
          <p:nvPr/>
        </p:nvGrpSpPr>
        <p:grpSpPr>
          <a:xfrm>
            <a:off x="1036590" y="2585133"/>
            <a:ext cx="578488" cy="578488"/>
            <a:chOff x="769264" y="3382656"/>
            <a:chExt cx="578570" cy="578570"/>
          </a:xfrm>
        </p:grpSpPr>
        <p:sp>
          <p:nvSpPr>
            <p:cNvPr id="37" name="Oval 147">
              <a:extLst>
                <a:ext uri="{FF2B5EF4-FFF2-40B4-BE49-F238E27FC236}">
                  <a16:creationId xmlns:a16="http://schemas.microsoft.com/office/drawing/2014/main" id="{09BABF8F-571D-435F-BED2-BB320E2C885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Freeform 48">
              <a:extLst>
                <a:ext uri="{FF2B5EF4-FFF2-40B4-BE49-F238E27FC236}">
                  <a16:creationId xmlns:a16="http://schemas.microsoft.com/office/drawing/2014/main" id="{F56E5FAF-589B-4990-B967-9BB5996F0B36}"/>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39" name="Group 152">
            <a:extLst>
              <a:ext uri="{FF2B5EF4-FFF2-40B4-BE49-F238E27FC236}">
                <a16:creationId xmlns:a16="http://schemas.microsoft.com/office/drawing/2014/main" id="{805639A0-1176-4338-B560-729CB13C3F36}"/>
              </a:ext>
            </a:extLst>
          </p:cNvPr>
          <p:cNvGrpSpPr/>
          <p:nvPr/>
        </p:nvGrpSpPr>
        <p:grpSpPr>
          <a:xfrm>
            <a:off x="2701675" y="2585133"/>
            <a:ext cx="578488" cy="578488"/>
            <a:chOff x="2013164" y="3382656"/>
            <a:chExt cx="578570" cy="578570"/>
          </a:xfrm>
        </p:grpSpPr>
        <p:sp>
          <p:nvSpPr>
            <p:cNvPr id="40" name="Oval 153">
              <a:extLst>
                <a:ext uri="{FF2B5EF4-FFF2-40B4-BE49-F238E27FC236}">
                  <a16:creationId xmlns:a16="http://schemas.microsoft.com/office/drawing/2014/main" id="{66C1BD75-464E-446D-B9E9-D7DF3BE7D032}"/>
                </a:ext>
              </a:extLst>
            </p:cNvPr>
            <p:cNvSpPr/>
            <p:nvPr/>
          </p:nvSpPr>
          <p:spPr bwMode="auto">
            <a:xfrm>
              <a:off x="2013164" y="3382656"/>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Freeform 54">
              <a:extLst>
                <a:ext uri="{FF2B5EF4-FFF2-40B4-BE49-F238E27FC236}">
                  <a16:creationId xmlns:a16="http://schemas.microsoft.com/office/drawing/2014/main" id="{6CE91744-68CA-457E-80DE-F6A1E3143C4A}"/>
                </a:ext>
              </a:extLst>
            </p:cNvPr>
            <p:cNvSpPr>
              <a:spLocks noChangeAspect="1" noEditPoints="1"/>
            </p:cNvSpPr>
            <p:nvPr/>
          </p:nvSpPr>
          <p:spPr bwMode="black">
            <a:xfrm>
              <a:off x="2137342" y="3506834"/>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2" name="TextBox 155">
            <a:extLst>
              <a:ext uri="{FF2B5EF4-FFF2-40B4-BE49-F238E27FC236}">
                <a16:creationId xmlns:a16="http://schemas.microsoft.com/office/drawing/2014/main" id="{8956D893-F314-49D9-B1E8-932BEEF8057E}"/>
              </a:ext>
            </a:extLst>
          </p:cNvPr>
          <p:cNvSpPr txBox="1"/>
          <p:nvPr/>
        </p:nvSpPr>
        <p:spPr>
          <a:xfrm>
            <a:off x="5765551" y="3225275"/>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User</a:t>
            </a:r>
          </a:p>
        </p:txBody>
      </p:sp>
      <p:grpSp>
        <p:nvGrpSpPr>
          <p:cNvPr id="43" name="Group 156">
            <a:extLst>
              <a:ext uri="{FF2B5EF4-FFF2-40B4-BE49-F238E27FC236}">
                <a16:creationId xmlns:a16="http://schemas.microsoft.com/office/drawing/2014/main" id="{27DD50C2-819B-405D-A759-1985FA35C42B}"/>
              </a:ext>
            </a:extLst>
          </p:cNvPr>
          <p:cNvGrpSpPr/>
          <p:nvPr/>
        </p:nvGrpSpPr>
        <p:grpSpPr>
          <a:xfrm>
            <a:off x="6031842" y="2585133"/>
            <a:ext cx="578488" cy="578488"/>
            <a:chOff x="769264" y="3382656"/>
            <a:chExt cx="578570" cy="578570"/>
          </a:xfrm>
        </p:grpSpPr>
        <p:sp>
          <p:nvSpPr>
            <p:cNvPr id="44" name="Oval 157">
              <a:extLst>
                <a:ext uri="{FF2B5EF4-FFF2-40B4-BE49-F238E27FC236}">
                  <a16:creationId xmlns:a16="http://schemas.microsoft.com/office/drawing/2014/main" id="{7BD6872E-4B47-4B53-BB1A-F40EFE646DF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 name="Freeform 48">
              <a:extLst>
                <a:ext uri="{FF2B5EF4-FFF2-40B4-BE49-F238E27FC236}">
                  <a16:creationId xmlns:a16="http://schemas.microsoft.com/office/drawing/2014/main" id="{0C0411A5-E25F-4714-A124-DA10502D0CFA}"/>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cxnSp>
        <p:nvCxnSpPr>
          <p:cNvPr id="46" name="Straight Arrow Connector 159">
            <a:extLst>
              <a:ext uri="{FF2B5EF4-FFF2-40B4-BE49-F238E27FC236}">
                <a16:creationId xmlns:a16="http://schemas.microsoft.com/office/drawing/2014/main" id="{5FEDE3C7-C251-416A-BC71-7216F0896E44}"/>
              </a:ext>
            </a:extLst>
          </p:cNvPr>
          <p:cNvCxnSpPr>
            <a:cxnSpLocks/>
          </p:cNvCxnSpPr>
          <p:nvPr/>
        </p:nvCxnSpPr>
        <p:spPr>
          <a:xfrm>
            <a:off x="5226084" y="2894678"/>
            <a:ext cx="570150" cy="0"/>
          </a:xfrm>
          <a:prstGeom prst="straightConnector1">
            <a:avLst/>
          </a:prstGeom>
          <a:noFill/>
          <a:ln w="19050" cap="flat" cmpd="sng" algn="ctr">
            <a:solidFill>
              <a:srgbClr val="737373"/>
            </a:solidFill>
            <a:prstDash val="solid"/>
            <a:headEnd type="none"/>
            <a:tailEnd type="triangle" w="lg" len="lg"/>
          </a:ln>
          <a:effectLst/>
        </p:spPr>
      </p:cxnSp>
      <p:cxnSp>
        <p:nvCxnSpPr>
          <p:cNvPr id="47" name="Straight Arrow Connector 160">
            <a:extLst>
              <a:ext uri="{FF2B5EF4-FFF2-40B4-BE49-F238E27FC236}">
                <a16:creationId xmlns:a16="http://schemas.microsoft.com/office/drawing/2014/main" id="{A4AF3054-21F1-41ED-9075-0FBBF32E5F9D}"/>
              </a:ext>
            </a:extLst>
          </p:cNvPr>
          <p:cNvCxnSpPr>
            <a:cxnSpLocks/>
          </p:cNvCxnSpPr>
          <p:nvPr/>
        </p:nvCxnSpPr>
        <p:spPr>
          <a:xfrm>
            <a:off x="3639686" y="2894678"/>
            <a:ext cx="495905" cy="0"/>
          </a:xfrm>
          <a:prstGeom prst="straightConnector1">
            <a:avLst/>
          </a:prstGeom>
          <a:noFill/>
          <a:ln w="19050" cap="flat" cmpd="sng" algn="ctr">
            <a:solidFill>
              <a:srgbClr val="737373"/>
            </a:solidFill>
            <a:prstDash val="solid"/>
            <a:headEnd type="none"/>
            <a:tailEnd type="triangle" w="lg" len="lg"/>
          </a:ln>
          <a:effectLst/>
        </p:spPr>
      </p:cxnSp>
      <p:grpSp>
        <p:nvGrpSpPr>
          <p:cNvPr id="48" name="Group 161">
            <a:extLst>
              <a:ext uri="{FF2B5EF4-FFF2-40B4-BE49-F238E27FC236}">
                <a16:creationId xmlns:a16="http://schemas.microsoft.com/office/drawing/2014/main" id="{A586AE5C-B4B0-49A0-B1B3-DD0BCBBFCF4A}"/>
              </a:ext>
            </a:extLst>
          </p:cNvPr>
          <p:cNvGrpSpPr/>
          <p:nvPr/>
        </p:nvGrpSpPr>
        <p:grpSpPr>
          <a:xfrm>
            <a:off x="4366758" y="2585133"/>
            <a:ext cx="578488" cy="578488"/>
            <a:chOff x="4099904" y="3382656"/>
            <a:chExt cx="578570" cy="578570"/>
          </a:xfrm>
        </p:grpSpPr>
        <p:sp>
          <p:nvSpPr>
            <p:cNvPr id="49" name="Oval 162">
              <a:extLst>
                <a:ext uri="{FF2B5EF4-FFF2-40B4-BE49-F238E27FC236}">
                  <a16:creationId xmlns:a16="http://schemas.microsoft.com/office/drawing/2014/main" id="{3151D4A4-0BEC-41BB-BA59-D832E499572E}"/>
                </a:ext>
              </a:extLst>
            </p:cNvPr>
            <p:cNvSpPr/>
            <p:nvPr/>
          </p:nvSpPr>
          <p:spPr bwMode="auto">
            <a:xfrm>
              <a:off x="4099904" y="3382656"/>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Freeform 126">
              <a:extLst>
                <a:ext uri="{FF2B5EF4-FFF2-40B4-BE49-F238E27FC236}">
                  <a16:creationId xmlns:a16="http://schemas.microsoft.com/office/drawing/2014/main" id="{C902206E-507A-44D0-859F-5DAF33FFA199}"/>
                </a:ext>
              </a:extLst>
            </p:cNvPr>
            <p:cNvSpPr>
              <a:spLocks noChangeAspect="1" noEditPoints="1"/>
            </p:cNvSpPr>
            <p:nvPr/>
          </p:nvSpPr>
          <p:spPr bwMode="auto">
            <a:xfrm>
              <a:off x="4222032" y="3502025"/>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1" name="TextBox 164">
            <a:extLst>
              <a:ext uri="{FF2B5EF4-FFF2-40B4-BE49-F238E27FC236}">
                <a16:creationId xmlns:a16="http://schemas.microsoft.com/office/drawing/2014/main" id="{0BAC455B-62BE-43BD-A81D-059B4E522EDE}"/>
              </a:ext>
            </a:extLst>
          </p:cNvPr>
          <p:cNvSpPr txBox="1"/>
          <p:nvPr/>
        </p:nvSpPr>
        <p:spPr>
          <a:xfrm>
            <a:off x="3883535" y="3225277"/>
            <a:ext cx="1544935" cy="55853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Administrator privileges expire after a specified interval</a:t>
            </a:r>
          </a:p>
        </p:txBody>
      </p:sp>
      <p:grpSp>
        <p:nvGrpSpPr>
          <p:cNvPr id="52" name="Group 60">
            <a:extLst>
              <a:ext uri="{FF2B5EF4-FFF2-40B4-BE49-F238E27FC236}">
                <a16:creationId xmlns:a16="http://schemas.microsoft.com/office/drawing/2014/main" id="{D81BBBD8-6287-4A76-B607-0BAA20A6BA2A}"/>
              </a:ext>
            </a:extLst>
          </p:cNvPr>
          <p:cNvGrpSpPr>
            <a:grpSpLocks noChangeAspect="1"/>
          </p:cNvGrpSpPr>
          <p:nvPr/>
        </p:nvGrpSpPr>
        <p:grpSpPr bwMode="auto">
          <a:xfrm>
            <a:off x="7347095" y="1778643"/>
            <a:ext cx="881760" cy="1048024"/>
            <a:chOff x="7" y="4"/>
            <a:chExt cx="944" cy="1122"/>
          </a:xfrm>
        </p:grpSpPr>
        <p:sp>
          <p:nvSpPr>
            <p:cNvPr id="53" name="Freeform 61">
              <a:extLst>
                <a:ext uri="{FF2B5EF4-FFF2-40B4-BE49-F238E27FC236}">
                  <a16:creationId xmlns:a16="http://schemas.microsoft.com/office/drawing/2014/main" id="{8DC846AA-F5D7-4D2E-8EA2-ED6A4A065B63}"/>
                </a:ext>
              </a:extLst>
            </p:cNvPr>
            <p:cNvSpPr>
              <a:spLocks/>
            </p:cNvSpPr>
            <p:nvPr/>
          </p:nvSpPr>
          <p:spPr bwMode="auto">
            <a:xfrm>
              <a:off x="109" y="157"/>
              <a:ext cx="777" cy="894"/>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Freeform 62">
              <a:extLst>
                <a:ext uri="{FF2B5EF4-FFF2-40B4-BE49-F238E27FC236}">
                  <a16:creationId xmlns:a16="http://schemas.microsoft.com/office/drawing/2014/main" id="{B7B09808-861F-480C-9B35-2A8BFA79DEDC}"/>
                </a:ext>
              </a:extLst>
            </p:cNvPr>
            <p:cNvSpPr>
              <a:spLocks/>
            </p:cNvSpPr>
            <p:nvPr/>
          </p:nvSpPr>
          <p:spPr bwMode="auto">
            <a:xfrm>
              <a:off x="36" y="73"/>
              <a:ext cx="915" cy="1053"/>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63">
              <a:extLst>
                <a:ext uri="{FF2B5EF4-FFF2-40B4-BE49-F238E27FC236}">
                  <a16:creationId xmlns:a16="http://schemas.microsoft.com/office/drawing/2014/main" id="{4FB19400-DF15-4253-A74F-B6301A348060}"/>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64">
              <a:extLst>
                <a:ext uri="{FF2B5EF4-FFF2-40B4-BE49-F238E27FC236}">
                  <a16:creationId xmlns:a16="http://schemas.microsoft.com/office/drawing/2014/main" id="{64C42066-B68A-4DB9-986C-58BBC45D6B24}"/>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 name="Freeform 65">
              <a:extLst>
                <a:ext uri="{FF2B5EF4-FFF2-40B4-BE49-F238E27FC236}">
                  <a16:creationId xmlns:a16="http://schemas.microsoft.com/office/drawing/2014/main" id="{7F0A22C7-B0EE-4073-813F-F77C9C4B994C}"/>
                </a:ext>
              </a:extLst>
            </p:cNvPr>
            <p:cNvSpPr>
              <a:spLocks/>
            </p:cNvSpPr>
            <p:nvPr/>
          </p:nvSpPr>
          <p:spPr bwMode="auto">
            <a:xfrm>
              <a:off x="101" y="157"/>
              <a:ext cx="796" cy="894"/>
            </a:xfrm>
            <a:custGeom>
              <a:avLst/>
              <a:gdLst>
                <a:gd name="T0" fmla="*/ 248 w 296"/>
                <a:gd name="T1" fmla="*/ 12 h 333"/>
                <a:gd name="T2" fmla="*/ 252 w 296"/>
                <a:gd name="T3" fmla="*/ 20 h 333"/>
                <a:gd name="T4" fmla="*/ 276 w 296"/>
                <a:gd name="T5" fmla="*/ 74 h 333"/>
                <a:gd name="T6" fmla="*/ 284 w 296"/>
                <a:gd name="T7" fmla="*/ 133 h 333"/>
                <a:gd name="T8" fmla="*/ 275 w 296"/>
                <a:gd name="T9" fmla="*/ 191 h 333"/>
                <a:gd name="T10" fmla="*/ 251 w 296"/>
                <a:gd name="T11" fmla="*/ 243 h 333"/>
                <a:gd name="T12" fmla="*/ 227 w 296"/>
                <a:gd name="T13" fmla="*/ 273 h 333"/>
                <a:gd name="T14" fmla="*/ 187 w 296"/>
                <a:gd name="T15" fmla="*/ 304 h 333"/>
                <a:gd name="T16" fmla="*/ 148 w 296"/>
                <a:gd name="T17" fmla="*/ 321 h 333"/>
                <a:gd name="T18" fmla="*/ 118 w 296"/>
                <a:gd name="T19" fmla="*/ 309 h 333"/>
                <a:gd name="T20" fmla="*/ 72 w 296"/>
                <a:gd name="T21" fmla="*/ 277 h 333"/>
                <a:gd name="T22" fmla="*/ 38 w 296"/>
                <a:gd name="T23" fmla="*/ 233 h 333"/>
                <a:gd name="T24" fmla="*/ 17 w 296"/>
                <a:gd name="T25" fmla="*/ 174 h 333"/>
                <a:gd name="T26" fmla="*/ 13 w 296"/>
                <a:gd name="T27" fmla="*/ 107 h 333"/>
                <a:gd name="T28" fmla="*/ 31 w 296"/>
                <a:gd name="T29" fmla="*/ 44 h 333"/>
                <a:gd name="T30" fmla="*/ 48 w 296"/>
                <a:gd name="T31" fmla="*/ 12 h 333"/>
                <a:gd name="T32" fmla="*/ 45 w 296"/>
                <a:gd name="T33" fmla="*/ 7 h 333"/>
                <a:gd name="T34" fmla="*/ 74 w 296"/>
                <a:gd name="T35" fmla="*/ 19 h 333"/>
                <a:gd name="T36" fmla="*/ 105 w 296"/>
                <a:gd name="T37" fmla="*/ 21 h 333"/>
                <a:gd name="T38" fmla="*/ 136 w 296"/>
                <a:gd name="T39" fmla="*/ 16 h 333"/>
                <a:gd name="T40" fmla="*/ 159 w 296"/>
                <a:gd name="T41" fmla="*/ 16 h 333"/>
                <a:gd name="T42" fmla="*/ 190 w 296"/>
                <a:gd name="T43" fmla="*/ 21 h 333"/>
                <a:gd name="T44" fmla="*/ 221 w 296"/>
                <a:gd name="T45" fmla="*/ 19 h 333"/>
                <a:gd name="T46" fmla="*/ 252 w 296"/>
                <a:gd name="T47" fmla="*/ 12 h 333"/>
                <a:gd name="T48" fmla="*/ 229 w 296"/>
                <a:gd name="T49" fmla="*/ 6 h 333"/>
                <a:gd name="T50" fmla="*/ 172 w 296"/>
                <a:gd name="T51" fmla="*/ 6 h 333"/>
                <a:gd name="T52" fmla="*/ 147 w 296"/>
                <a:gd name="T53" fmla="*/ 1 h 333"/>
                <a:gd name="T54" fmla="*/ 114 w 296"/>
                <a:gd name="T55" fmla="*/ 8 h 333"/>
                <a:gd name="T56" fmla="*/ 57 w 296"/>
                <a:gd name="T57" fmla="*/ 4 h 333"/>
                <a:gd name="T58" fmla="*/ 41 w 296"/>
                <a:gd name="T59" fmla="*/ 2 h 333"/>
                <a:gd name="T60" fmla="*/ 31 w 296"/>
                <a:gd name="T61" fmla="*/ 17 h 333"/>
                <a:gd name="T62" fmla="*/ 15 w 296"/>
                <a:gd name="T63" fmla="*/ 50 h 333"/>
                <a:gd name="T64" fmla="*/ 5 w 296"/>
                <a:gd name="T65" fmla="*/ 83 h 333"/>
                <a:gd name="T66" fmla="*/ 0 w 296"/>
                <a:gd name="T67" fmla="*/ 118 h 333"/>
                <a:gd name="T68" fmla="*/ 1 w 296"/>
                <a:gd name="T69" fmla="*/ 153 h 333"/>
                <a:gd name="T70" fmla="*/ 8 w 296"/>
                <a:gd name="T71" fmla="*/ 189 h 333"/>
                <a:gd name="T72" fmla="*/ 19 w 296"/>
                <a:gd name="T73" fmla="*/ 220 h 333"/>
                <a:gd name="T74" fmla="*/ 33 w 296"/>
                <a:gd name="T75" fmla="*/ 248 h 333"/>
                <a:gd name="T76" fmla="*/ 50 w 296"/>
                <a:gd name="T77" fmla="*/ 272 h 333"/>
                <a:gd name="T78" fmla="*/ 71 w 296"/>
                <a:gd name="T79" fmla="*/ 292 h 333"/>
                <a:gd name="T80" fmla="*/ 95 w 296"/>
                <a:gd name="T81" fmla="*/ 310 h 333"/>
                <a:gd name="T82" fmla="*/ 122 w 296"/>
                <a:gd name="T83" fmla="*/ 324 h 333"/>
                <a:gd name="T84" fmla="*/ 145 w 296"/>
                <a:gd name="T85" fmla="*/ 332 h 333"/>
                <a:gd name="T86" fmla="*/ 152 w 296"/>
                <a:gd name="T87" fmla="*/ 332 h 333"/>
                <a:gd name="T88" fmla="*/ 177 w 296"/>
                <a:gd name="T89" fmla="*/ 322 h 333"/>
                <a:gd name="T90" fmla="*/ 201 w 296"/>
                <a:gd name="T91" fmla="*/ 310 h 333"/>
                <a:gd name="T92" fmla="*/ 222 w 296"/>
                <a:gd name="T93" fmla="*/ 294 h 333"/>
                <a:gd name="T94" fmla="*/ 241 w 296"/>
                <a:gd name="T95" fmla="*/ 277 h 333"/>
                <a:gd name="T96" fmla="*/ 255 w 296"/>
                <a:gd name="T97" fmla="*/ 258 h 333"/>
                <a:gd name="T98" fmla="*/ 272 w 296"/>
                <a:gd name="T99" fmla="*/ 232 h 333"/>
                <a:gd name="T100" fmla="*/ 283 w 296"/>
                <a:gd name="T101" fmla="*/ 204 h 333"/>
                <a:gd name="T102" fmla="*/ 291 w 296"/>
                <a:gd name="T103" fmla="*/ 174 h 333"/>
                <a:gd name="T104" fmla="*/ 295 w 296"/>
                <a:gd name="T105" fmla="*/ 144 h 333"/>
                <a:gd name="T106" fmla="*/ 295 w 296"/>
                <a:gd name="T107" fmla="*/ 112 h 333"/>
                <a:gd name="T108" fmla="*/ 290 w 296"/>
                <a:gd name="T109" fmla="*/ 81 h 333"/>
                <a:gd name="T110" fmla="*/ 281 w 296"/>
                <a:gd name="T111" fmla="*/ 51 h 333"/>
                <a:gd name="T112" fmla="*/ 268 w 296"/>
                <a:gd name="T113" fmla="*/ 23 h 333"/>
                <a:gd name="T114" fmla="*/ 257 w 296"/>
                <a:gd name="T115" fmla="*/ 4 h 333"/>
                <a:gd name="T116" fmla="*/ 251 w 296"/>
                <a:gd name="T117"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333">
                  <a:moveTo>
                    <a:pt x="250" y="7"/>
                  </a:moveTo>
                  <a:cubicBezTo>
                    <a:pt x="246" y="11"/>
                    <a:pt x="246" y="11"/>
                    <a:pt x="246" y="11"/>
                  </a:cubicBezTo>
                  <a:cubicBezTo>
                    <a:pt x="246" y="11"/>
                    <a:pt x="246" y="11"/>
                    <a:pt x="246" y="11"/>
                  </a:cubicBezTo>
                  <a:cubicBezTo>
                    <a:pt x="247" y="12"/>
                    <a:pt x="247" y="12"/>
                    <a:pt x="247" y="12"/>
                  </a:cubicBezTo>
                  <a:cubicBezTo>
                    <a:pt x="247" y="12"/>
                    <a:pt x="247" y="12"/>
                    <a:pt x="247" y="12"/>
                  </a:cubicBezTo>
                  <a:cubicBezTo>
                    <a:pt x="248" y="12"/>
                    <a:pt x="248" y="12"/>
                    <a:pt x="248" y="12"/>
                  </a:cubicBezTo>
                  <a:cubicBezTo>
                    <a:pt x="251" y="7"/>
                    <a:pt x="251" y="7"/>
                    <a:pt x="251" y="7"/>
                  </a:cubicBezTo>
                  <a:cubicBezTo>
                    <a:pt x="246" y="11"/>
                    <a:pt x="246" y="11"/>
                    <a:pt x="246" y="11"/>
                  </a:cubicBezTo>
                  <a:cubicBezTo>
                    <a:pt x="247" y="11"/>
                    <a:pt x="247" y="11"/>
                    <a:pt x="247" y="11"/>
                  </a:cubicBezTo>
                  <a:cubicBezTo>
                    <a:pt x="247" y="11"/>
                    <a:pt x="247" y="11"/>
                    <a:pt x="247" y="11"/>
                  </a:cubicBezTo>
                  <a:cubicBezTo>
                    <a:pt x="247" y="11"/>
                    <a:pt x="247" y="11"/>
                    <a:pt x="247" y="11"/>
                  </a:cubicBezTo>
                  <a:cubicBezTo>
                    <a:pt x="252" y="20"/>
                    <a:pt x="252" y="20"/>
                    <a:pt x="252" y="20"/>
                  </a:cubicBezTo>
                  <a:cubicBezTo>
                    <a:pt x="257" y="29"/>
                    <a:pt x="257" y="29"/>
                    <a:pt x="257" y="29"/>
                  </a:cubicBezTo>
                  <a:cubicBezTo>
                    <a:pt x="262" y="38"/>
                    <a:pt x="262" y="38"/>
                    <a:pt x="262" y="38"/>
                  </a:cubicBezTo>
                  <a:cubicBezTo>
                    <a:pt x="266" y="47"/>
                    <a:pt x="266" y="47"/>
                    <a:pt x="266" y="47"/>
                  </a:cubicBezTo>
                  <a:cubicBezTo>
                    <a:pt x="270" y="56"/>
                    <a:pt x="270" y="56"/>
                    <a:pt x="270" y="56"/>
                  </a:cubicBezTo>
                  <a:cubicBezTo>
                    <a:pt x="273" y="65"/>
                    <a:pt x="273" y="65"/>
                    <a:pt x="273" y="65"/>
                  </a:cubicBezTo>
                  <a:cubicBezTo>
                    <a:pt x="276" y="74"/>
                    <a:pt x="276" y="74"/>
                    <a:pt x="276" y="74"/>
                  </a:cubicBezTo>
                  <a:cubicBezTo>
                    <a:pt x="279" y="84"/>
                    <a:pt x="279" y="84"/>
                    <a:pt x="279" y="84"/>
                  </a:cubicBezTo>
                  <a:cubicBezTo>
                    <a:pt x="281" y="93"/>
                    <a:pt x="281" y="93"/>
                    <a:pt x="281" y="93"/>
                  </a:cubicBezTo>
                  <a:cubicBezTo>
                    <a:pt x="282" y="103"/>
                    <a:pt x="282" y="103"/>
                    <a:pt x="282" y="103"/>
                  </a:cubicBezTo>
                  <a:cubicBezTo>
                    <a:pt x="283" y="113"/>
                    <a:pt x="283" y="113"/>
                    <a:pt x="283" y="113"/>
                  </a:cubicBezTo>
                  <a:cubicBezTo>
                    <a:pt x="284" y="123"/>
                    <a:pt x="284" y="123"/>
                    <a:pt x="284" y="123"/>
                  </a:cubicBezTo>
                  <a:cubicBezTo>
                    <a:pt x="284" y="133"/>
                    <a:pt x="284" y="133"/>
                    <a:pt x="284" y="133"/>
                  </a:cubicBezTo>
                  <a:cubicBezTo>
                    <a:pt x="283" y="143"/>
                    <a:pt x="283" y="143"/>
                    <a:pt x="283" y="143"/>
                  </a:cubicBezTo>
                  <a:cubicBezTo>
                    <a:pt x="282" y="153"/>
                    <a:pt x="282" y="153"/>
                    <a:pt x="282" y="153"/>
                  </a:cubicBezTo>
                  <a:cubicBezTo>
                    <a:pt x="281" y="163"/>
                    <a:pt x="281" y="163"/>
                    <a:pt x="281" y="163"/>
                  </a:cubicBezTo>
                  <a:cubicBezTo>
                    <a:pt x="279" y="172"/>
                    <a:pt x="279" y="172"/>
                    <a:pt x="279" y="172"/>
                  </a:cubicBezTo>
                  <a:cubicBezTo>
                    <a:pt x="277" y="182"/>
                    <a:pt x="277" y="182"/>
                    <a:pt x="277" y="182"/>
                  </a:cubicBezTo>
                  <a:cubicBezTo>
                    <a:pt x="275" y="191"/>
                    <a:pt x="275" y="191"/>
                    <a:pt x="275" y="191"/>
                  </a:cubicBezTo>
                  <a:cubicBezTo>
                    <a:pt x="272" y="200"/>
                    <a:pt x="272" y="200"/>
                    <a:pt x="272" y="200"/>
                  </a:cubicBezTo>
                  <a:cubicBezTo>
                    <a:pt x="269" y="209"/>
                    <a:pt x="269" y="209"/>
                    <a:pt x="269" y="209"/>
                  </a:cubicBezTo>
                  <a:cubicBezTo>
                    <a:pt x="265" y="218"/>
                    <a:pt x="265" y="218"/>
                    <a:pt x="265" y="218"/>
                  </a:cubicBezTo>
                  <a:cubicBezTo>
                    <a:pt x="261" y="227"/>
                    <a:pt x="261" y="227"/>
                    <a:pt x="261" y="227"/>
                  </a:cubicBezTo>
                  <a:cubicBezTo>
                    <a:pt x="256" y="235"/>
                    <a:pt x="256" y="235"/>
                    <a:pt x="256" y="235"/>
                  </a:cubicBezTo>
                  <a:cubicBezTo>
                    <a:pt x="251" y="243"/>
                    <a:pt x="251" y="243"/>
                    <a:pt x="251" y="243"/>
                  </a:cubicBezTo>
                  <a:cubicBezTo>
                    <a:pt x="246" y="251"/>
                    <a:pt x="246" y="251"/>
                    <a:pt x="246" y="251"/>
                  </a:cubicBezTo>
                  <a:cubicBezTo>
                    <a:pt x="240" y="259"/>
                    <a:pt x="240" y="259"/>
                    <a:pt x="240" y="259"/>
                  </a:cubicBezTo>
                  <a:cubicBezTo>
                    <a:pt x="236" y="264"/>
                    <a:pt x="236" y="264"/>
                    <a:pt x="236" y="264"/>
                  </a:cubicBezTo>
                  <a:cubicBezTo>
                    <a:pt x="232" y="269"/>
                    <a:pt x="232" y="269"/>
                    <a:pt x="232" y="269"/>
                  </a:cubicBezTo>
                  <a:cubicBezTo>
                    <a:pt x="227" y="273"/>
                    <a:pt x="227" y="273"/>
                    <a:pt x="227" y="273"/>
                  </a:cubicBezTo>
                  <a:cubicBezTo>
                    <a:pt x="227" y="273"/>
                    <a:pt x="227" y="273"/>
                    <a:pt x="227" y="273"/>
                  </a:cubicBezTo>
                  <a:cubicBezTo>
                    <a:pt x="221" y="280"/>
                    <a:pt x="221" y="280"/>
                    <a:pt x="221" y="280"/>
                  </a:cubicBezTo>
                  <a:cubicBezTo>
                    <a:pt x="215" y="285"/>
                    <a:pt x="215" y="285"/>
                    <a:pt x="215" y="285"/>
                  </a:cubicBezTo>
                  <a:cubicBezTo>
                    <a:pt x="208" y="290"/>
                    <a:pt x="208" y="290"/>
                    <a:pt x="208" y="290"/>
                  </a:cubicBezTo>
                  <a:cubicBezTo>
                    <a:pt x="201" y="295"/>
                    <a:pt x="201" y="295"/>
                    <a:pt x="201" y="295"/>
                  </a:cubicBezTo>
                  <a:cubicBezTo>
                    <a:pt x="194" y="300"/>
                    <a:pt x="194" y="300"/>
                    <a:pt x="194" y="300"/>
                  </a:cubicBezTo>
                  <a:cubicBezTo>
                    <a:pt x="187" y="304"/>
                    <a:pt x="187" y="304"/>
                    <a:pt x="187" y="304"/>
                  </a:cubicBezTo>
                  <a:cubicBezTo>
                    <a:pt x="180" y="308"/>
                    <a:pt x="180" y="308"/>
                    <a:pt x="180" y="308"/>
                  </a:cubicBezTo>
                  <a:cubicBezTo>
                    <a:pt x="172" y="312"/>
                    <a:pt x="172" y="312"/>
                    <a:pt x="172" y="312"/>
                  </a:cubicBezTo>
                  <a:cubicBezTo>
                    <a:pt x="165" y="315"/>
                    <a:pt x="165" y="315"/>
                    <a:pt x="165" y="315"/>
                  </a:cubicBezTo>
                  <a:cubicBezTo>
                    <a:pt x="157" y="318"/>
                    <a:pt x="157" y="318"/>
                    <a:pt x="157" y="318"/>
                  </a:cubicBezTo>
                  <a:cubicBezTo>
                    <a:pt x="149" y="321"/>
                    <a:pt x="149" y="321"/>
                    <a:pt x="149" y="321"/>
                  </a:cubicBezTo>
                  <a:cubicBezTo>
                    <a:pt x="148" y="321"/>
                    <a:pt x="148" y="321"/>
                    <a:pt x="148" y="321"/>
                  </a:cubicBezTo>
                  <a:cubicBezTo>
                    <a:pt x="148" y="321"/>
                    <a:pt x="148" y="321"/>
                    <a:pt x="148" y="321"/>
                  </a:cubicBezTo>
                  <a:cubicBezTo>
                    <a:pt x="147" y="321"/>
                    <a:pt x="147" y="321"/>
                    <a:pt x="147" y="321"/>
                  </a:cubicBezTo>
                  <a:cubicBezTo>
                    <a:pt x="146" y="320"/>
                    <a:pt x="146" y="320"/>
                    <a:pt x="146" y="320"/>
                  </a:cubicBezTo>
                  <a:cubicBezTo>
                    <a:pt x="136" y="317"/>
                    <a:pt x="136" y="317"/>
                    <a:pt x="136" y="317"/>
                  </a:cubicBezTo>
                  <a:cubicBezTo>
                    <a:pt x="127" y="313"/>
                    <a:pt x="127" y="313"/>
                    <a:pt x="127" y="313"/>
                  </a:cubicBezTo>
                  <a:cubicBezTo>
                    <a:pt x="118" y="309"/>
                    <a:pt x="118" y="309"/>
                    <a:pt x="118" y="309"/>
                  </a:cubicBezTo>
                  <a:cubicBezTo>
                    <a:pt x="109" y="304"/>
                    <a:pt x="109" y="304"/>
                    <a:pt x="109" y="304"/>
                  </a:cubicBezTo>
                  <a:cubicBezTo>
                    <a:pt x="101" y="300"/>
                    <a:pt x="101" y="300"/>
                    <a:pt x="101" y="300"/>
                  </a:cubicBezTo>
                  <a:cubicBezTo>
                    <a:pt x="93" y="295"/>
                    <a:pt x="93" y="295"/>
                    <a:pt x="93" y="295"/>
                  </a:cubicBezTo>
                  <a:cubicBezTo>
                    <a:pt x="86" y="289"/>
                    <a:pt x="86" y="289"/>
                    <a:pt x="86" y="289"/>
                  </a:cubicBezTo>
                  <a:cubicBezTo>
                    <a:pt x="78" y="283"/>
                    <a:pt x="78" y="283"/>
                    <a:pt x="78" y="283"/>
                  </a:cubicBezTo>
                  <a:cubicBezTo>
                    <a:pt x="72" y="277"/>
                    <a:pt x="72" y="277"/>
                    <a:pt x="72" y="277"/>
                  </a:cubicBezTo>
                  <a:cubicBezTo>
                    <a:pt x="65" y="271"/>
                    <a:pt x="65" y="271"/>
                    <a:pt x="65" y="271"/>
                  </a:cubicBezTo>
                  <a:cubicBezTo>
                    <a:pt x="59" y="264"/>
                    <a:pt x="59" y="264"/>
                    <a:pt x="59" y="264"/>
                  </a:cubicBezTo>
                  <a:cubicBezTo>
                    <a:pt x="53" y="257"/>
                    <a:pt x="53" y="257"/>
                    <a:pt x="53" y="257"/>
                  </a:cubicBezTo>
                  <a:cubicBezTo>
                    <a:pt x="48" y="249"/>
                    <a:pt x="48" y="249"/>
                    <a:pt x="48" y="249"/>
                  </a:cubicBezTo>
                  <a:cubicBezTo>
                    <a:pt x="43" y="241"/>
                    <a:pt x="43" y="241"/>
                    <a:pt x="43" y="241"/>
                  </a:cubicBezTo>
                  <a:cubicBezTo>
                    <a:pt x="38" y="233"/>
                    <a:pt x="38" y="233"/>
                    <a:pt x="38" y="233"/>
                  </a:cubicBezTo>
                  <a:cubicBezTo>
                    <a:pt x="34" y="225"/>
                    <a:pt x="34" y="225"/>
                    <a:pt x="34" y="225"/>
                  </a:cubicBezTo>
                  <a:cubicBezTo>
                    <a:pt x="30" y="216"/>
                    <a:pt x="30" y="216"/>
                    <a:pt x="30" y="216"/>
                  </a:cubicBezTo>
                  <a:cubicBezTo>
                    <a:pt x="26" y="206"/>
                    <a:pt x="26" y="206"/>
                    <a:pt x="26" y="206"/>
                  </a:cubicBezTo>
                  <a:cubicBezTo>
                    <a:pt x="23" y="197"/>
                    <a:pt x="23" y="197"/>
                    <a:pt x="23" y="197"/>
                  </a:cubicBezTo>
                  <a:cubicBezTo>
                    <a:pt x="20" y="185"/>
                    <a:pt x="20" y="185"/>
                    <a:pt x="20" y="185"/>
                  </a:cubicBezTo>
                  <a:cubicBezTo>
                    <a:pt x="17" y="174"/>
                    <a:pt x="17" y="174"/>
                    <a:pt x="17" y="174"/>
                  </a:cubicBezTo>
                  <a:cubicBezTo>
                    <a:pt x="15" y="163"/>
                    <a:pt x="15" y="163"/>
                    <a:pt x="15" y="163"/>
                  </a:cubicBezTo>
                  <a:cubicBezTo>
                    <a:pt x="13" y="151"/>
                    <a:pt x="13" y="151"/>
                    <a:pt x="13" y="151"/>
                  </a:cubicBezTo>
                  <a:cubicBezTo>
                    <a:pt x="12" y="140"/>
                    <a:pt x="12" y="140"/>
                    <a:pt x="12" y="140"/>
                  </a:cubicBezTo>
                  <a:cubicBezTo>
                    <a:pt x="12" y="129"/>
                    <a:pt x="12" y="129"/>
                    <a:pt x="12" y="129"/>
                  </a:cubicBezTo>
                  <a:cubicBezTo>
                    <a:pt x="12" y="118"/>
                    <a:pt x="12" y="118"/>
                    <a:pt x="12" y="118"/>
                  </a:cubicBezTo>
                  <a:cubicBezTo>
                    <a:pt x="13" y="107"/>
                    <a:pt x="13" y="107"/>
                    <a:pt x="13" y="107"/>
                  </a:cubicBezTo>
                  <a:cubicBezTo>
                    <a:pt x="14" y="97"/>
                    <a:pt x="14" y="97"/>
                    <a:pt x="14" y="97"/>
                  </a:cubicBezTo>
                  <a:cubicBezTo>
                    <a:pt x="17" y="86"/>
                    <a:pt x="17" y="86"/>
                    <a:pt x="17" y="86"/>
                  </a:cubicBezTo>
                  <a:cubicBezTo>
                    <a:pt x="19" y="75"/>
                    <a:pt x="19" y="75"/>
                    <a:pt x="19" y="75"/>
                  </a:cubicBezTo>
                  <a:cubicBezTo>
                    <a:pt x="22" y="65"/>
                    <a:pt x="22" y="65"/>
                    <a:pt x="22" y="65"/>
                  </a:cubicBezTo>
                  <a:cubicBezTo>
                    <a:pt x="26" y="54"/>
                    <a:pt x="26" y="54"/>
                    <a:pt x="26" y="54"/>
                  </a:cubicBezTo>
                  <a:cubicBezTo>
                    <a:pt x="31" y="44"/>
                    <a:pt x="31" y="44"/>
                    <a:pt x="31" y="44"/>
                  </a:cubicBezTo>
                  <a:cubicBezTo>
                    <a:pt x="36" y="33"/>
                    <a:pt x="36" y="33"/>
                    <a:pt x="36" y="33"/>
                  </a:cubicBezTo>
                  <a:cubicBezTo>
                    <a:pt x="42" y="23"/>
                    <a:pt x="42" y="23"/>
                    <a:pt x="42" y="23"/>
                  </a:cubicBezTo>
                  <a:cubicBezTo>
                    <a:pt x="48" y="13"/>
                    <a:pt x="48" y="13"/>
                    <a:pt x="48" y="13"/>
                  </a:cubicBezTo>
                  <a:cubicBezTo>
                    <a:pt x="49" y="10"/>
                    <a:pt x="49" y="10"/>
                    <a:pt x="49" y="10"/>
                  </a:cubicBezTo>
                  <a:cubicBezTo>
                    <a:pt x="44" y="7"/>
                    <a:pt x="44" y="7"/>
                    <a:pt x="44" y="7"/>
                  </a:cubicBezTo>
                  <a:cubicBezTo>
                    <a:pt x="48" y="12"/>
                    <a:pt x="48" y="12"/>
                    <a:pt x="48" y="12"/>
                  </a:cubicBezTo>
                  <a:cubicBezTo>
                    <a:pt x="48" y="12"/>
                    <a:pt x="48" y="12"/>
                    <a:pt x="48" y="12"/>
                  </a:cubicBezTo>
                  <a:cubicBezTo>
                    <a:pt x="48" y="12"/>
                    <a:pt x="48" y="12"/>
                    <a:pt x="48" y="12"/>
                  </a:cubicBezTo>
                  <a:cubicBezTo>
                    <a:pt x="45" y="7"/>
                    <a:pt x="45" y="7"/>
                    <a:pt x="45" y="7"/>
                  </a:cubicBezTo>
                  <a:cubicBezTo>
                    <a:pt x="47" y="12"/>
                    <a:pt x="47" y="12"/>
                    <a:pt x="47" y="12"/>
                  </a:cubicBezTo>
                  <a:cubicBezTo>
                    <a:pt x="48" y="12"/>
                    <a:pt x="48" y="12"/>
                    <a:pt x="48" y="12"/>
                  </a:cubicBezTo>
                  <a:cubicBezTo>
                    <a:pt x="45" y="7"/>
                    <a:pt x="45" y="7"/>
                    <a:pt x="45" y="7"/>
                  </a:cubicBezTo>
                  <a:cubicBezTo>
                    <a:pt x="43" y="12"/>
                    <a:pt x="43" y="12"/>
                    <a:pt x="43" y="12"/>
                  </a:cubicBezTo>
                  <a:cubicBezTo>
                    <a:pt x="53" y="15"/>
                    <a:pt x="53" y="15"/>
                    <a:pt x="53" y="15"/>
                  </a:cubicBezTo>
                  <a:cubicBezTo>
                    <a:pt x="54" y="15"/>
                    <a:pt x="54" y="15"/>
                    <a:pt x="54" y="15"/>
                  </a:cubicBezTo>
                  <a:cubicBezTo>
                    <a:pt x="64" y="18"/>
                    <a:pt x="64" y="18"/>
                    <a:pt x="64" y="18"/>
                  </a:cubicBezTo>
                  <a:cubicBezTo>
                    <a:pt x="64" y="18"/>
                    <a:pt x="64" y="18"/>
                    <a:pt x="64" y="18"/>
                  </a:cubicBezTo>
                  <a:cubicBezTo>
                    <a:pt x="74" y="19"/>
                    <a:pt x="74" y="19"/>
                    <a:pt x="74" y="19"/>
                  </a:cubicBezTo>
                  <a:cubicBezTo>
                    <a:pt x="75" y="19"/>
                    <a:pt x="75" y="19"/>
                    <a:pt x="75" y="19"/>
                  </a:cubicBezTo>
                  <a:cubicBezTo>
                    <a:pt x="85" y="20"/>
                    <a:pt x="85" y="20"/>
                    <a:pt x="85" y="20"/>
                  </a:cubicBezTo>
                  <a:cubicBezTo>
                    <a:pt x="85" y="20"/>
                    <a:pt x="85" y="20"/>
                    <a:pt x="85" y="20"/>
                  </a:cubicBezTo>
                  <a:cubicBezTo>
                    <a:pt x="95" y="21"/>
                    <a:pt x="95" y="21"/>
                    <a:pt x="95" y="21"/>
                  </a:cubicBezTo>
                  <a:cubicBezTo>
                    <a:pt x="95" y="21"/>
                    <a:pt x="95" y="21"/>
                    <a:pt x="95" y="21"/>
                  </a:cubicBezTo>
                  <a:cubicBezTo>
                    <a:pt x="105" y="21"/>
                    <a:pt x="105" y="21"/>
                    <a:pt x="105" y="21"/>
                  </a:cubicBezTo>
                  <a:cubicBezTo>
                    <a:pt x="106" y="21"/>
                    <a:pt x="106" y="21"/>
                    <a:pt x="106" y="21"/>
                  </a:cubicBezTo>
                  <a:cubicBezTo>
                    <a:pt x="116" y="20"/>
                    <a:pt x="116" y="20"/>
                    <a:pt x="116" y="20"/>
                  </a:cubicBezTo>
                  <a:cubicBezTo>
                    <a:pt x="116" y="20"/>
                    <a:pt x="116" y="20"/>
                    <a:pt x="116" y="20"/>
                  </a:cubicBezTo>
                  <a:cubicBezTo>
                    <a:pt x="126" y="18"/>
                    <a:pt x="126" y="18"/>
                    <a:pt x="126" y="18"/>
                  </a:cubicBezTo>
                  <a:cubicBezTo>
                    <a:pt x="126" y="18"/>
                    <a:pt x="126" y="18"/>
                    <a:pt x="126" y="18"/>
                  </a:cubicBezTo>
                  <a:cubicBezTo>
                    <a:pt x="136" y="16"/>
                    <a:pt x="136" y="16"/>
                    <a:pt x="136" y="16"/>
                  </a:cubicBezTo>
                  <a:cubicBezTo>
                    <a:pt x="137" y="16"/>
                    <a:pt x="137" y="16"/>
                    <a:pt x="137" y="16"/>
                  </a:cubicBezTo>
                  <a:cubicBezTo>
                    <a:pt x="146" y="13"/>
                    <a:pt x="146" y="13"/>
                    <a:pt x="146" y="13"/>
                  </a:cubicBezTo>
                  <a:cubicBezTo>
                    <a:pt x="147" y="13"/>
                    <a:pt x="147" y="13"/>
                    <a:pt x="147" y="13"/>
                  </a:cubicBezTo>
                  <a:cubicBezTo>
                    <a:pt x="148" y="13"/>
                    <a:pt x="148" y="13"/>
                    <a:pt x="148" y="13"/>
                  </a:cubicBezTo>
                  <a:cubicBezTo>
                    <a:pt x="149" y="13"/>
                    <a:pt x="149" y="13"/>
                    <a:pt x="149" y="13"/>
                  </a:cubicBezTo>
                  <a:cubicBezTo>
                    <a:pt x="159" y="16"/>
                    <a:pt x="159" y="16"/>
                    <a:pt x="159" y="16"/>
                  </a:cubicBezTo>
                  <a:cubicBezTo>
                    <a:pt x="159" y="16"/>
                    <a:pt x="159" y="16"/>
                    <a:pt x="159" y="16"/>
                  </a:cubicBezTo>
                  <a:cubicBezTo>
                    <a:pt x="169" y="18"/>
                    <a:pt x="169" y="18"/>
                    <a:pt x="169" y="18"/>
                  </a:cubicBezTo>
                  <a:cubicBezTo>
                    <a:pt x="170" y="18"/>
                    <a:pt x="170" y="18"/>
                    <a:pt x="170" y="18"/>
                  </a:cubicBezTo>
                  <a:cubicBezTo>
                    <a:pt x="180" y="20"/>
                    <a:pt x="180" y="20"/>
                    <a:pt x="180" y="20"/>
                  </a:cubicBezTo>
                  <a:cubicBezTo>
                    <a:pt x="180" y="20"/>
                    <a:pt x="180" y="20"/>
                    <a:pt x="180" y="20"/>
                  </a:cubicBezTo>
                  <a:cubicBezTo>
                    <a:pt x="190" y="21"/>
                    <a:pt x="190" y="21"/>
                    <a:pt x="190" y="21"/>
                  </a:cubicBezTo>
                  <a:cubicBezTo>
                    <a:pt x="190" y="21"/>
                    <a:pt x="190" y="21"/>
                    <a:pt x="190" y="21"/>
                  </a:cubicBezTo>
                  <a:cubicBezTo>
                    <a:pt x="200" y="21"/>
                    <a:pt x="200" y="21"/>
                    <a:pt x="200" y="21"/>
                  </a:cubicBezTo>
                  <a:cubicBezTo>
                    <a:pt x="201" y="21"/>
                    <a:pt x="201" y="21"/>
                    <a:pt x="201" y="21"/>
                  </a:cubicBezTo>
                  <a:cubicBezTo>
                    <a:pt x="211" y="20"/>
                    <a:pt x="211" y="20"/>
                    <a:pt x="211" y="20"/>
                  </a:cubicBezTo>
                  <a:cubicBezTo>
                    <a:pt x="211" y="20"/>
                    <a:pt x="211" y="20"/>
                    <a:pt x="211" y="20"/>
                  </a:cubicBezTo>
                  <a:cubicBezTo>
                    <a:pt x="221" y="19"/>
                    <a:pt x="221" y="19"/>
                    <a:pt x="221" y="19"/>
                  </a:cubicBezTo>
                  <a:cubicBezTo>
                    <a:pt x="221" y="19"/>
                    <a:pt x="221" y="19"/>
                    <a:pt x="221" y="19"/>
                  </a:cubicBezTo>
                  <a:cubicBezTo>
                    <a:pt x="231" y="18"/>
                    <a:pt x="231" y="18"/>
                    <a:pt x="231" y="18"/>
                  </a:cubicBezTo>
                  <a:cubicBezTo>
                    <a:pt x="232" y="18"/>
                    <a:pt x="232" y="18"/>
                    <a:pt x="232" y="18"/>
                  </a:cubicBezTo>
                  <a:cubicBezTo>
                    <a:pt x="242" y="15"/>
                    <a:pt x="242" y="15"/>
                    <a:pt x="242" y="15"/>
                  </a:cubicBezTo>
                  <a:cubicBezTo>
                    <a:pt x="242" y="15"/>
                    <a:pt x="242" y="15"/>
                    <a:pt x="242" y="15"/>
                  </a:cubicBezTo>
                  <a:cubicBezTo>
                    <a:pt x="252" y="12"/>
                    <a:pt x="252" y="12"/>
                    <a:pt x="252" y="12"/>
                  </a:cubicBezTo>
                  <a:cubicBezTo>
                    <a:pt x="250" y="7"/>
                    <a:pt x="250" y="7"/>
                    <a:pt x="250" y="7"/>
                  </a:cubicBezTo>
                  <a:cubicBezTo>
                    <a:pt x="246" y="11"/>
                    <a:pt x="246" y="11"/>
                    <a:pt x="246" y="11"/>
                  </a:cubicBezTo>
                  <a:cubicBezTo>
                    <a:pt x="250" y="7"/>
                    <a:pt x="250" y="7"/>
                    <a:pt x="250" y="7"/>
                  </a:cubicBezTo>
                  <a:cubicBezTo>
                    <a:pt x="249" y="1"/>
                    <a:pt x="249" y="1"/>
                    <a:pt x="249" y="1"/>
                  </a:cubicBezTo>
                  <a:cubicBezTo>
                    <a:pt x="239" y="4"/>
                    <a:pt x="239" y="4"/>
                    <a:pt x="239" y="4"/>
                  </a:cubicBezTo>
                  <a:cubicBezTo>
                    <a:pt x="229" y="6"/>
                    <a:pt x="229" y="6"/>
                    <a:pt x="229" y="6"/>
                  </a:cubicBezTo>
                  <a:cubicBezTo>
                    <a:pt x="220" y="7"/>
                    <a:pt x="220" y="7"/>
                    <a:pt x="220" y="7"/>
                  </a:cubicBezTo>
                  <a:cubicBezTo>
                    <a:pt x="210" y="8"/>
                    <a:pt x="210" y="8"/>
                    <a:pt x="210" y="8"/>
                  </a:cubicBezTo>
                  <a:cubicBezTo>
                    <a:pt x="200" y="9"/>
                    <a:pt x="200" y="9"/>
                    <a:pt x="200" y="9"/>
                  </a:cubicBezTo>
                  <a:cubicBezTo>
                    <a:pt x="191" y="9"/>
                    <a:pt x="191" y="9"/>
                    <a:pt x="191" y="9"/>
                  </a:cubicBezTo>
                  <a:cubicBezTo>
                    <a:pt x="181" y="8"/>
                    <a:pt x="181" y="8"/>
                    <a:pt x="181" y="8"/>
                  </a:cubicBezTo>
                  <a:cubicBezTo>
                    <a:pt x="172" y="6"/>
                    <a:pt x="172" y="6"/>
                    <a:pt x="172" y="6"/>
                  </a:cubicBezTo>
                  <a:cubicBezTo>
                    <a:pt x="162" y="4"/>
                    <a:pt x="162" y="4"/>
                    <a:pt x="162" y="4"/>
                  </a:cubicBezTo>
                  <a:cubicBezTo>
                    <a:pt x="152" y="1"/>
                    <a:pt x="152" y="1"/>
                    <a:pt x="152" y="1"/>
                  </a:cubicBezTo>
                  <a:cubicBezTo>
                    <a:pt x="152" y="1"/>
                    <a:pt x="152" y="1"/>
                    <a:pt x="152" y="1"/>
                  </a:cubicBezTo>
                  <a:cubicBezTo>
                    <a:pt x="150" y="1"/>
                    <a:pt x="150" y="1"/>
                    <a:pt x="150" y="1"/>
                  </a:cubicBezTo>
                  <a:cubicBezTo>
                    <a:pt x="149" y="1"/>
                    <a:pt x="149" y="1"/>
                    <a:pt x="149" y="1"/>
                  </a:cubicBezTo>
                  <a:cubicBezTo>
                    <a:pt x="147" y="1"/>
                    <a:pt x="147" y="1"/>
                    <a:pt x="147" y="1"/>
                  </a:cubicBezTo>
                  <a:cubicBezTo>
                    <a:pt x="146" y="1"/>
                    <a:pt x="146" y="1"/>
                    <a:pt x="146" y="1"/>
                  </a:cubicBezTo>
                  <a:cubicBezTo>
                    <a:pt x="144" y="1"/>
                    <a:pt x="144" y="1"/>
                    <a:pt x="144" y="1"/>
                  </a:cubicBezTo>
                  <a:cubicBezTo>
                    <a:pt x="143" y="1"/>
                    <a:pt x="143" y="1"/>
                    <a:pt x="143" y="1"/>
                  </a:cubicBezTo>
                  <a:cubicBezTo>
                    <a:pt x="134" y="4"/>
                    <a:pt x="134" y="4"/>
                    <a:pt x="134" y="4"/>
                  </a:cubicBezTo>
                  <a:cubicBezTo>
                    <a:pt x="124" y="6"/>
                    <a:pt x="124" y="6"/>
                    <a:pt x="124" y="6"/>
                  </a:cubicBezTo>
                  <a:cubicBezTo>
                    <a:pt x="114" y="8"/>
                    <a:pt x="114" y="8"/>
                    <a:pt x="114" y="8"/>
                  </a:cubicBezTo>
                  <a:cubicBezTo>
                    <a:pt x="105" y="9"/>
                    <a:pt x="105" y="9"/>
                    <a:pt x="105" y="9"/>
                  </a:cubicBezTo>
                  <a:cubicBezTo>
                    <a:pt x="95" y="9"/>
                    <a:pt x="95" y="9"/>
                    <a:pt x="95" y="9"/>
                  </a:cubicBezTo>
                  <a:cubicBezTo>
                    <a:pt x="86" y="8"/>
                    <a:pt x="86" y="8"/>
                    <a:pt x="86" y="8"/>
                  </a:cubicBezTo>
                  <a:cubicBezTo>
                    <a:pt x="76" y="7"/>
                    <a:pt x="76" y="7"/>
                    <a:pt x="76" y="7"/>
                  </a:cubicBezTo>
                  <a:cubicBezTo>
                    <a:pt x="66" y="6"/>
                    <a:pt x="66" y="6"/>
                    <a:pt x="66" y="6"/>
                  </a:cubicBezTo>
                  <a:cubicBezTo>
                    <a:pt x="57" y="4"/>
                    <a:pt x="57" y="4"/>
                    <a:pt x="57" y="4"/>
                  </a:cubicBezTo>
                  <a:cubicBezTo>
                    <a:pt x="47" y="1"/>
                    <a:pt x="47" y="1"/>
                    <a:pt x="47" y="1"/>
                  </a:cubicBezTo>
                  <a:cubicBezTo>
                    <a:pt x="45" y="0"/>
                    <a:pt x="44" y="1"/>
                    <a:pt x="42" y="1"/>
                  </a:cubicBezTo>
                  <a:cubicBezTo>
                    <a:pt x="42" y="1"/>
                    <a:pt x="42" y="1"/>
                    <a:pt x="42" y="1"/>
                  </a:cubicBezTo>
                  <a:cubicBezTo>
                    <a:pt x="41" y="2"/>
                    <a:pt x="41" y="2"/>
                    <a:pt x="41" y="2"/>
                  </a:cubicBezTo>
                  <a:cubicBezTo>
                    <a:pt x="41" y="2"/>
                    <a:pt x="41" y="2"/>
                    <a:pt x="41" y="2"/>
                  </a:cubicBezTo>
                  <a:cubicBezTo>
                    <a:pt x="41" y="2"/>
                    <a:pt x="41" y="2"/>
                    <a:pt x="41" y="2"/>
                  </a:cubicBezTo>
                  <a:cubicBezTo>
                    <a:pt x="41" y="2"/>
                    <a:pt x="41" y="2"/>
                    <a:pt x="41" y="2"/>
                  </a:cubicBezTo>
                  <a:cubicBezTo>
                    <a:pt x="40" y="3"/>
                    <a:pt x="40" y="3"/>
                    <a:pt x="39" y="4"/>
                  </a:cubicBezTo>
                  <a:cubicBezTo>
                    <a:pt x="38" y="6"/>
                    <a:pt x="38" y="6"/>
                    <a:pt x="38" y="6"/>
                  </a:cubicBezTo>
                  <a:cubicBezTo>
                    <a:pt x="38" y="6"/>
                    <a:pt x="38" y="6"/>
                    <a:pt x="38" y="6"/>
                  </a:cubicBezTo>
                  <a:cubicBezTo>
                    <a:pt x="31" y="17"/>
                    <a:pt x="31" y="17"/>
                    <a:pt x="31" y="17"/>
                  </a:cubicBezTo>
                  <a:cubicBezTo>
                    <a:pt x="31" y="17"/>
                    <a:pt x="31" y="17"/>
                    <a:pt x="31" y="17"/>
                  </a:cubicBezTo>
                  <a:cubicBezTo>
                    <a:pt x="25" y="28"/>
                    <a:pt x="25" y="28"/>
                    <a:pt x="25" y="28"/>
                  </a:cubicBezTo>
                  <a:cubicBezTo>
                    <a:pt x="25" y="28"/>
                    <a:pt x="25" y="28"/>
                    <a:pt x="25" y="28"/>
                  </a:cubicBezTo>
                  <a:cubicBezTo>
                    <a:pt x="20" y="39"/>
                    <a:pt x="20" y="39"/>
                    <a:pt x="20" y="39"/>
                  </a:cubicBezTo>
                  <a:cubicBezTo>
                    <a:pt x="20" y="39"/>
                    <a:pt x="20" y="39"/>
                    <a:pt x="20" y="39"/>
                  </a:cubicBezTo>
                  <a:cubicBezTo>
                    <a:pt x="15" y="50"/>
                    <a:pt x="15" y="50"/>
                    <a:pt x="15" y="50"/>
                  </a:cubicBezTo>
                  <a:cubicBezTo>
                    <a:pt x="15" y="50"/>
                    <a:pt x="15" y="50"/>
                    <a:pt x="15" y="50"/>
                  </a:cubicBezTo>
                  <a:cubicBezTo>
                    <a:pt x="11" y="61"/>
                    <a:pt x="11" y="61"/>
                    <a:pt x="11" y="61"/>
                  </a:cubicBezTo>
                  <a:cubicBezTo>
                    <a:pt x="11" y="61"/>
                    <a:pt x="11" y="61"/>
                    <a:pt x="11" y="61"/>
                  </a:cubicBezTo>
                  <a:cubicBezTo>
                    <a:pt x="8" y="72"/>
                    <a:pt x="8" y="72"/>
                    <a:pt x="8" y="72"/>
                  </a:cubicBezTo>
                  <a:cubicBezTo>
                    <a:pt x="8" y="72"/>
                    <a:pt x="8" y="72"/>
                    <a:pt x="8" y="72"/>
                  </a:cubicBezTo>
                  <a:cubicBezTo>
                    <a:pt x="5" y="83"/>
                    <a:pt x="5" y="83"/>
                    <a:pt x="5" y="83"/>
                  </a:cubicBezTo>
                  <a:cubicBezTo>
                    <a:pt x="5" y="83"/>
                    <a:pt x="5" y="83"/>
                    <a:pt x="5" y="83"/>
                  </a:cubicBezTo>
                  <a:cubicBezTo>
                    <a:pt x="3" y="94"/>
                    <a:pt x="3" y="94"/>
                    <a:pt x="3" y="94"/>
                  </a:cubicBezTo>
                  <a:cubicBezTo>
                    <a:pt x="2" y="95"/>
                    <a:pt x="2" y="95"/>
                    <a:pt x="2" y="95"/>
                  </a:cubicBezTo>
                  <a:cubicBezTo>
                    <a:pt x="1" y="106"/>
                    <a:pt x="1" y="106"/>
                    <a:pt x="1" y="106"/>
                  </a:cubicBezTo>
                  <a:cubicBezTo>
                    <a:pt x="1" y="106"/>
                    <a:pt x="1" y="106"/>
                    <a:pt x="1" y="106"/>
                  </a:cubicBezTo>
                  <a:cubicBezTo>
                    <a:pt x="0" y="118"/>
                    <a:pt x="0" y="118"/>
                    <a:pt x="0" y="118"/>
                  </a:cubicBezTo>
                  <a:cubicBezTo>
                    <a:pt x="0" y="118"/>
                    <a:pt x="0" y="118"/>
                    <a:pt x="0" y="118"/>
                  </a:cubicBezTo>
                  <a:cubicBezTo>
                    <a:pt x="0" y="129"/>
                    <a:pt x="0" y="129"/>
                    <a:pt x="0" y="129"/>
                  </a:cubicBezTo>
                  <a:cubicBezTo>
                    <a:pt x="0" y="130"/>
                    <a:pt x="0" y="130"/>
                    <a:pt x="0" y="130"/>
                  </a:cubicBezTo>
                  <a:cubicBezTo>
                    <a:pt x="0" y="141"/>
                    <a:pt x="0" y="141"/>
                    <a:pt x="0" y="141"/>
                  </a:cubicBezTo>
                  <a:cubicBezTo>
                    <a:pt x="0" y="141"/>
                    <a:pt x="0" y="141"/>
                    <a:pt x="0" y="141"/>
                  </a:cubicBezTo>
                  <a:cubicBezTo>
                    <a:pt x="1" y="153"/>
                    <a:pt x="1" y="153"/>
                    <a:pt x="1" y="153"/>
                  </a:cubicBezTo>
                  <a:cubicBezTo>
                    <a:pt x="1" y="153"/>
                    <a:pt x="1" y="153"/>
                    <a:pt x="1" y="153"/>
                  </a:cubicBezTo>
                  <a:cubicBezTo>
                    <a:pt x="3" y="165"/>
                    <a:pt x="3" y="165"/>
                    <a:pt x="3" y="165"/>
                  </a:cubicBezTo>
                  <a:cubicBezTo>
                    <a:pt x="3" y="165"/>
                    <a:pt x="3" y="165"/>
                    <a:pt x="3" y="165"/>
                  </a:cubicBezTo>
                  <a:cubicBezTo>
                    <a:pt x="5" y="176"/>
                    <a:pt x="5" y="176"/>
                    <a:pt x="5" y="176"/>
                  </a:cubicBezTo>
                  <a:cubicBezTo>
                    <a:pt x="5" y="177"/>
                    <a:pt x="5" y="177"/>
                    <a:pt x="5" y="177"/>
                  </a:cubicBezTo>
                  <a:cubicBezTo>
                    <a:pt x="8" y="188"/>
                    <a:pt x="8" y="188"/>
                    <a:pt x="8" y="188"/>
                  </a:cubicBezTo>
                  <a:cubicBezTo>
                    <a:pt x="8" y="189"/>
                    <a:pt x="8" y="189"/>
                    <a:pt x="8" y="189"/>
                  </a:cubicBezTo>
                  <a:cubicBezTo>
                    <a:pt x="11" y="200"/>
                    <a:pt x="11" y="200"/>
                    <a:pt x="11" y="200"/>
                  </a:cubicBezTo>
                  <a:cubicBezTo>
                    <a:pt x="12" y="201"/>
                    <a:pt x="12" y="201"/>
                    <a:pt x="12" y="201"/>
                  </a:cubicBezTo>
                  <a:cubicBezTo>
                    <a:pt x="15" y="211"/>
                    <a:pt x="15" y="211"/>
                    <a:pt x="15" y="211"/>
                  </a:cubicBezTo>
                  <a:cubicBezTo>
                    <a:pt x="15" y="211"/>
                    <a:pt x="15" y="211"/>
                    <a:pt x="15" y="211"/>
                  </a:cubicBezTo>
                  <a:cubicBezTo>
                    <a:pt x="19" y="220"/>
                    <a:pt x="19" y="220"/>
                    <a:pt x="19" y="220"/>
                  </a:cubicBezTo>
                  <a:cubicBezTo>
                    <a:pt x="19" y="220"/>
                    <a:pt x="19" y="220"/>
                    <a:pt x="19" y="220"/>
                  </a:cubicBezTo>
                  <a:cubicBezTo>
                    <a:pt x="23" y="230"/>
                    <a:pt x="23" y="230"/>
                    <a:pt x="23" y="230"/>
                  </a:cubicBezTo>
                  <a:cubicBezTo>
                    <a:pt x="23" y="230"/>
                    <a:pt x="23" y="230"/>
                    <a:pt x="23" y="230"/>
                  </a:cubicBezTo>
                  <a:cubicBezTo>
                    <a:pt x="28" y="239"/>
                    <a:pt x="28" y="239"/>
                    <a:pt x="28" y="239"/>
                  </a:cubicBezTo>
                  <a:cubicBezTo>
                    <a:pt x="28" y="239"/>
                    <a:pt x="28" y="239"/>
                    <a:pt x="28" y="239"/>
                  </a:cubicBezTo>
                  <a:cubicBezTo>
                    <a:pt x="33" y="247"/>
                    <a:pt x="33" y="247"/>
                    <a:pt x="33" y="247"/>
                  </a:cubicBezTo>
                  <a:cubicBezTo>
                    <a:pt x="33" y="248"/>
                    <a:pt x="33" y="248"/>
                    <a:pt x="33" y="248"/>
                  </a:cubicBezTo>
                  <a:cubicBezTo>
                    <a:pt x="38" y="256"/>
                    <a:pt x="38" y="256"/>
                    <a:pt x="38" y="256"/>
                  </a:cubicBezTo>
                  <a:cubicBezTo>
                    <a:pt x="38" y="256"/>
                    <a:pt x="38" y="256"/>
                    <a:pt x="38" y="256"/>
                  </a:cubicBezTo>
                  <a:cubicBezTo>
                    <a:pt x="44" y="264"/>
                    <a:pt x="44" y="264"/>
                    <a:pt x="44" y="264"/>
                  </a:cubicBezTo>
                  <a:cubicBezTo>
                    <a:pt x="44" y="264"/>
                    <a:pt x="44" y="264"/>
                    <a:pt x="44" y="264"/>
                  </a:cubicBezTo>
                  <a:cubicBezTo>
                    <a:pt x="50" y="271"/>
                    <a:pt x="50" y="271"/>
                    <a:pt x="50" y="271"/>
                  </a:cubicBezTo>
                  <a:cubicBezTo>
                    <a:pt x="50" y="272"/>
                    <a:pt x="50" y="272"/>
                    <a:pt x="50" y="272"/>
                  </a:cubicBezTo>
                  <a:cubicBezTo>
                    <a:pt x="56" y="279"/>
                    <a:pt x="56" y="279"/>
                    <a:pt x="56" y="279"/>
                  </a:cubicBezTo>
                  <a:cubicBezTo>
                    <a:pt x="57" y="279"/>
                    <a:pt x="57" y="279"/>
                    <a:pt x="57" y="279"/>
                  </a:cubicBezTo>
                  <a:cubicBezTo>
                    <a:pt x="63" y="286"/>
                    <a:pt x="63" y="286"/>
                    <a:pt x="63" y="286"/>
                  </a:cubicBezTo>
                  <a:cubicBezTo>
                    <a:pt x="64" y="286"/>
                    <a:pt x="64" y="286"/>
                    <a:pt x="64" y="286"/>
                  </a:cubicBezTo>
                  <a:cubicBezTo>
                    <a:pt x="71" y="292"/>
                    <a:pt x="71" y="292"/>
                    <a:pt x="71" y="292"/>
                  </a:cubicBezTo>
                  <a:cubicBezTo>
                    <a:pt x="71" y="292"/>
                    <a:pt x="71" y="292"/>
                    <a:pt x="71" y="292"/>
                  </a:cubicBezTo>
                  <a:cubicBezTo>
                    <a:pt x="78" y="298"/>
                    <a:pt x="78" y="298"/>
                    <a:pt x="78" y="298"/>
                  </a:cubicBezTo>
                  <a:cubicBezTo>
                    <a:pt x="78" y="299"/>
                    <a:pt x="78" y="299"/>
                    <a:pt x="78" y="299"/>
                  </a:cubicBezTo>
                  <a:cubicBezTo>
                    <a:pt x="86" y="304"/>
                    <a:pt x="86" y="304"/>
                    <a:pt x="86" y="304"/>
                  </a:cubicBezTo>
                  <a:cubicBezTo>
                    <a:pt x="86" y="305"/>
                    <a:pt x="86" y="305"/>
                    <a:pt x="86" y="305"/>
                  </a:cubicBezTo>
                  <a:cubicBezTo>
                    <a:pt x="95" y="310"/>
                    <a:pt x="95" y="310"/>
                    <a:pt x="95" y="310"/>
                  </a:cubicBezTo>
                  <a:cubicBezTo>
                    <a:pt x="95" y="310"/>
                    <a:pt x="95" y="310"/>
                    <a:pt x="95" y="310"/>
                  </a:cubicBezTo>
                  <a:cubicBezTo>
                    <a:pt x="103" y="315"/>
                    <a:pt x="103" y="315"/>
                    <a:pt x="103" y="315"/>
                  </a:cubicBezTo>
                  <a:cubicBezTo>
                    <a:pt x="103" y="315"/>
                    <a:pt x="103" y="315"/>
                    <a:pt x="103" y="315"/>
                  </a:cubicBezTo>
                  <a:cubicBezTo>
                    <a:pt x="112" y="320"/>
                    <a:pt x="112" y="320"/>
                    <a:pt x="112" y="320"/>
                  </a:cubicBezTo>
                  <a:cubicBezTo>
                    <a:pt x="113" y="320"/>
                    <a:pt x="113" y="320"/>
                    <a:pt x="113" y="320"/>
                  </a:cubicBezTo>
                  <a:cubicBezTo>
                    <a:pt x="122" y="324"/>
                    <a:pt x="122" y="324"/>
                    <a:pt x="122" y="324"/>
                  </a:cubicBezTo>
                  <a:cubicBezTo>
                    <a:pt x="122" y="324"/>
                    <a:pt x="122" y="324"/>
                    <a:pt x="122" y="324"/>
                  </a:cubicBezTo>
                  <a:cubicBezTo>
                    <a:pt x="132" y="328"/>
                    <a:pt x="132" y="328"/>
                    <a:pt x="132" y="328"/>
                  </a:cubicBezTo>
                  <a:cubicBezTo>
                    <a:pt x="132" y="328"/>
                    <a:pt x="132" y="328"/>
                    <a:pt x="132" y="328"/>
                  </a:cubicBezTo>
                  <a:cubicBezTo>
                    <a:pt x="142" y="332"/>
                    <a:pt x="142" y="332"/>
                    <a:pt x="142" y="332"/>
                  </a:cubicBezTo>
                  <a:cubicBezTo>
                    <a:pt x="142" y="332"/>
                    <a:pt x="142" y="332"/>
                    <a:pt x="142" y="332"/>
                  </a:cubicBezTo>
                  <a:cubicBezTo>
                    <a:pt x="144" y="332"/>
                    <a:pt x="144" y="332"/>
                    <a:pt x="144" y="332"/>
                  </a:cubicBezTo>
                  <a:cubicBezTo>
                    <a:pt x="145" y="332"/>
                    <a:pt x="145" y="332"/>
                    <a:pt x="145" y="332"/>
                  </a:cubicBezTo>
                  <a:cubicBezTo>
                    <a:pt x="146" y="333"/>
                    <a:pt x="146" y="333"/>
                    <a:pt x="146" y="333"/>
                  </a:cubicBezTo>
                  <a:cubicBezTo>
                    <a:pt x="147" y="333"/>
                    <a:pt x="147" y="333"/>
                    <a:pt x="147" y="333"/>
                  </a:cubicBezTo>
                  <a:cubicBezTo>
                    <a:pt x="149" y="333"/>
                    <a:pt x="149" y="333"/>
                    <a:pt x="149" y="333"/>
                  </a:cubicBezTo>
                  <a:cubicBezTo>
                    <a:pt x="149" y="333"/>
                    <a:pt x="150" y="333"/>
                    <a:pt x="150" y="332"/>
                  </a:cubicBezTo>
                  <a:cubicBezTo>
                    <a:pt x="152" y="332"/>
                    <a:pt x="152" y="332"/>
                    <a:pt x="152" y="332"/>
                  </a:cubicBezTo>
                  <a:cubicBezTo>
                    <a:pt x="152" y="332"/>
                    <a:pt x="152" y="332"/>
                    <a:pt x="152" y="332"/>
                  </a:cubicBezTo>
                  <a:cubicBezTo>
                    <a:pt x="161" y="329"/>
                    <a:pt x="161" y="329"/>
                    <a:pt x="161" y="329"/>
                  </a:cubicBezTo>
                  <a:cubicBezTo>
                    <a:pt x="161" y="329"/>
                    <a:pt x="161" y="329"/>
                    <a:pt x="161" y="329"/>
                  </a:cubicBezTo>
                  <a:cubicBezTo>
                    <a:pt x="169" y="326"/>
                    <a:pt x="169" y="326"/>
                    <a:pt x="169" y="326"/>
                  </a:cubicBezTo>
                  <a:cubicBezTo>
                    <a:pt x="169" y="326"/>
                    <a:pt x="169" y="326"/>
                    <a:pt x="169" y="326"/>
                  </a:cubicBezTo>
                  <a:cubicBezTo>
                    <a:pt x="177" y="323"/>
                    <a:pt x="177" y="323"/>
                    <a:pt x="177" y="323"/>
                  </a:cubicBezTo>
                  <a:cubicBezTo>
                    <a:pt x="177" y="322"/>
                    <a:pt x="177" y="322"/>
                    <a:pt x="177" y="322"/>
                  </a:cubicBezTo>
                  <a:cubicBezTo>
                    <a:pt x="185" y="319"/>
                    <a:pt x="185" y="319"/>
                    <a:pt x="185" y="319"/>
                  </a:cubicBezTo>
                  <a:cubicBezTo>
                    <a:pt x="185" y="319"/>
                    <a:pt x="185" y="319"/>
                    <a:pt x="185" y="319"/>
                  </a:cubicBezTo>
                  <a:cubicBezTo>
                    <a:pt x="193" y="315"/>
                    <a:pt x="193" y="315"/>
                    <a:pt x="193" y="315"/>
                  </a:cubicBezTo>
                  <a:cubicBezTo>
                    <a:pt x="193" y="314"/>
                    <a:pt x="193" y="314"/>
                    <a:pt x="193" y="314"/>
                  </a:cubicBezTo>
                  <a:cubicBezTo>
                    <a:pt x="201" y="310"/>
                    <a:pt x="201" y="310"/>
                    <a:pt x="201" y="310"/>
                  </a:cubicBezTo>
                  <a:cubicBezTo>
                    <a:pt x="201" y="310"/>
                    <a:pt x="201" y="310"/>
                    <a:pt x="201" y="310"/>
                  </a:cubicBezTo>
                  <a:cubicBezTo>
                    <a:pt x="208" y="305"/>
                    <a:pt x="208" y="305"/>
                    <a:pt x="208" y="305"/>
                  </a:cubicBezTo>
                  <a:cubicBezTo>
                    <a:pt x="208" y="305"/>
                    <a:pt x="208" y="305"/>
                    <a:pt x="208" y="305"/>
                  </a:cubicBezTo>
                  <a:cubicBezTo>
                    <a:pt x="215" y="300"/>
                    <a:pt x="215" y="300"/>
                    <a:pt x="215" y="300"/>
                  </a:cubicBezTo>
                  <a:cubicBezTo>
                    <a:pt x="216" y="300"/>
                    <a:pt x="216" y="300"/>
                    <a:pt x="216" y="300"/>
                  </a:cubicBezTo>
                  <a:cubicBezTo>
                    <a:pt x="222" y="294"/>
                    <a:pt x="222" y="294"/>
                    <a:pt x="222" y="294"/>
                  </a:cubicBezTo>
                  <a:cubicBezTo>
                    <a:pt x="222" y="294"/>
                    <a:pt x="222" y="294"/>
                    <a:pt x="222" y="294"/>
                  </a:cubicBezTo>
                  <a:cubicBezTo>
                    <a:pt x="229" y="289"/>
                    <a:pt x="229" y="289"/>
                    <a:pt x="229" y="289"/>
                  </a:cubicBezTo>
                  <a:cubicBezTo>
                    <a:pt x="229" y="288"/>
                    <a:pt x="229" y="288"/>
                    <a:pt x="229" y="288"/>
                  </a:cubicBezTo>
                  <a:cubicBezTo>
                    <a:pt x="236" y="282"/>
                    <a:pt x="236" y="282"/>
                    <a:pt x="236" y="282"/>
                  </a:cubicBezTo>
                  <a:cubicBezTo>
                    <a:pt x="236" y="282"/>
                    <a:pt x="236" y="282"/>
                    <a:pt x="236" y="282"/>
                  </a:cubicBezTo>
                  <a:cubicBezTo>
                    <a:pt x="240" y="277"/>
                    <a:pt x="240" y="277"/>
                    <a:pt x="240" y="277"/>
                  </a:cubicBezTo>
                  <a:cubicBezTo>
                    <a:pt x="241" y="277"/>
                    <a:pt x="241" y="277"/>
                    <a:pt x="241" y="277"/>
                  </a:cubicBezTo>
                  <a:cubicBezTo>
                    <a:pt x="245" y="272"/>
                    <a:pt x="245" y="272"/>
                    <a:pt x="245" y="272"/>
                  </a:cubicBezTo>
                  <a:cubicBezTo>
                    <a:pt x="245" y="272"/>
                    <a:pt x="245" y="272"/>
                    <a:pt x="245" y="272"/>
                  </a:cubicBezTo>
                  <a:cubicBezTo>
                    <a:pt x="249" y="267"/>
                    <a:pt x="249" y="267"/>
                    <a:pt x="249" y="267"/>
                  </a:cubicBezTo>
                  <a:cubicBezTo>
                    <a:pt x="249" y="266"/>
                    <a:pt x="249" y="266"/>
                    <a:pt x="249" y="266"/>
                  </a:cubicBezTo>
                  <a:cubicBezTo>
                    <a:pt x="255" y="258"/>
                    <a:pt x="255" y="258"/>
                    <a:pt x="255" y="258"/>
                  </a:cubicBezTo>
                  <a:cubicBezTo>
                    <a:pt x="255" y="258"/>
                    <a:pt x="255" y="258"/>
                    <a:pt x="255" y="258"/>
                  </a:cubicBezTo>
                  <a:cubicBezTo>
                    <a:pt x="261" y="250"/>
                    <a:pt x="261" y="250"/>
                    <a:pt x="261" y="250"/>
                  </a:cubicBezTo>
                  <a:cubicBezTo>
                    <a:pt x="261" y="250"/>
                    <a:pt x="261" y="250"/>
                    <a:pt x="261" y="250"/>
                  </a:cubicBezTo>
                  <a:cubicBezTo>
                    <a:pt x="267" y="241"/>
                    <a:pt x="267" y="241"/>
                    <a:pt x="267" y="241"/>
                  </a:cubicBezTo>
                  <a:cubicBezTo>
                    <a:pt x="267" y="241"/>
                    <a:pt x="267" y="241"/>
                    <a:pt x="267" y="241"/>
                  </a:cubicBezTo>
                  <a:cubicBezTo>
                    <a:pt x="271" y="232"/>
                    <a:pt x="271" y="232"/>
                    <a:pt x="271" y="232"/>
                  </a:cubicBezTo>
                  <a:cubicBezTo>
                    <a:pt x="272" y="232"/>
                    <a:pt x="272" y="232"/>
                    <a:pt x="272" y="232"/>
                  </a:cubicBezTo>
                  <a:cubicBezTo>
                    <a:pt x="276" y="223"/>
                    <a:pt x="276" y="223"/>
                    <a:pt x="276" y="223"/>
                  </a:cubicBezTo>
                  <a:cubicBezTo>
                    <a:pt x="276" y="223"/>
                    <a:pt x="276" y="223"/>
                    <a:pt x="276" y="223"/>
                  </a:cubicBezTo>
                  <a:cubicBezTo>
                    <a:pt x="280" y="214"/>
                    <a:pt x="280" y="214"/>
                    <a:pt x="280" y="214"/>
                  </a:cubicBezTo>
                  <a:cubicBezTo>
                    <a:pt x="280" y="213"/>
                    <a:pt x="280" y="213"/>
                    <a:pt x="280" y="213"/>
                  </a:cubicBezTo>
                  <a:cubicBezTo>
                    <a:pt x="283" y="204"/>
                    <a:pt x="283" y="204"/>
                    <a:pt x="283" y="204"/>
                  </a:cubicBezTo>
                  <a:cubicBezTo>
                    <a:pt x="283" y="204"/>
                    <a:pt x="283" y="204"/>
                    <a:pt x="283" y="204"/>
                  </a:cubicBezTo>
                  <a:cubicBezTo>
                    <a:pt x="286" y="194"/>
                    <a:pt x="286" y="194"/>
                    <a:pt x="286" y="194"/>
                  </a:cubicBezTo>
                  <a:cubicBezTo>
                    <a:pt x="286" y="194"/>
                    <a:pt x="286" y="194"/>
                    <a:pt x="286" y="194"/>
                  </a:cubicBezTo>
                  <a:cubicBezTo>
                    <a:pt x="289" y="185"/>
                    <a:pt x="289" y="185"/>
                    <a:pt x="289" y="185"/>
                  </a:cubicBezTo>
                  <a:cubicBezTo>
                    <a:pt x="289" y="184"/>
                    <a:pt x="289" y="184"/>
                    <a:pt x="289" y="184"/>
                  </a:cubicBezTo>
                  <a:cubicBezTo>
                    <a:pt x="291" y="175"/>
                    <a:pt x="291" y="175"/>
                    <a:pt x="291" y="175"/>
                  </a:cubicBezTo>
                  <a:cubicBezTo>
                    <a:pt x="291" y="174"/>
                    <a:pt x="291" y="174"/>
                    <a:pt x="291" y="174"/>
                  </a:cubicBezTo>
                  <a:cubicBezTo>
                    <a:pt x="293" y="165"/>
                    <a:pt x="293" y="165"/>
                    <a:pt x="293" y="165"/>
                  </a:cubicBezTo>
                  <a:cubicBezTo>
                    <a:pt x="293" y="164"/>
                    <a:pt x="293" y="164"/>
                    <a:pt x="293" y="164"/>
                  </a:cubicBezTo>
                  <a:cubicBezTo>
                    <a:pt x="294" y="154"/>
                    <a:pt x="294" y="154"/>
                    <a:pt x="294" y="154"/>
                  </a:cubicBezTo>
                  <a:cubicBezTo>
                    <a:pt x="294" y="154"/>
                    <a:pt x="294" y="154"/>
                    <a:pt x="294" y="154"/>
                  </a:cubicBezTo>
                  <a:cubicBezTo>
                    <a:pt x="295" y="144"/>
                    <a:pt x="295" y="144"/>
                    <a:pt x="295" y="144"/>
                  </a:cubicBezTo>
                  <a:cubicBezTo>
                    <a:pt x="295" y="144"/>
                    <a:pt x="295" y="144"/>
                    <a:pt x="295" y="144"/>
                  </a:cubicBezTo>
                  <a:cubicBezTo>
                    <a:pt x="296" y="133"/>
                    <a:pt x="296" y="133"/>
                    <a:pt x="296" y="133"/>
                  </a:cubicBezTo>
                  <a:cubicBezTo>
                    <a:pt x="296" y="133"/>
                    <a:pt x="296" y="133"/>
                    <a:pt x="296" y="133"/>
                  </a:cubicBezTo>
                  <a:cubicBezTo>
                    <a:pt x="296" y="122"/>
                    <a:pt x="296" y="122"/>
                    <a:pt x="296" y="122"/>
                  </a:cubicBezTo>
                  <a:cubicBezTo>
                    <a:pt x="296" y="122"/>
                    <a:pt x="296" y="122"/>
                    <a:pt x="296" y="122"/>
                  </a:cubicBezTo>
                  <a:cubicBezTo>
                    <a:pt x="295" y="112"/>
                    <a:pt x="295" y="112"/>
                    <a:pt x="295" y="112"/>
                  </a:cubicBezTo>
                  <a:cubicBezTo>
                    <a:pt x="295" y="112"/>
                    <a:pt x="295" y="112"/>
                    <a:pt x="295" y="112"/>
                  </a:cubicBezTo>
                  <a:cubicBezTo>
                    <a:pt x="294" y="101"/>
                    <a:pt x="294" y="101"/>
                    <a:pt x="294" y="101"/>
                  </a:cubicBezTo>
                  <a:cubicBezTo>
                    <a:pt x="294" y="101"/>
                    <a:pt x="294" y="101"/>
                    <a:pt x="294" y="101"/>
                  </a:cubicBezTo>
                  <a:cubicBezTo>
                    <a:pt x="293" y="91"/>
                    <a:pt x="293" y="91"/>
                    <a:pt x="293" y="91"/>
                  </a:cubicBezTo>
                  <a:cubicBezTo>
                    <a:pt x="292" y="91"/>
                    <a:pt x="292" y="91"/>
                    <a:pt x="292" y="91"/>
                  </a:cubicBezTo>
                  <a:cubicBezTo>
                    <a:pt x="290" y="81"/>
                    <a:pt x="290" y="81"/>
                    <a:pt x="290" y="81"/>
                  </a:cubicBezTo>
                  <a:cubicBezTo>
                    <a:pt x="290" y="81"/>
                    <a:pt x="290" y="81"/>
                    <a:pt x="290" y="81"/>
                  </a:cubicBezTo>
                  <a:cubicBezTo>
                    <a:pt x="288" y="71"/>
                    <a:pt x="288" y="71"/>
                    <a:pt x="288" y="71"/>
                  </a:cubicBezTo>
                  <a:cubicBezTo>
                    <a:pt x="288" y="71"/>
                    <a:pt x="288" y="71"/>
                    <a:pt x="288" y="71"/>
                  </a:cubicBezTo>
                  <a:cubicBezTo>
                    <a:pt x="285" y="61"/>
                    <a:pt x="285" y="61"/>
                    <a:pt x="285" y="61"/>
                  </a:cubicBezTo>
                  <a:cubicBezTo>
                    <a:pt x="285" y="61"/>
                    <a:pt x="285" y="61"/>
                    <a:pt x="285" y="61"/>
                  </a:cubicBezTo>
                  <a:cubicBezTo>
                    <a:pt x="281" y="51"/>
                    <a:pt x="281" y="51"/>
                    <a:pt x="281" y="51"/>
                  </a:cubicBezTo>
                  <a:cubicBezTo>
                    <a:pt x="281" y="51"/>
                    <a:pt x="281" y="51"/>
                    <a:pt x="281" y="51"/>
                  </a:cubicBezTo>
                  <a:cubicBezTo>
                    <a:pt x="277" y="42"/>
                    <a:pt x="277" y="42"/>
                    <a:pt x="277" y="42"/>
                  </a:cubicBezTo>
                  <a:cubicBezTo>
                    <a:pt x="277" y="42"/>
                    <a:pt x="277" y="42"/>
                    <a:pt x="277" y="42"/>
                  </a:cubicBezTo>
                  <a:cubicBezTo>
                    <a:pt x="273" y="32"/>
                    <a:pt x="273" y="32"/>
                    <a:pt x="273" y="32"/>
                  </a:cubicBezTo>
                  <a:cubicBezTo>
                    <a:pt x="273" y="32"/>
                    <a:pt x="273" y="32"/>
                    <a:pt x="273" y="32"/>
                  </a:cubicBezTo>
                  <a:cubicBezTo>
                    <a:pt x="268" y="23"/>
                    <a:pt x="268" y="23"/>
                    <a:pt x="268" y="23"/>
                  </a:cubicBezTo>
                  <a:cubicBezTo>
                    <a:pt x="268" y="23"/>
                    <a:pt x="268" y="23"/>
                    <a:pt x="268" y="23"/>
                  </a:cubicBezTo>
                  <a:cubicBezTo>
                    <a:pt x="263" y="14"/>
                    <a:pt x="263" y="14"/>
                    <a:pt x="263" y="14"/>
                  </a:cubicBezTo>
                  <a:cubicBezTo>
                    <a:pt x="262" y="14"/>
                    <a:pt x="262" y="14"/>
                    <a:pt x="262" y="14"/>
                  </a:cubicBezTo>
                  <a:cubicBezTo>
                    <a:pt x="257" y="5"/>
                    <a:pt x="257" y="5"/>
                    <a:pt x="257" y="5"/>
                  </a:cubicBezTo>
                  <a:cubicBezTo>
                    <a:pt x="257" y="5"/>
                    <a:pt x="257" y="5"/>
                    <a:pt x="257" y="5"/>
                  </a:cubicBezTo>
                  <a:cubicBezTo>
                    <a:pt x="257" y="4"/>
                    <a:pt x="257" y="4"/>
                    <a:pt x="257" y="4"/>
                  </a:cubicBezTo>
                  <a:cubicBezTo>
                    <a:pt x="257" y="4"/>
                    <a:pt x="257" y="4"/>
                    <a:pt x="257" y="4"/>
                  </a:cubicBezTo>
                  <a:cubicBezTo>
                    <a:pt x="256" y="4"/>
                    <a:pt x="256" y="4"/>
                    <a:pt x="256" y="4"/>
                  </a:cubicBezTo>
                  <a:cubicBezTo>
                    <a:pt x="256" y="3"/>
                    <a:pt x="255" y="3"/>
                    <a:pt x="255" y="3"/>
                  </a:cubicBezTo>
                  <a:cubicBezTo>
                    <a:pt x="255" y="2"/>
                    <a:pt x="255" y="2"/>
                    <a:pt x="255" y="2"/>
                  </a:cubicBezTo>
                  <a:cubicBezTo>
                    <a:pt x="254" y="2"/>
                    <a:pt x="254" y="2"/>
                    <a:pt x="254" y="2"/>
                  </a:cubicBezTo>
                  <a:cubicBezTo>
                    <a:pt x="254" y="2"/>
                    <a:pt x="254" y="2"/>
                    <a:pt x="254" y="2"/>
                  </a:cubicBezTo>
                  <a:cubicBezTo>
                    <a:pt x="251" y="7"/>
                    <a:pt x="251" y="7"/>
                    <a:pt x="251" y="7"/>
                  </a:cubicBezTo>
                  <a:cubicBezTo>
                    <a:pt x="255" y="3"/>
                    <a:pt x="255" y="3"/>
                    <a:pt x="255" y="3"/>
                  </a:cubicBezTo>
                  <a:cubicBezTo>
                    <a:pt x="255" y="2"/>
                    <a:pt x="255" y="2"/>
                    <a:pt x="255" y="2"/>
                  </a:cubicBezTo>
                  <a:cubicBezTo>
                    <a:pt x="253" y="1"/>
                    <a:pt x="251" y="0"/>
                    <a:pt x="249" y="1"/>
                  </a:cubicBezTo>
                  <a:cubicBezTo>
                    <a:pt x="250" y="7"/>
                    <a:pt x="250" y="7"/>
                    <a:pt x="250" y="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Freeform 67">
              <a:extLst>
                <a:ext uri="{FF2B5EF4-FFF2-40B4-BE49-F238E27FC236}">
                  <a16:creationId xmlns:a16="http://schemas.microsoft.com/office/drawing/2014/main" id="{39E936AD-666F-468C-939F-BB2729744AD6}"/>
                </a:ext>
              </a:extLst>
            </p:cNvPr>
            <p:cNvSpPr>
              <a:spLocks/>
            </p:cNvSpPr>
            <p:nvPr/>
          </p:nvSpPr>
          <p:spPr bwMode="auto">
            <a:xfrm>
              <a:off x="7" y="4"/>
              <a:ext cx="903" cy="1095"/>
            </a:xfrm>
            <a:custGeom>
              <a:avLst/>
              <a:gdLst>
                <a:gd name="T0" fmla="*/ 903 w 903"/>
                <a:gd name="T1" fmla="*/ 0 h 1095"/>
                <a:gd name="T2" fmla="*/ 0 w 903"/>
                <a:gd name="T3" fmla="*/ 0 h 1095"/>
                <a:gd name="T4" fmla="*/ 0 w 903"/>
                <a:gd name="T5" fmla="*/ 1095 h 1095"/>
                <a:gd name="T6" fmla="*/ 164 w 903"/>
                <a:gd name="T7" fmla="*/ 897 h 1095"/>
                <a:gd name="T8" fmla="*/ 150 w 903"/>
                <a:gd name="T9" fmla="*/ 878 h 1095"/>
                <a:gd name="T10" fmla="*/ 132 w 903"/>
                <a:gd name="T11" fmla="*/ 851 h 1095"/>
                <a:gd name="T12" fmla="*/ 115 w 903"/>
                <a:gd name="T13" fmla="*/ 821 h 1095"/>
                <a:gd name="T14" fmla="*/ 102 w 903"/>
                <a:gd name="T15" fmla="*/ 795 h 1095"/>
                <a:gd name="T16" fmla="*/ 89 w 903"/>
                <a:gd name="T17" fmla="*/ 765 h 1095"/>
                <a:gd name="T18" fmla="*/ 78 w 903"/>
                <a:gd name="T19" fmla="*/ 733 h 1095"/>
                <a:gd name="T20" fmla="*/ 67 w 903"/>
                <a:gd name="T21" fmla="*/ 701 h 1095"/>
                <a:gd name="T22" fmla="*/ 54 w 903"/>
                <a:gd name="T23" fmla="*/ 660 h 1095"/>
                <a:gd name="T24" fmla="*/ 45 w 903"/>
                <a:gd name="T25" fmla="*/ 623 h 1095"/>
                <a:gd name="T26" fmla="*/ 37 w 903"/>
                <a:gd name="T27" fmla="*/ 585 h 1095"/>
                <a:gd name="T28" fmla="*/ 32 w 903"/>
                <a:gd name="T29" fmla="*/ 547 h 1095"/>
                <a:gd name="T30" fmla="*/ 29 w 903"/>
                <a:gd name="T31" fmla="*/ 510 h 1095"/>
                <a:gd name="T32" fmla="*/ 29 w 903"/>
                <a:gd name="T33" fmla="*/ 472 h 1095"/>
                <a:gd name="T34" fmla="*/ 29 w 903"/>
                <a:gd name="T35" fmla="*/ 435 h 1095"/>
                <a:gd name="T36" fmla="*/ 32 w 903"/>
                <a:gd name="T37" fmla="*/ 397 h 1095"/>
                <a:gd name="T38" fmla="*/ 37 w 903"/>
                <a:gd name="T39" fmla="*/ 362 h 1095"/>
                <a:gd name="T40" fmla="*/ 45 w 903"/>
                <a:gd name="T41" fmla="*/ 325 h 1095"/>
                <a:gd name="T42" fmla="*/ 54 w 903"/>
                <a:gd name="T43" fmla="*/ 290 h 1095"/>
                <a:gd name="T44" fmla="*/ 64 w 903"/>
                <a:gd name="T45" fmla="*/ 252 h 1095"/>
                <a:gd name="T46" fmla="*/ 78 w 903"/>
                <a:gd name="T47" fmla="*/ 217 h 1095"/>
                <a:gd name="T48" fmla="*/ 91 w 903"/>
                <a:gd name="T49" fmla="*/ 182 h 1095"/>
                <a:gd name="T50" fmla="*/ 107 w 903"/>
                <a:gd name="T51" fmla="*/ 147 h 1095"/>
                <a:gd name="T52" fmla="*/ 126 w 903"/>
                <a:gd name="T53" fmla="*/ 112 h 1095"/>
                <a:gd name="T54" fmla="*/ 148 w 903"/>
                <a:gd name="T55" fmla="*/ 77 h 1095"/>
                <a:gd name="T56" fmla="*/ 153 w 903"/>
                <a:gd name="T57" fmla="*/ 69 h 1095"/>
                <a:gd name="T58" fmla="*/ 153 w 903"/>
                <a:gd name="T59" fmla="*/ 69 h 1095"/>
                <a:gd name="T60" fmla="*/ 153 w 903"/>
                <a:gd name="T61" fmla="*/ 69 h 1095"/>
                <a:gd name="T62" fmla="*/ 156 w 903"/>
                <a:gd name="T63" fmla="*/ 69 h 1095"/>
                <a:gd name="T64" fmla="*/ 188 w 903"/>
                <a:gd name="T65" fmla="*/ 77 h 1095"/>
                <a:gd name="T66" fmla="*/ 220 w 903"/>
                <a:gd name="T67" fmla="*/ 85 h 1095"/>
                <a:gd name="T68" fmla="*/ 253 w 903"/>
                <a:gd name="T69" fmla="*/ 91 h 1095"/>
                <a:gd name="T70" fmla="*/ 285 w 903"/>
                <a:gd name="T71" fmla="*/ 94 h 1095"/>
                <a:gd name="T72" fmla="*/ 317 w 903"/>
                <a:gd name="T73" fmla="*/ 96 h 1095"/>
                <a:gd name="T74" fmla="*/ 349 w 903"/>
                <a:gd name="T75" fmla="*/ 94 h 1095"/>
                <a:gd name="T76" fmla="*/ 382 w 903"/>
                <a:gd name="T77" fmla="*/ 91 h 1095"/>
                <a:gd name="T78" fmla="*/ 414 w 903"/>
                <a:gd name="T79" fmla="*/ 85 h 1095"/>
                <a:gd name="T80" fmla="*/ 446 w 903"/>
                <a:gd name="T81" fmla="*/ 80 h 1095"/>
                <a:gd name="T82" fmla="*/ 476 w 903"/>
                <a:gd name="T83" fmla="*/ 69 h 1095"/>
                <a:gd name="T84" fmla="*/ 484 w 903"/>
                <a:gd name="T85" fmla="*/ 69 h 1095"/>
                <a:gd name="T86" fmla="*/ 489 w 903"/>
                <a:gd name="T87" fmla="*/ 69 h 1095"/>
                <a:gd name="T88" fmla="*/ 495 w 903"/>
                <a:gd name="T89" fmla="*/ 69 h 1095"/>
                <a:gd name="T90" fmla="*/ 527 w 903"/>
                <a:gd name="T91" fmla="*/ 80 h 1095"/>
                <a:gd name="T92" fmla="*/ 559 w 903"/>
                <a:gd name="T93" fmla="*/ 85 h 1095"/>
                <a:gd name="T94" fmla="*/ 591 w 903"/>
                <a:gd name="T95" fmla="*/ 91 h 1095"/>
                <a:gd name="T96" fmla="*/ 624 w 903"/>
                <a:gd name="T97" fmla="*/ 94 h 1095"/>
                <a:gd name="T98" fmla="*/ 656 w 903"/>
                <a:gd name="T99" fmla="*/ 96 h 1095"/>
                <a:gd name="T100" fmla="*/ 688 w 903"/>
                <a:gd name="T101" fmla="*/ 94 h 1095"/>
                <a:gd name="T102" fmla="*/ 720 w 903"/>
                <a:gd name="T103" fmla="*/ 91 h 1095"/>
                <a:gd name="T104" fmla="*/ 753 w 903"/>
                <a:gd name="T105" fmla="*/ 85 h 1095"/>
                <a:gd name="T106" fmla="*/ 785 w 903"/>
                <a:gd name="T107" fmla="*/ 77 h 1095"/>
                <a:gd name="T108" fmla="*/ 817 w 903"/>
                <a:gd name="T109" fmla="*/ 69 h 1095"/>
                <a:gd name="T110" fmla="*/ 817 w 903"/>
                <a:gd name="T111" fmla="*/ 69 h 1095"/>
                <a:gd name="T112" fmla="*/ 817 w 903"/>
                <a:gd name="T113" fmla="*/ 69 h 1095"/>
                <a:gd name="T114" fmla="*/ 820 w 903"/>
                <a:gd name="T115" fmla="*/ 69 h 1095"/>
                <a:gd name="T116" fmla="*/ 820 w 903"/>
                <a:gd name="T117" fmla="*/ 72 h 1095"/>
                <a:gd name="T118" fmla="*/ 820 w 903"/>
                <a:gd name="T119" fmla="*/ 72 h 1095"/>
                <a:gd name="T120" fmla="*/ 831 w 903"/>
                <a:gd name="T121" fmla="*/ 88 h 1095"/>
                <a:gd name="T122" fmla="*/ 903 w 903"/>
                <a:gd name="T123" fmla="*/ 0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1095">
                  <a:moveTo>
                    <a:pt x="903" y="0"/>
                  </a:moveTo>
                  <a:lnTo>
                    <a:pt x="0" y="0"/>
                  </a:lnTo>
                  <a:lnTo>
                    <a:pt x="0" y="1095"/>
                  </a:lnTo>
                  <a:lnTo>
                    <a:pt x="164" y="897"/>
                  </a:lnTo>
                  <a:lnTo>
                    <a:pt x="150" y="878"/>
                  </a:lnTo>
                  <a:lnTo>
                    <a:pt x="132" y="851"/>
                  </a:lnTo>
                  <a:lnTo>
                    <a:pt x="115" y="821"/>
                  </a:lnTo>
                  <a:lnTo>
                    <a:pt x="102" y="795"/>
                  </a:lnTo>
                  <a:lnTo>
                    <a:pt x="89" y="765"/>
                  </a:lnTo>
                  <a:lnTo>
                    <a:pt x="78" y="733"/>
                  </a:lnTo>
                  <a:lnTo>
                    <a:pt x="67" y="701"/>
                  </a:lnTo>
                  <a:lnTo>
                    <a:pt x="54" y="660"/>
                  </a:lnTo>
                  <a:lnTo>
                    <a:pt x="45" y="623"/>
                  </a:lnTo>
                  <a:lnTo>
                    <a:pt x="37" y="585"/>
                  </a:lnTo>
                  <a:lnTo>
                    <a:pt x="32" y="547"/>
                  </a:lnTo>
                  <a:lnTo>
                    <a:pt x="29" y="510"/>
                  </a:lnTo>
                  <a:lnTo>
                    <a:pt x="29" y="472"/>
                  </a:lnTo>
                  <a:lnTo>
                    <a:pt x="29" y="435"/>
                  </a:lnTo>
                  <a:lnTo>
                    <a:pt x="32" y="397"/>
                  </a:lnTo>
                  <a:lnTo>
                    <a:pt x="37" y="362"/>
                  </a:lnTo>
                  <a:lnTo>
                    <a:pt x="45" y="325"/>
                  </a:lnTo>
                  <a:lnTo>
                    <a:pt x="54" y="290"/>
                  </a:lnTo>
                  <a:lnTo>
                    <a:pt x="64" y="252"/>
                  </a:lnTo>
                  <a:lnTo>
                    <a:pt x="78" y="217"/>
                  </a:lnTo>
                  <a:lnTo>
                    <a:pt x="91" y="182"/>
                  </a:lnTo>
                  <a:lnTo>
                    <a:pt x="107" y="147"/>
                  </a:lnTo>
                  <a:lnTo>
                    <a:pt x="126" y="112"/>
                  </a:lnTo>
                  <a:lnTo>
                    <a:pt x="148" y="77"/>
                  </a:lnTo>
                  <a:lnTo>
                    <a:pt x="153" y="69"/>
                  </a:lnTo>
                  <a:lnTo>
                    <a:pt x="153" y="69"/>
                  </a:lnTo>
                  <a:lnTo>
                    <a:pt x="153" y="69"/>
                  </a:lnTo>
                  <a:lnTo>
                    <a:pt x="156" y="69"/>
                  </a:lnTo>
                  <a:lnTo>
                    <a:pt x="188" y="77"/>
                  </a:lnTo>
                  <a:lnTo>
                    <a:pt x="220" y="85"/>
                  </a:lnTo>
                  <a:lnTo>
                    <a:pt x="253" y="91"/>
                  </a:lnTo>
                  <a:lnTo>
                    <a:pt x="285" y="94"/>
                  </a:lnTo>
                  <a:lnTo>
                    <a:pt x="317" y="96"/>
                  </a:lnTo>
                  <a:lnTo>
                    <a:pt x="349" y="94"/>
                  </a:lnTo>
                  <a:lnTo>
                    <a:pt x="382" y="91"/>
                  </a:lnTo>
                  <a:lnTo>
                    <a:pt x="414" y="85"/>
                  </a:lnTo>
                  <a:lnTo>
                    <a:pt x="446" y="80"/>
                  </a:lnTo>
                  <a:lnTo>
                    <a:pt x="476" y="69"/>
                  </a:lnTo>
                  <a:lnTo>
                    <a:pt x="484" y="69"/>
                  </a:lnTo>
                  <a:lnTo>
                    <a:pt x="489" y="69"/>
                  </a:lnTo>
                  <a:lnTo>
                    <a:pt x="495" y="69"/>
                  </a:lnTo>
                  <a:lnTo>
                    <a:pt x="527" y="80"/>
                  </a:lnTo>
                  <a:lnTo>
                    <a:pt x="559" y="85"/>
                  </a:lnTo>
                  <a:lnTo>
                    <a:pt x="591" y="91"/>
                  </a:lnTo>
                  <a:lnTo>
                    <a:pt x="624" y="94"/>
                  </a:lnTo>
                  <a:lnTo>
                    <a:pt x="656" y="96"/>
                  </a:lnTo>
                  <a:lnTo>
                    <a:pt x="688" y="94"/>
                  </a:lnTo>
                  <a:lnTo>
                    <a:pt x="720" y="91"/>
                  </a:lnTo>
                  <a:lnTo>
                    <a:pt x="753" y="85"/>
                  </a:lnTo>
                  <a:lnTo>
                    <a:pt x="785" y="77"/>
                  </a:lnTo>
                  <a:lnTo>
                    <a:pt x="817" y="69"/>
                  </a:lnTo>
                  <a:lnTo>
                    <a:pt x="817" y="69"/>
                  </a:lnTo>
                  <a:lnTo>
                    <a:pt x="817" y="69"/>
                  </a:lnTo>
                  <a:lnTo>
                    <a:pt x="820" y="69"/>
                  </a:lnTo>
                  <a:lnTo>
                    <a:pt x="820" y="72"/>
                  </a:lnTo>
                  <a:lnTo>
                    <a:pt x="820" y="72"/>
                  </a:lnTo>
                  <a:lnTo>
                    <a:pt x="831" y="88"/>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69">
              <a:extLst>
                <a:ext uri="{FF2B5EF4-FFF2-40B4-BE49-F238E27FC236}">
                  <a16:creationId xmlns:a16="http://schemas.microsoft.com/office/drawing/2014/main" id="{670A9E90-A6B8-43E3-8FB1-F143354188AC}"/>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70">
              <a:extLst>
                <a:ext uri="{FF2B5EF4-FFF2-40B4-BE49-F238E27FC236}">
                  <a16:creationId xmlns:a16="http://schemas.microsoft.com/office/drawing/2014/main" id="{79FE89EA-F20E-4256-ACC1-9FBA621543C7}"/>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71">
              <a:extLst>
                <a:ext uri="{FF2B5EF4-FFF2-40B4-BE49-F238E27FC236}">
                  <a16:creationId xmlns:a16="http://schemas.microsoft.com/office/drawing/2014/main" id="{1E12BBCC-B352-49FD-903C-16F2AB6BE107}"/>
                </a:ext>
              </a:extLst>
            </p:cNvPr>
            <p:cNvSpPr>
              <a:spLocks/>
            </p:cNvSpPr>
            <p:nvPr/>
          </p:nvSpPr>
          <p:spPr bwMode="auto">
            <a:xfrm>
              <a:off x="101" y="159"/>
              <a:ext cx="680" cy="693"/>
            </a:xfrm>
            <a:custGeom>
              <a:avLst/>
              <a:gdLst>
                <a:gd name="T0" fmla="*/ 249 w 253"/>
                <a:gd name="T1" fmla="*/ 0 h 258"/>
                <a:gd name="T2" fmla="*/ 220 w 253"/>
                <a:gd name="T3" fmla="*/ 6 h 258"/>
                <a:gd name="T4" fmla="*/ 191 w 253"/>
                <a:gd name="T5" fmla="*/ 8 h 258"/>
                <a:gd name="T6" fmla="*/ 162 w 253"/>
                <a:gd name="T7" fmla="*/ 3 h 258"/>
                <a:gd name="T8" fmla="*/ 150 w 253"/>
                <a:gd name="T9" fmla="*/ 0 h 258"/>
                <a:gd name="T10" fmla="*/ 146 w 253"/>
                <a:gd name="T11" fmla="*/ 0 h 258"/>
                <a:gd name="T12" fmla="*/ 134 w 253"/>
                <a:gd name="T13" fmla="*/ 3 h 258"/>
                <a:gd name="T14" fmla="*/ 105 w 253"/>
                <a:gd name="T15" fmla="*/ 8 h 258"/>
                <a:gd name="T16" fmla="*/ 76 w 253"/>
                <a:gd name="T17" fmla="*/ 6 h 258"/>
                <a:gd name="T18" fmla="*/ 47 w 253"/>
                <a:gd name="T19" fmla="*/ 0 h 258"/>
                <a:gd name="T20" fmla="*/ 42 w 253"/>
                <a:gd name="T21" fmla="*/ 0 h 258"/>
                <a:gd name="T22" fmla="*/ 41 w 253"/>
                <a:gd name="T23" fmla="*/ 1 h 258"/>
                <a:gd name="T24" fmla="*/ 38 w 253"/>
                <a:gd name="T25" fmla="*/ 5 h 258"/>
                <a:gd name="T26" fmla="*/ 31 w 253"/>
                <a:gd name="T27" fmla="*/ 16 h 258"/>
                <a:gd name="T28" fmla="*/ 20 w 253"/>
                <a:gd name="T29" fmla="*/ 38 h 258"/>
                <a:gd name="T30" fmla="*/ 15 w 253"/>
                <a:gd name="T31" fmla="*/ 49 h 258"/>
                <a:gd name="T32" fmla="*/ 8 w 253"/>
                <a:gd name="T33" fmla="*/ 71 h 258"/>
                <a:gd name="T34" fmla="*/ 5 w 253"/>
                <a:gd name="T35" fmla="*/ 82 h 258"/>
                <a:gd name="T36" fmla="*/ 1 w 253"/>
                <a:gd name="T37" fmla="*/ 105 h 258"/>
                <a:gd name="T38" fmla="*/ 0 w 253"/>
                <a:gd name="T39" fmla="*/ 117 h 258"/>
                <a:gd name="T40" fmla="*/ 0 w 253"/>
                <a:gd name="T41" fmla="*/ 140 h 258"/>
                <a:gd name="T42" fmla="*/ 1 w 253"/>
                <a:gd name="T43" fmla="*/ 152 h 258"/>
                <a:gd name="T44" fmla="*/ 5 w 253"/>
                <a:gd name="T45" fmla="*/ 175 h 258"/>
                <a:gd name="T46" fmla="*/ 8 w 253"/>
                <a:gd name="T47" fmla="*/ 188 h 258"/>
                <a:gd name="T48" fmla="*/ 15 w 253"/>
                <a:gd name="T49" fmla="*/ 210 h 258"/>
                <a:gd name="T50" fmla="*/ 19 w 253"/>
                <a:gd name="T51" fmla="*/ 219 h 258"/>
                <a:gd name="T52" fmla="*/ 28 w 253"/>
                <a:gd name="T53" fmla="*/ 238 h 258"/>
                <a:gd name="T54" fmla="*/ 33 w 253"/>
                <a:gd name="T55" fmla="*/ 247 h 258"/>
                <a:gd name="T56" fmla="*/ 41 w 253"/>
                <a:gd name="T57" fmla="*/ 258 h 258"/>
                <a:gd name="T58" fmla="*/ 43 w 253"/>
                <a:gd name="T59" fmla="*/ 240 h 258"/>
                <a:gd name="T60" fmla="*/ 30 w 253"/>
                <a:gd name="T61" fmla="*/ 215 h 258"/>
                <a:gd name="T62" fmla="*/ 20 w 253"/>
                <a:gd name="T63" fmla="*/ 184 h 258"/>
                <a:gd name="T64" fmla="*/ 13 w 253"/>
                <a:gd name="T65" fmla="*/ 150 h 258"/>
                <a:gd name="T66" fmla="*/ 12 w 253"/>
                <a:gd name="T67" fmla="*/ 117 h 258"/>
                <a:gd name="T68" fmla="*/ 17 w 253"/>
                <a:gd name="T69" fmla="*/ 85 h 258"/>
                <a:gd name="T70" fmla="*/ 26 w 253"/>
                <a:gd name="T71" fmla="*/ 53 h 258"/>
                <a:gd name="T72" fmla="*/ 42 w 253"/>
                <a:gd name="T73" fmla="*/ 22 h 258"/>
                <a:gd name="T74" fmla="*/ 54 w 253"/>
                <a:gd name="T75" fmla="*/ 14 h 258"/>
                <a:gd name="T76" fmla="*/ 74 w 253"/>
                <a:gd name="T77" fmla="*/ 18 h 258"/>
                <a:gd name="T78" fmla="*/ 85 w 253"/>
                <a:gd name="T79" fmla="*/ 19 h 258"/>
                <a:gd name="T80" fmla="*/ 105 w 253"/>
                <a:gd name="T81" fmla="*/ 20 h 258"/>
                <a:gd name="T82" fmla="*/ 116 w 253"/>
                <a:gd name="T83" fmla="*/ 19 h 258"/>
                <a:gd name="T84" fmla="*/ 136 w 253"/>
                <a:gd name="T85" fmla="*/ 15 h 258"/>
                <a:gd name="T86" fmla="*/ 147 w 253"/>
                <a:gd name="T87" fmla="*/ 12 h 258"/>
                <a:gd name="T88" fmla="*/ 159 w 253"/>
                <a:gd name="T89" fmla="*/ 15 h 258"/>
                <a:gd name="T90" fmla="*/ 170 w 253"/>
                <a:gd name="T91" fmla="*/ 17 h 258"/>
                <a:gd name="T92" fmla="*/ 190 w 253"/>
                <a:gd name="T93" fmla="*/ 20 h 258"/>
                <a:gd name="T94" fmla="*/ 201 w 253"/>
                <a:gd name="T95" fmla="*/ 20 h 258"/>
                <a:gd name="T96" fmla="*/ 221 w 253"/>
                <a:gd name="T97" fmla="*/ 18 h 258"/>
                <a:gd name="T98" fmla="*/ 232 w 253"/>
                <a:gd name="T99" fmla="*/ 17 h 258"/>
                <a:gd name="T100" fmla="*/ 250 w 253"/>
                <a:gd name="T10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 h="258">
                  <a:moveTo>
                    <a:pt x="250" y="0"/>
                  </a:moveTo>
                  <a:cubicBezTo>
                    <a:pt x="250" y="0"/>
                    <a:pt x="249" y="0"/>
                    <a:pt x="249" y="0"/>
                  </a:cubicBezTo>
                  <a:cubicBezTo>
                    <a:pt x="249" y="0"/>
                    <a:pt x="249" y="0"/>
                    <a:pt x="249" y="0"/>
                  </a:cubicBezTo>
                  <a:cubicBezTo>
                    <a:pt x="239" y="3"/>
                    <a:pt x="239" y="3"/>
                    <a:pt x="239" y="3"/>
                  </a:cubicBezTo>
                  <a:cubicBezTo>
                    <a:pt x="229" y="5"/>
                    <a:pt x="229" y="5"/>
                    <a:pt x="229" y="5"/>
                  </a:cubicBezTo>
                  <a:cubicBezTo>
                    <a:pt x="220" y="6"/>
                    <a:pt x="220" y="6"/>
                    <a:pt x="220" y="6"/>
                  </a:cubicBezTo>
                  <a:cubicBezTo>
                    <a:pt x="210" y="7"/>
                    <a:pt x="210" y="7"/>
                    <a:pt x="210" y="7"/>
                  </a:cubicBezTo>
                  <a:cubicBezTo>
                    <a:pt x="200" y="8"/>
                    <a:pt x="200" y="8"/>
                    <a:pt x="200" y="8"/>
                  </a:cubicBezTo>
                  <a:cubicBezTo>
                    <a:pt x="191" y="8"/>
                    <a:pt x="191" y="8"/>
                    <a:pt x="191" y="8"/>
                  </a:cubicBezTo>
                  <a:cubicBezTo>
                    <a:pt x="181" y="7"/>
                    <a:pt x="181" y="7"/>
                    <a:pt x="181" y="7"/>
                  </a:cubicBezTo>
                  <a:cubicBezTo>
                    <a:pt x="172" y="5"/>
                    <a:pt x="172" y="5"/>
                    <a:pt x="172" y="5"/>
                  </a:cubicBezTo>
                  <a:cubicBezTo>
                    <a:pt x="162" y="3"/>
                    <a:pt x="162" y="3"/>
                    <a:pt x="162" y="3"/>
                  </a:cubicBezTo>
                  <a:cubicBezTo>
                    <a:pt x="152" y="0"/>
                    <a:pt x="152" y="0"/>
                    <a:pt x="152" y="0"/>
                  </a:cubicBezTo>
                  <a:cubicBezTo>
                    <a:pt x="152" y="0"/>
                    <a:pt x="152" y="0"/>
                    <a:pt x="152" y="0"/>
                  </a:cubicBezTo>
                  <a:cubicBezTo>
                    <a:pt x="150" y="0"/>
                    <a:pt x="150" y="0"/>
                    <a:pt x="150" y="0"/>
                  </a:cubicBezTo>
                  <a:cubicBezTo>
                    <a:pt x="149" y="0"/>
                    <a:pt x="149" y="0"/>
                    <a:pt x="149" y="0"/>
                  </a:cubicBezTo>
                  <a:cubicBezTo>
                    <a:pt x="147" y="0"/>
                    <a:pt x="147" y="0"/>
                    <a:pt x="147" y="0"/>
                  </a:cubicBezTo>
                  <a:cubicBezTo>
                    <a:pt x="146" y="0"/>
                    <a:pt x="146" y="0"/>
                    <a:pt x="146" y="0"/>
                  </a:cubicBezTo>
                  <a:cubicBezTo>
                    <a:pt x="144" y="0"/>
                    <a:pt x="144" y="0"/>
                    <a:pt x="144" y="0"/>
                  </a:cubicBezTo>
                  <a:cubicBezTo>
                    <a:pt x="143" y="0"/>
                    <a:pt x="143" y="0"/>
                    <a:pt x="143" y="0"/>
                  </a:cubicBezTo>
                  <a:cubicBezTo>
                    <a:pt x="134" y="3"/>
                    <a:pt x="134" y="3"/>
                    <a:pt x="134" y="3"/>
                  </a:cubicBezTo>
                  <a:cubicBezTo>
                    <a:pt x="124" y="5"/>
                    <a:pt x="124" y="5"/>
                    <a:pt x="124" y="5"/>
                  </a:cubicBezTo>
                  <a:cubicBezTo>
                    <a:pt x="114" y="7"/>
                    <a:pt x="114" y="7"/>
                    <a:pt x="114" y="7"/>
                  </a:cubicBezTo>
                  <a:cubicBezTo>
                    <a:pt x="105" y="8"/>
                    <a:pt x="105" y="8"/>
                    <a:pt x="105" y="8"/>
                  </a:cubicBezTo>
                  <a:cubicBezTo>
                    <a:pt x="95" y="8"/>
                    <a:pt x="95" y="8"/>
                    <a:pt x="95" y="8"/>
                  </a:cubicBezTo>
                  <a:cubicBezTo>
                    <a:pt x="86" y="7"/>
                    <a:pt x="86" y="7"/>
                    <a:pt x="86" y="7"/>
                  </a:cubicBezTo>
                  <a:cubicBezTo>
                    <a:pt x="76" y="6"/>
                    <a:pt x="76" y="6"/>
                    <a:pt x="76" y="6"/>
                  </a:cubicBezTo>
                  <a:cubicBezTo>
                    <a:pt x="66" y="5"/>
                    <a:pt x="66" y="5"/>
                    <a:pt x="66" y="5"/>
                  </a:cubicBezTo>
                  <a:cubicBezTo>
                    <a:pt x="57" y="3"/>
                    <a:pt x="57" y="3"/>
                    <a:pt x="57" y="3"/>
                  </a:cubicBezTo>
                  <a:cubicBezTo>
                    <a:pt x="47" y="0"/>
                    <a:pt x="47" y="0"/>
                    <a:pt x="47" y="0"/>
                  </a:cubicBezTo>
                  <a:cubicBezTo>
                    <a:pt x="46" y="0"/>
                    <a:pt x="46" y="0"/>
                    <a:pt x="45" y="0"/>
                  </a:cubicBezTo>
                  <a:cubicBezTo>
                    <a:pt x="44" y="0"/>
                    <a:pt x="43" y="0"/>
                    <a:pt x="42" y="0"/>
                  </a:cubicBezTo>
                  <a:cubicBezTo>
                    <a:pt x="42" y="0"/>
                    <a:pt x="42" y="0"/>
                    <a:pt x="42" y="0"/>
                  </a:cubicBezTo>
                  <a:cubicBezTo>
                    <a:pt x="41" y="1"/>
                    <a:pt x="41" y="1"/>
                    <a:pt x="41" y="1"/>
                  </a:cubicBezTo>
                  <a:cubicBezTo>
                    <a:pt x="41" y="1"/>
                    <a:pt x="41" y="1"/>
                    <a:pt x="41" y="1"/>
                  </a:cubicBezTo>
                  <a:cubicBezTo>
                    <a:pt x="41" y="1"/>
                    <a:pt x="41" y="1"/>
                    <a:pt x="41" y="1"/>
                  </a:cubicBezTo>
                  <a:cubicBezTo>
                    <a:pt x="41" y="1"/>
                    <a:pt x="41" y="1"/>
                    <a:pt x="41" y="1"/>
                  </a:cubicBezTo>
                  <a:cubicBezTo>
                    <a:pt x="40" y="2"/>
                    <a:pt x="40" y="2"/>
                    <a:pt x="39" y="3"/>
                  </a:cubicBezTo>
                  <a:cubicBezTo>
                    <a:pt x="38" y="5"/>
                    <a:pt x="38" y="5"/>
                    <a:pt x="38" y="5"/>
                  </a:cubicBezTo>
                  <a:cubicBezTo>
                    <a:pt x="38" y="5"/>
                    <a:pt x="38" y="5"/>
                    <a:pt x="38" y="5"/>
                  </a:cubicBezTo>
                  <a:cubicBezTo>
                    <a:pt x="31" y="16"/>
                    <a:pt x="31" y="16"/>
                    <a:pt x="31" y="16"/>
                  </a:cubicBezTo>
                  <a:cubicBezTo>
                    <a:pt x="31" y="16"/>
                    <a:pt x="31" y="16"/>
                    <a:pt x="31" y="16"/>
                  </a:cubicBezTo>
                  <a:cubicBezTo>
                    <a:pt x="25" y="27"/>
                    <a:pt x="25" y="27"/>
                    <a:pt x="25" y="27"/>
                  </a:cubicBezTo>
                  <a:cubicBezTo>
                    <a:pt x="25" y="27"/>
                    <a:pt x="25" y="27"/>
                    <a:pt x="25" y="27"/>
                  </a:cubicBezTo>
                  <a:cubicBezTo>
                    <a:pt x="20" y="38"/>
                    <a:pt x="20" y="38"/>
                    <a:pt x="20" y="38"/>
                  </a:cubicBezTo>
                  <a:cubicBezTo>
                    <a:pt x="20" y="38"/>
                    <a:pt x="20" y="38"/>
                    <a:pt x="20" y="38"/>
                  </a:cubicBezTo>
                  <a:cubicBezTo>
                    <a:pt x="15" y="49"/>
                    <a:pt x="15" y="49"/>
                    <a:pt x="15" y="49"/>
                  </a:cubicBezTo>
                  <a:cubicBezTo>
                    <a:pt x="15" y="49"/>
                    <a:pt x="15" y="49"/>
                    <a:pt x="15" y="49"/>
                  </a:cubicBezTo>
                  <a:cubicBezTo>
                    <a:pt x="11" y="60"/>
                    <a:pt x="11" y="60"/>
                    <a:pt x="11" y="60"/>
                  </a:cubicBezTo>
                  <a:cubicBezTo>
                    <a:pt x="11" y="60"/>
                    <a:pt x="11" y="60"/>
                    <a:pt x="11" y="60"/>
                  </a:cubicBezTo>
                  <a:cubicBezTo>
                    <a:pt x="8" y="71"/>
                    <a:pt x="8" y="71"/>
                    <a:pt x="8" y="71"/>
                  </a:cubicBezTo>
                  <a:cubicBezTo>
                    <a:pt x="8" y="71"/>
                    <a:pt x="8" y="71"/>
                    <a:pt x="8" y="71"/>
                  </a:cubicBezTo>
                  <a:cubicBezTo>
                    <a:pt x="5" y="82"/>
                    <a:pt x="5" y="82"/>
                    <a:pt x="5" y="82"/>
                  </a:cubicBezTo>
                  <a:cubicBezTo>
                    <a:pt x="5" y="82"/>
                    <a:pt x="5" y="82"/>
                    <a:pt x="5" y="82"/>
                  </a:cubicBezTo>
                  <a:cubicBezTo>
                    <a:pt x="3" y="93"/>
                    <a:pt x="3" y="93"/>
                    <a:pt x="3" y="93"/>
                  </a:cubicBezTo>
                  <a:cubicBezTo>
                    <a:pt x="2" y="94"/>
                    <a:pt x="2" y="94"/>
                    <a:pt x="2" y="94"/>
                  </a:cubicBezTo>
                  <a:cubicBezTo>
                    <a:pt x="1" y="105"/>
                    <a:pt x="1" y="105"/>
                    <a:pt x="1" y="105"/>
                  </a:cubicBezTo>
                  <a:cubicBezTo>
                    <a:pt x="1" y="105"/>
                    <a:pt x="1" y="105"/>
                    <a:pt x="1" y="105"/>
                  </a:cubicBezTo>
                  <a:cubicBezTo>
                    <a:pt x="0" y="117"/>
                    <a:pt x="0" y="117"/>
                    <a:pt x="0" y="117"/>
                  </a:cubicBezTo>
                  <a:cubicBezTo>
                    <a:pt x="0" y="117"/>
                    <a:pt x="0" y="117"/>
                    <a:pt x="0" y="117"/>
                  </a:cubicBezTo>
                  <a:cubicBezTo>
                    <a:pt x="0" y="128"/>
                    <a:pt x="0" y="128"/>
                    <a:pt x="0" y="128"/>
                  </a:cubicBezTo>
                  <a:cubicBezTo>
                    <a:pt x="0" y="129"/>
                    <a:pt x="0" y="129"/>
                    <a:pt x="0" y="129"/>
                  </a:cubicBezTo>
                  <a:cubicBezTo>
                    <a:pt x="0" y="140"/>
                    <a:pt x="0" y="140"/>
                    <a:pt x="0" y="140"/>
                  </a:cubicBezTo>
                  <a:cubicBezTo>
                    <a:pt x="0" y="140"/>
                    <a:pt x="0" y="140"/>
                    <a:pt x="0" y="140"/>
                  </a:cubicBezTo>
                  <a:cubicBezTo>
                    <a:pt x="1" y="152"/>
                    <a:pt x="1" y="152"/>
                    <a:pt x="1" y="152"/>
                  </a:cubicBezTo>
                  <a:cubicBezTo>
                    <a:pt x="1" y="152"/>
                    <a:pt x="1" y="152"/>
                    <a:pt x="1" y="152"/>
                  </a:cubicBezTo>
                  <a:cubicBezTo>
                    <a:pt x="3" y="164"/>
                    <a:pt x="3" y="164"/>
                    <a:pt x="3" y="164"/>
                  </a:cubicBezTo>
                  <a:cubicBezTo>
                    <a:pt x="3" y="164"/>
                    <a:pt x="3" y="164"/>
                    <a:pt x="3" y="164"/>
                  </a:cubicBezTo>
                  <a:cubicBezTo>
                    <a:pt x="5" y="175"/>
                    <a:pt x="5" y="175"/>
                    <a:pt x="5" y="175"/>
                  </a:cubicBezTo>
                  <a:cubicBezTo>
                    <a:pt x="5" y="176"/>
                    <a:pt x="5" y="176"/>
                    <a:pt x="5" y="176"/>
                  </a:cubicBezTo>
                  <a:cubicBezTo>
                    <a:pt x="8" y="187"/>
                    <a:pt x="8" y="187"/>
                    <a:pt x="8" y="187"/>
                  </a:cubicBezTo>
                  <a:cubicBezTo>
                    <a:pt x="8" y="188"/>
                    <a:pt x="8" y="188"/>
                    <a:pt x="8" y="188"/>
                  </a:cubicBezTo>
                  <a:cubicBezTo>
                    <a:pt x="11" y="199"/>
                    <a:pt x="11" y="199"/>
                    <a:pt x="11" y="199"/>
                  </a:cubicBezTo>
                  <a:cubicBezTo>
                    <a:pt x="12" y="200"/>
                    <a:pt x="12" y="200"/>
                    <a:pt x="12" y="200"/>
                  </a:cubicBezTo>
                  <a:cubicBezTo>
                    <a:pt x="15" y="210"/>
                    <a:pt x="15" y="210"/>
                    <a:pt x="15" y="210"/>
                  </a:cubicBezTo>
                  <a:cubicBezTo>
                    <a:pt x="15" y="210"/>
                    <a:pt x="15" y="210"/>
                    <a:pt x="15" y="210"/>
                  </a:cubicBezTo>
                  <a:cubicBezTo>
                    <a:pt x="19" y="219"/>
                    <a:pt x="19" y="219"/>
                    <a:pt x="19" y="219"/>
                  </a:cubicBezTo>
                  <a:cubicBezTo>
                    <a:pt x="19" y="219"/>
                    <a:pt x="19" y="219"/>
                    <a:pt x="19" y="219"/>
                  </a:cubicBezTo>
                  <a:cubicBezTo>
                    <a:pt x="23" y="229"/>
                    <a:pt x="23" y="229"/>
                    <a:pt x="23" y="229"/>
                  </a:cubicBezTo>
                  <a:cubicBezTo>
                    <a:pt x="23" y="229"/>
                    <a:pt x="23" y="229"/>
                    <a:pt x="23" y="229"/>
                  </a:cubicBezTo>
                  <a:cubicBezTo>
                    <a:pt x="28" y="238"/>
                    <a:pt x="28" y="238"/>
                    <a:pt x="28" y="238"/>
                  </a:cubicBezTo>
                  <a:cubicBezTo>
                    <a:pt x="28" y="238"/>
                    <a:pt x="28" y="238"/>
                    <a:pt x="28" y="238"/>
                  </a:cubicBezTo>
                  <a:cubicBezTo>
                    <a:pt x="33" y="246"/>
                    <a:pt x="33" y="246"/>
                    <a:pt x="33" y="246"/>
                  </a:cubicBezTo>
                  <a:cubicBezTo>
                    <a:pt x="33" y="247"/>
                    <a:pt x="33" y="247"/>
                    <a:pt x="33" y="247"/>
                  </a:cubicBezTo>
                  <a:cubicBezTo>
                    <a:pt x="38" y="255"/>
                    <a:pt x="38" y="255"/>
                    <a:pt x="38" y="255"/>
                  </a:cubicBezTo>
                  <a:cubicBezTo>
                    <a:pt x="38" y="255"/>
                    <a:pt x="38" y="255"/>
                    <a:pt x="38" y="255"/>
                  </a:cubicBezTo>
                  <a:cubicBezTo>
                    <a:pt x="41" y="258"/>
                    <a:pt x="41" y="258"/>
                    <a:pt x="41" y="258"/>
                  </a:cubicBezTo>
                  <a:cubicBezTo>
                    <a:pt x="48" y="248"/>
                    <a:pt x="48" y="248"/>
                    <a:pt x="48" y="248"/>
                  </a:cubicBezTo>
                  <a:cubicBezTo>
                    <a:pt x="48" y="248"/>
                    <a:pt x="48" y="248"/>
                    <a:pt x="48" y="248"/>
                  </a:cubicBezTo>
                  <a:cubicBezTo>
                    <a:pt x="43" y="240"/>
                    <a:pt x="43" y="240"/>
                    <a:pt x="43" y="240"/>
                  </a:cubicBezTo>
                  <a:cubicBezTo>
                    <a:pt x="38" y="232"/>
                    <a:pt x="38" y="232"/>
                    <a:pt x="38" y="232"/>
                  </a:cubicBezTo>
                  <a:cubicBezTo>
                    <a:pt x="34" y="224"/>
                    <a:pt x="34" y="224"/>
                    <a:pt x="34" y="224"/>
                  </a:cubicBezTo>
                  <a:cubicBezTo>
                    <a:pt x="30" y="215"/>
                    <a:pt x="30" y="215"/>
                    <a:pt x="30" y="215"/>
                  </a:cubicBezTo>
                  <a:cubicBezTo>
                    <a:pt x="26" y="205"/>
                    <a:pt x="26" y="205"/>
                    <a:pt x="26" y="205"/>
                  </a:cubicBezTo>
                  <a:cubicBezTo>
                    <a:pt x="23" y="196"/>
                    <a:pt x="23" y="196"/>
                    <a:pt x="23" y="196"/>
                  </a:cubicBezTo>
                  <a:cubicBezTo>
                    <a:pt x="20" y="184"/>
                    <a:pt x="20" y="184"/>
                    <a:pt x="20" y="184"/>
                  </a:cubicBezTo>
                  <a:cubicBezTo>
                    <a:pt x="17" y="173"/>
                    <a:pt x="17" y="173"/>
                    <a:pt x="17" y="173"/>
                  </a:cubicBezTo>
                  <a:cubicBezTo>
                    <a:pt x="15" y="162"/>
                    <a:pt x="15" y="162"/>
                    <a:pt x="15" y="162"/>
                  </a:cubicBezTo>
                  <a:cubicBezTo>
                    <a:pt x="13" y="150"/>
                    <a:pt x="13" y="150"/>
                    <a:pt x="13" y="150"/>
                  </a:cubicBezTo>
                  <a:cubicBezTo>
                    <a:pt x="12" y="139"/>
                    <a:pt x="12" y="139"/>
                    <a:pt x="12" y="139"/>
                  </a:cubicBezTo>
                  <a:cubicBezTo>
                    <a:pt x="12" y="128"/>
                    <a:pt x="12" y="128"/>
                    <a:pt x="12" y="128"/>
                  </a:cubicBezTo>
                  <a:cubicBezTo>
                    <a:pt x="12" y="117"/>
                    <a:pt x="12" y="117"/>
                    <a:pt x="12" y="117"/>
                  </a:cubicBezTo>
                  <a:cubicBezTo>
                    <a:pt x="13" y="106"/>
                    <a:pt x="13" y="106"/>
                    <a:pt x="13" y="106"/>
                  </a:cubicBezTo>
                  <a:cubicBezTo>
                    <a:pt x="14" y="96"/>
                    <a:pt x="14" y="96"/>
                    <a:pt x="14" y="96"/>
                  </a:cubicBezTo>
                  <a:cubicBezTo>
                    <a:pt x="17" y="85"/>
                    <a:pt x="17" y="85"/>
                    <a:pt x="17" y="85"/>
                  </a:cubicBezTo>
                  <a:cubicBezTo>
                    <a:pt x="19" y="74"/>
                    <a:pt x="19" y="74"/>
                    <a:pt x="19" y="74"/>
                  </a:cubicBezTo>
                  <a:cubicBezTo>
                    <a:pt x="22" y="64"/>
                    <a:pt x="22" y="64"/>
                    <a:pt x="22" y="64"/>
                  </a:cubicBezTo>
                  <a:cubicBezTo>
                    <a:pt x="26" y="53"/>
                    <a:pt x="26" y="53"/>
                    <a:pt x="26" y="53"/>
                  </a:cubicBezTo>
                  <a:cubicBezTo>
                    <a:pt x="31" y="43"/>
                    <a:pt x="31" y="43"/>
                    <a:pt x="31" y="43"/>
                  </a:cubicBezTo>
                  <a:cubicBezTo>
                    <a:pt x="36" y="32"/>
                    <a:pt x="36" y="32"/>
                    <a:pt x="36" y="32"/>
                  </a:cubicBezTo>
                  <a:cubicBezTo>
                    <a:pt x="42" y="22"/>
                    <a:pt x="42" y="22"/>
                    <a:pt x="42" y="22"/>
                  </a:cubicBezTo>
                  <a:cubicBezTo>
                    <a:pt x="47" y="13"/>
                    <a:pt x="47" y="13"/>
                    <a:pt x="47" y="13"/>
                  </a:cubicBezTo>
                  <a:cubicBezTo>
                    <a:pt x="53" y="14"/>
                    <a:pt x="53" y="14"/>
                    <a:pt x="53" y="14"/>
                  </a:cubicBezTo>
                  <a:cubicBezTo>
                    <a:pt x="54" y="14"/>
                    <a:pt x="54" y="14"/>
                    <a:pt x="54" y="14"/>
                  </a:cubicBezTo>
                  <a:cubicBezTo>
                    <a:pt x="64" y="17"/>
                    <a:pt x="64" y="17"/>
                    <a:pt x="64" y="17"/>
                  </a:cubicBezTo>
                  <a:cubicBezTo>
                    <a:pt x="64" y="17"/>
                    <a:pt x="64" y="17"/>
                    <a:pt x="64" y="17"/>
                  </a:cubicBezTo>
                  <a:cubicBezTo>
                    <a:pt x="74" y="18"/>
                    <a:pt x="74" y="18"/>
                    <a:pt x="74" y="18"/>
                  </a:cubicBezTo>
                  <a:cubicBezTo>
                    <a:pt x="75" y="18"/>
                    <a:pt x="75" y="18"/>
                    <a:pt x="75" y="18"/>
                  </a:cubicBezTo>
                  <a:cubicBezTo>
                    <a:pt x="85" y="19"/>
                    <a:pt x="85" y="19"/>
                    <a:pt x="85" y="19"/>
                  </a:cubicBezTo>
                  <a:cubicBezTo>
                    <a:pt x="85" y="19"/>
                    <a:pt x="85" y="19"/>
                    <a:pt x="85" y="19"/>
                  </a:cubicBezTo>
                  <a:cubicBezTo>
                    <a:pt x="95" y="20"/>
                    <a:pt x="95" y="20"/>
                    <a:pt x="95" y="20"/>
                  </a:cubicBezTo>
                  <a:cubicBezTo>
                    <a:pt x="95" y="20"/>
                    <a:pt x="95" y="20"/>
                    <a:pt x="95" y="20"/>
                  </a:cubicBezTo>
                  <a:cubicBezTo>
                    <a:pt x="105" y="20"/>
                    <a:pt x="105" y="20"/>
                    <a:pt x="105" y="20"/>
                  </a:cubicBezTo>
                  <a:cubicBezTo>
                    <a:pt x="106" y="20"/>
                    <a:pt x="106" y="20"/>
                    <a:pt x="106" y="20"/>
                  </a:cubicBezTo>
                  <a:cubicBezTo>
                    <a:pt x="116" y="19"/>
                    <a:pt x="116" y="19"/>
                    <a:pt x="116" y="19"/>
                  </a:cubicBezTo>
                  <a:cubicBezTo>
                    <a:pt x="116" y="19"/>
                    <a:pt x="116" y="19"/>
                    <a:pt x="116" y="19"/>
                  </a:cubicBezTo>
                  <a:cubicBezTo>
                    <a:pt x="126" y="17"/>
                    <a:pt x="126" y="17"/>
                    <a:pt x="126" y="17"/>
                  </a:cubicBezTo>
                  <a:cubicBezTo>
                    <a:pt x="126" y="17"/>
                    <a:pt x="126" y="17"/>
                    <a:pt x="126" y="17"/>
                  </a:cubicBezTo>
                  <a:cubicBezTo>
                    <a:pt x="136" y="15"/>
                    <a:pt x="136" y="15"/>
                    <a:pt x="136" y="15"/>
                  </a:cubicBezTo>
                  <a:cubicBezTo>
                    <a:pt x="137" y="15"/>
                    <a:pt x="137" y="15"/>
                    <a:pt x="137" y="15"/>
                  </a:cubicBezTo>
                  <a:cubicBezTo>
                    <a:pt x="146" y="12"/>
                    <a:pt x="146" y="12"/>
                    <a:pt x="146" y="12"/>
                  </a:cubicBezTo>
                  <a:cubicBezTo>
                    <a:pt x="147" y="12"/>
                    <a:pt x="147" y="12"/>
                    <a:pt x="147" y="12"/>
                  </a:cubicBezTo>
                  <a:cubicBezTo>
                    <a:pt x="148" y="12"/>
                    <a:pt x="148" y="12"/>
                    <a:pt x="148" y="12"/>
                  </a:cubicBezTo>
                  <a:cubicBezTo>
                    <a:pt x="149" y="12"/>
                    <a:pt x="149" y="12"/>
                    <a:pt x="149" y="12"/>
                  </a:cubicBezTo>
                  <a:cubicBezTo>
                    <a:pt x="159" y="15"/>
                    <a:pt x="159" y="15"/>
                    <a:pt x="159" y="15"/>
                  </a:cubicBezTo>
                  <a:cubicBezTo>
                    <a:pt x="159" y="15"/>
                    <a:pt x="159" y="15"/>
                    <a:pt x="159" y="15"/>
                  </a:cubicBezTo>
                  <a:cubicBezTo>
                    <a:pt x="169" y="17"/>
                    <a:pt x="169" y="17"/>
                    <a:pt x="169" y="17"/>
                  </a:cubicBezTo>
                  <a:cubicBezTo>
                    <a:pt x="170" y="17"/>
                    <a:pt x="170" y="17"/>
                    <a:pt x="170" y="17"/>
                  </a:cubicBezTo>
                  <a:cubicBezTo>
                    <a:pt x="180" y="19"/>
                    <a:pt x="180" y="19"/>
                    <a:pt x="180" y="19"/>
                  </a:cubicBezTo>
                  <a:cubicBezTo>
                    <a:pt x="180" y="19"/>
                    <a:pt x="180" y="19"/>
                    <a:pt x="180" y="19"/>
                  </a:cubicBezTo>
                  <a:cubicBezTo>
                    <a:pt x="190" y="20"/>
                    <a:pt x="190" y="20"/>
                    <a:pt x="190" y="20"/>
                  </a:cubicBezTo>
                  <a:cubicBezTo>
                    <a:pt x="190" y="20"/>
                    <a:pt x="190" y="20"/>
                    <a:pt x="190" y="20"/>
                  </a:cubicBezTo>
                  <a:cubicBezTo>
                    <a:pt x="200" y="20"/>
                    <a:pt x="200" y="20"/>
                    <a:pt x="200" y="20"/>
                  </a:cubicBezTo>
                  <a:cubicBezTo>
                    <a:pt x="201" y="20"/>
                    <a:pt x="201" y="20"/>
                    <a:pt x="201" y="20"/>
                  </a:cubicBezTo>
                  <a:cubicBezTo>
                    <a:pt x="211" y="19"/>
                    <a:pt x="211" y="19"/>
                    <a:pt x="211" y="19"/>
                  </a:cubicBezTo>
                  <a:cubicBezTo>
                    <a:pt x="211" y="19"/>
                    <a:pt x="211" y="19"/>
                    <a:pt x="211" y="19"/>
                  </a:cubicBezTo>
                  <a:cubicBezTo>
                    <a:pt x="221" y="18"/>
                    <a:pt x="221" y="18"/>
                    <a:pt x="221" y="18"/>
                  </a:cubicBezTo>
                  <a:cubicBezTo>
                    <a:pt x="221" y="18"/>
                    <a:pt x="221" y="18"/>
                    <a:pt x="221" y="18"/>
                  </a:cubicBezTo>
                  <a:cubicBezTo>
                    <a:pt x="231" y="17"/>
                    <a:pt x="231" y="17"/>
                    <a:pt x="231" y="17"/>
                  </a:cubicBezTo>
                  <a:cubicBezTo>
                    <a:pt x="232" y="17"/>
                    <a:pt x="232" y="17"/>
                    <a:pt x="232" y="17"/>
                  </a:cubicBezTo>
                  <a:cubicBezTo>
                    <a:pt x="241" y="14"/>
                    <a:pt x="241" y="14"/>
                    <a:pt x="241" y="14"/>
                  </a:cubicBezTo>
                  <a:cubicBezTo>
                    <a:pt x="253" y="0"/>
                    <a:pt x="253" y="0"/>
                    <a:pt x="253" y="0"/>
                  </a:cubicBezTo>
                  <a:cubicBezTo>
                    <a:pt x="252" y="0"/>
                    <a:pt x="251" y="0"/>
                    <a:pt x="25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6">
            <a:extLst>
              <a:ext uri="{FF2B5EF4-FFF2-40B4-BE49-F238E27FC236}">
                <a16:creationId xmlns:a16="http://schemas.microsoft.com/office/drawing/2014/main" id="{9C462D8F-5321-48BB-84CE-D8AB2090AEC8}"/>
              </a:ext>
            </a:extLst>
          </p:cNvPr>
          <p:cNvGrpSpPr/>
          <p:nvPr/>
        </p:nvGrpSpPr>
        <p:grpSpPr>
          <a:xfrm>
            <a:off x="694527" y="4314752"/>
            <a:ext cx="4465726" cy="584775"/>
            <a:chOff x="806248" y="2078646"/>
            <a:chExt cx="4378561" cy="573361"/>
          </a:xfrm>
        </p:grpSpPr>
        <p:sp>
          <p:nvSpPr>
            <p:cNvPr id="63" name="Rectangle 67">
              <a:extLst>
                <a:ext uri="{FF2B5EF4-FFF2-40B4-BE49-F238E27FC236}">
                  <a16:creationId xmlns:a16="http://schemas.microsoft.com/office/drawing/2014/main" id="{5A0AE2FD-D909-4A61-BCE7-1B1C46BA65F8}"/>
                </a:ext>
              </a:extLst>
            </p:cNvPr>
            <p:cNvSpPr/>
            <p:nvPr/>
          </p:nvSpPr>
          <p:spPr>
            <a:xfrm>
              <a:off x="1197915" y="2078646"/>
              <a:ext cx="3986894"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Enforce on-demand, just-in-time administrative access when needed</a:t>
              </a:r>
            </a:p>
          </p:txBody>
        </p:sp>
        <p:sp>
          <p:nvSpPr>
            <p:cNvPr id="64" name="Freeform 9">
              <a:extLst>
                <a:ext uri="{FF2B5EF4-FFF2-40B4-BE49-F238E27FC236}">
                  <a16:creationId xmlns:a16="http://schemas.microsoft.com/office/drawing/2014/main" id="{B8CB9C98-38E2-4938-9A58-98682F547595}"/>
                </a:ext>
              </a:extLst>
            </p:cNvPr>
            <p:cNvSpPr>
              <a:spLocks noEditPoints="1"/>
            </p:cNvSpPr>
            <p:nvPr/>
          </p:nvSpPr>
          <p:spPr bwMode="black">
            <a:xfrm>
              <a:off x="806248" y="2158163"/>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grpSp>
        <p:nvGrpSpPr>
          <p:cNvPr id="65" name="Group 69">
            <a:extLst>
              <a:ext uri="{FF2B5EF4-FFF2-40B4-BE49-F238E27FC236}">
                <a16:creationId xmlns:a16="http://schemas.microsoft.com/office/drawing/2014/main" id="{454DBC3C-EDEA-4AC9-8CA6-B7B967705AC4}"/>
              </a:ext>
            </a:extLst>
          </p:cNvPr>
          <p:cNvGrpSpPr/>
          <p:nvPr/>
        </p:nvGrpSpPr>
        <p:grpSpPr>
          <a:xfrm>
            <a:off x="694527" y="5130866"/>
            <a:ext cx="4465726" cy="584775"/>
            <a:chOff x="806248" y="2976107"/>
            <a:chExt cx="4378561" cy="573361"/>
          </a:xfrm>
        </p:grpSpPr>
        <p:sp>
          <p:nvSpPr>
            <p:cNvPr id="66" name="Rectangle 70">
              <a:extLst>
                <a:ext uri="{FF2B5EF4-FFF2-40B4-BE49-F238E27FC236}">
                  <a16:creationId xmlns:a16="http://schemas.microsoft.com/office/drawing/2014/main" id="{F4E403B7-E780-445F-8EE8-49474391855A}"/>
                </a:ext>
              </a:extLst>
            </p:cNvPr>
            <p:cNvSpPr/>
            <p:nvPr/>
          </p:nvSpPr>
          <p:spPr>
            <a:xfrm>
              <a:off x="1197915" y="2976107"/>
              <a:ext cx="3986894"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Ensure policies are met with alerts, audit reports and access reviews</a:t>
              </a:r>
            </a:p>
          </p:txBody>
        </p:sp>
        <p:sp>
          <p:nvSpPr>
            <p:cNvPr id="67" name="Freeform 9">
              <a:extLst>
                <a:ext uri="{FF2B5EF4-FFF2-40B4-BE49-F238E27FC236}">
                  <a16:creationId xmlns:a16="http://schemas.microsoft.com/office/drawing/2014/main" id="{AAA0F4C6-FC22-4B86-91CD-1691558B0BC0}"/>
                </a:ext>
              </a:extLst>
            </p:cNvPr>
            <p:cNvSpPr>
              <a:spLocks noEditPoints="1"/>
            </p:cNvSpPr>
            <p:nvPr/>
          </p:nvSpPr>
          <p:spPr bwMode="black">
            <a:xfrm>
              <a:off x="806248" y="306520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grpSp>
        <p:nvGrpSpPr>
          <p:cNvPr id="68" name="Group 72">
            <a:extLst>
              <a:ext uri="{FF2B5EF4-FFF2-40B4-BE49-F238E27FC236}">
                <a16:creationId xmlns:a16="http://schemas.microsoft.com/office/drawing/2014/main" id="{A4DB59AB-75DB-4566-80F1-D0360F49B3E4}"/>
              </a:ext>
            </a:extLst>
          </p:cNvPr>
          <p:cNvGrpSpPr/>
          <p:nvPr/>
        </p:nvGrpSpPr>
        <p:grpSpPr>
          <a:xfrm>
            <a:off x="694527" y="5969072"/>
            <a:ext cx="4465726" cy="584775"/>
            <a:chOff x="806248" y="3691362"/>
            <a:chExt cx="4049268" cy="573361"/>
          </a:xfrm>
        </p:grpSpPr>
        <p:sp>
          <p:nvSpPr>
            <p:cNvPr id="69" name="Rectangle 73">
              <a:extLst>
                <a:ext uri="{FF2B5EF4-FFF2-40B4-BE49-F238E27FC236}">
                  <a16:creationId xmlns:a16="http://schemas.microsoft.com/office/drawing/2014/main" id="{E9A4005B-7413-460B-A7BC-E21A85677BA7}"/>
                </a:ext>
              </a:extLst>
            </p:cNvPr>
            <p:cNvSpPr/>
            <p:nvPr/>
          </p:nvSpPr>
          <p:spPr>
            <a:xfrm>
              <a:off x="1197916" y="3691362"/>
              <a:ext cx="3657600"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Manage admins access in Azure AD and also in Azure RBAC</a:t>
              </a:r>
            </a:p>
          </p:txBody>
        </p:sp>
        <p:sp>
          <p:nvSpPr>
            <p:cNvPr id="70" name="Freeform 9">
              <a:extLst>
                <a:ext uri="{FF2B5EF4-FFF2-40B4-BE49-F238E27FC236}">
                  <a16:creationId xmlns:a16="http://schemas.microsoft.com/office/drawing/2014/main" id="{0D8A7991-0775-4E82-B489-1E22EFABFAFF}"/>
                </a:ext>
              </a:extLst>
            </p:cNvPr>
            <p:cNvSpPr>
              <a:spLocks noEditPoints="1"/>
            </p:cNvSpPr>
            <p:nvPr/>
          </p:nvSpPr>
          <p:spPr bwMode="black">
            <a:xfrm>
              <a:off x="806248" y="3768389"/>
              <a:ext cx="331651"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sp>
        <p:nvSpPr>
          <p:cNvPr id="72" name="Ellipse 71">
            <a:extLst>
              <a:ext uri="{FF2B5EF4-FFF2-40B4-BE49-F238E27FC236}">
                <a16:creationId xmlns:a16="http://schemas.microsoft.com/office/drawing/2014/main" id="{C7BBE560-8795-4FC7-92AD-3B8DEA164C1E}"/>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4" name="Rechteck 73" descr="Employee Badge">
            <a:extLst>
              <a:ext uri="{FF2B5EF4-FFF2-40B4-BE49-F238E27FC236}">
                <a16:creationId xmlns:a16="http://schemas.microsoft.com/office/drawing/2014/main" id="{A6B2A01E-EBFF-4408-9493-03D6E95B2586}"/>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6" name="Titel 9">
            <a:extLst>
              <a:ext uri="{FF2B5EF4-FFF2-40B4-BE49-F238E27FC236}">
                <a16:creationId xmlns:a16="http://schemas.microsoft.com/office/drawing/2014/main" id="{44854EB7-0FC9-464A-A703-481FF2C65715}"/>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PIM</a:t>
            </a:r>
          </a:p>
        </p:txBody>
      </p:sp>
    </p:spTree>
    <p:extLst>
      <p:ext uri="{BB962C8B-B14F-4D97-AF65-F5344CB8AC3E}">
        <p14:creationId xmlns:p14="http://schemas.microsoft.com/office/powerpoint/2010/main" val="628690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500"/>
                            </p:stCondLst>
                            <p:childTnLst>
                              <p:par>
                                <p:cTn id="26" presetID="6" presetClass="emph" presetSubtype="0" decel="100000" fill="hold" nodeType="afterEffect">
                                  <p:stCondLst>
                                    <p:cond delay="0"/>
                                  </p:stCondLst>
                                  <p:childTnLst>
                                    <p:animScale>
                                      <p:cBhvr>
                                        <p:cTn id="27" dur="500" fill="hold"/>
                                        <p:tgtEl>
                                          <p:spTgt spid="39"/>
                                        </p:tgtEl>
                                      </p:cBhvr>
                                      <p:by x="150000" y="150000"/>
                                    </p:animScale>
                                  </p:childTnLst>
                                </p:cTn>
                              </p:par>
                              <p:par>
                                <p:cTn id="28" presetID="42" presetClass="path" presetSubtype="0" accel="50000" decel="50000" fill="hold" grpId="1" nodeType="withEffect">
                                  <p:stCondLst>
                                    <p:cond delay="0"/>
                                  </p:stCondLst>
                                  <p:childTnLst>
                                    <p:animMotion origin="layout" path="M -1.71049E-7 -2.41943E-6 L -1.71049E-7 0.02815 " pathEditMode="relative" rAng="0" ptsTypes="AA">
                                      <p:cBhvr>
                                        <p:cTn id="29" dur="500" fill="hold"/>
                                        <p:tgtEl>
                                          <p:spTgt spid="11"/>
                                        </p:tgtEl>
                                        <p:attrNameLst>
                                          <p:attrName>ppt_x</p:attrName>
                                          <p:attrName>ppt_y</p:attrName>
                                        </p:attrNameLst>
                                      </p:cBhvr>
                                      <p:rCtr x="0" y="1407"/>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500"/>
                                        <p:tgtEl>
                                          <p:spTgt spid="47"/>
                                        </p:tgtEl>
                                      </p:cBhvr>
                                    </p:animEffect>
                                  </p:childTnLst>
                                </p:cTn>
                              </p:par>
                            </p:childTnLst>
                          </p:cTn>
                        </p:par>
                        <p:par>
                          <p:cTn id="35" fill="hold">
                            <p:stCondLst>
                              <p:cond delay="500"/>
                            </p:stCondLst>
                            <p:childTnLst>
                              <p:par>
                                <p:cTn id="36" presetID="21" presetClass="entr" presetSubtype="1" fill="hold" nodeType="after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heel(1)">
                                      <p:cBhvr>
                                        <p:cTn id="38" dur="2000"/>
                                        <p:tgtEl>
                                          <p:spTgt spid="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left)">
                                      <p:cBhvr>
                                        <p:cTn id="46" dur="500"/>
                                        <p:tgtEl>
                                          <p:spTgt spid="46"/>
                                        </p:tgtEl>
                                      </p:cBhvr>
                                    </p:animEffect>
                                  </p:childTnLst>
                                </p:cTn>
                              </p:par>
                              <p:par>
                                <p:cTn id="47" presetID="6" presetClass="emph" presetSubtype="0" decel="100000" fill="hold" nodeType="withEffect">
                                  <p:stCondLst>
                                    <p:cond delay="0"/>
                                  </p:stCondLst>
                                  <p:childTnLst>
                                    <p:animScale>
                                      <p:cBhvr>
                                        <p:cTn id="48" dur="500" fill="hold"/>
                                        <p:tgtEl>
                                          <p:spTgt spid="39"/>
                                        </p:tgtEl>
                                      </p:cBhvr>
                                      <p:by x="75000" y="75000"/>
                                    </p:animScale>
                                  </p:childTnLst>
                                </p:cTn>
                              </p:par>
                              <p:par>
                                <p:cTn id="49" presetID="64" presetClass="path" presetSubtype="0" decel="100000" fill="hold" grpId="2" nodeType="withEffect">
                                  <p:stCondLst>
                                    <p:cond delay="0"/>
                                  </p:stCondLst>
                                  <p:childTnLst>
                                    <p:animMotion origin="layout" path="M -1.71049E-7 0.02815 L -1.71049E-7 -2.41943E-6 " pathEditMode="relative" rAng="0" ptsTypes="AA">
                                      <p:cBhvr>
                                        <p:cTn id="50" dur="500" fill="hold"/>
                                        <p:tgtEl>
                                          <p:spTgt spid="11"/>
                                        </p:tgtEl>
                                        <p:attrNameLst>
                                          <p:attrName>ppt_x</p:attrName>
                                          <p:attrName>ppt_y</p:attrName>
                                        </p:attrNameLst>
                                      </p:cBhvr>
                                      <p:rCtr x="0" y="-1407"/>
                                    </p:animMotion>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par>
                                <p:cTn id="65" presetID="10" presetClass="entr" presetSubtype="0" fill="hold" nodeType="withEffect">
                                  <p:stCondLst>
                                    <p:cond delay="25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1750"/>
                            </p:stCondLst>
                            <p:childTnLst>
                              <p:par>
                                <p:cTn id="69" presetID="21" presetClass="entr" presetSubtype="1"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heel(1)">
                                      <p:cBhvr>
                                        <p:cTn id="71" dur="1500"/>
                                        <p:tgtEl>
                                          <p:spTgt spid="12"/>
                                        </p:tgtEl>
                                      </p:cBhvr>
                                    </p:animEffect>
                                  </p:childTnLst>
                                </p:cTn>
                              </p:par>
                              <p:par>
                                <p:cTn id="72" presetID="10" presetClass="entr" presetSubtype="0" fill="hold" nodeType="withEffect">
                                  <p:stCondLst>
                                    <p:cond delay="25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nodeType="withEffect">
                                  <p:stCondLst>
                                    <p:cond delay="50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nodeType="withEffect">
                                  <p:stCondLst>
                                    <p:cond delay="75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1" grpId="2"/>
      <p:bldP spid="12" grpId="0" animBg="1"/>
      <p:bldP spid="17" grpId="0" animBg="1"/>
      <p:bldP spid="42" grpId="0"/>
      <p:bldP spid="5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III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2616101"/>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Integrate </a:t>
            </a:r>
            <a:r>
              <a:rPr lang="en-US" b="0" i="0" dirty="0">
                <a:solidFill>
                  <a:schemeClr val="tx2"/>
                </a:solidFill>
                <a:effectLst/>
                <a:latin typeface="Segoe UI" panose="020B0502040204020203" pitchFamily="34" charset="0"/>
              </a:rPr>
              <a:t>Azure AD logs </a:t>
            </a:r>
            <a:r>
              <a:rPr lang="en-US" b="0" i="0" dirty="0">
                <a:solidFill>
                  <a:srgbClr val="171717"/>
                </a:solidFill>
                <a:effectLst/>
                <a:latin typeface="Segoe UI" panose="020B0502040204020203" pitchFamily="34" charset="0"/>
              </a:rPr>
              <a:t>with the platform-central </a:t>
            </a:r>
            <a:r>
              <a:rPr lang="en-US" b="0" i="0" u="none" strike="noStrike" dirty="0">
                <a:solidFill>
                  <a:schemeClr val="tx2"/>
                </a:solidFill>
                <a:effectLst/>
                <a:latin typeface="Segoe UI" panose="020B0502040204020203" pitchFamily="34" charset="0"/>
              </a:rPr>
              <a:t>Azure Monitor</a:t>
            </a:r>
            <a:r>
              <a:rPr lang="en-US" b="0" i="0" dirty="0">
                <a:solidFill>
                  <a:srgbClr val="171717"/>
                </a:solidFill>
                <a:effectLst/>
                <a:latin typeface="Segoe UI" panose="020B0502040204020203" pitchFamily="34" charset="0"/>
              </a:rPr>
              <a:t>. Azure Monitor allows for a single source of truth around log and monitoring data in Azure, which gives organizations cloud-native options to meet requirements around log collection and retention.</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If any data sovereignty requirements exist, custom user policies can be deployed to enforce them.</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custom role definitions </a:t>
            </a:r>
            <a:r>
              <a:rPr lang="en-US" b="0" i="0" dirty="0">
                <a:solidFill>
                  <a:srgbClr val="171717"/>
                </a:solidFill>
                <a:effectLst/>
                <a:latin typeface="Segoe UI" panose="020B0502040204020203" pitchFamily="34" charset="0"/>
              </a:rPr>
              <a:t>within the Azure AD tenant while you consider the following key roles…</a:t>
            </a:r>
          </a:p>
        </p:txBody>
      </p:sp>
    </p:spTree>
    <p:extLst>
      <p:ext uri="{BB962C8B-B14F-4D97-AF65-F5344CB8AC3E}">
        <p14:creationId xmlns:p14="http://schemas.microsoft.com/office/powerpoint/2010/main" val="623051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err="1"/>
              <a:t>custom</a:t>
            </a:r>
            <a:r>
              <a:rPr lang="de-DE" dirty="0"/>
              <a:t> </a:t>
            </a:r>
            <a:r>
              <a:rPr lang="de-DE" dirty="0" err="1"/>
              <a:t>role</a:t>
            </a:r>
            <a:r>
              <a:rPr lang="de-DE" dirty="0"/>
              <a:t> </a:t>
            </a:r>
            <a:r>
              <a:rPr lang="de-DE" dirty="0" err="1"/>
              <a:t>definitions</a:t>
            </a:r>
            <a:r>
              <a:rPr lang="de-DE" dirty="0"/>
              <a:t> – </a:t>
            </a:r>
            <a:r>
              <a:rPr lang="de-DE" dirty="0" err="1"/>
              <a:t>key</a:t>
            </a:r>
            <a:r>
              <a:rPr lang="de-DE" dirty="0"/>
              <a:t> </a:t>
            </a:r>
            <a:r>
              <a:rPr lang="de-DE" dirty="0" err="1"/>
              <a:t>roles</a:t>
            </a:r>
            <a:r>
              <a:rPr lang="de-DE" dirty="0"/>
              <a:t>: </a:t>
            </a:r>
            <a:br>
              <a:rPr lang="en-GB" dirty="0"/>
            </a:br>
            <a:endParaRPr lang="de-DE" dirty="0"/>
          </a:p>
        </p:txBody>
      </p:sp>
      <p:graphicFrame>
        <p:nvGraphicFramePr>
          <p:cNvPr id="3" name="Tabelle 2">
            <a:extLst>
              <a:ext uri="{FF2B5EF4-FFF2-40B4-BE49-F238E27FC236}">
                <a16:creationId xmlns:a16="http://schemas.microsoft.com/office/drawing/2014/main" id="{7861B460-D6F7-4BFC-ABDD-A3563E194AED}"/>
              </a:ext>
            </a:extLst>
          </p:cNvPr>
          <p:cNvGraphicFramePr/>
          <p:nvPr/>
        </p:nvGraphicFramePr>
        <p:xfrm>
          <a:off x="1274384" y="1371399"/>
          <a:ext cx="10881896" cy="5435307"/>
        </p:xfrm>
        <a:graphic>
          <a:graphicData uri="http://schemas.openxmlformats.org/drawingml/2006/table">
            <a:tbl>
              <a:tblPr>
                <a:tableStyleId>{1E171933-4619-4E11-9A3F-F7608DF75F80}</a:tableStyleId>
              </a:tblPr>
              <a:tblGrid>
                <a:gridCol w="1699970">
                  <a:extLst>
                    <a:ext uri="{9D8B030D-6E8A-4147-A177-3AD203B41FA5}">
                      <a16:colId xmlns:a16="http://schemas.microsoft.com/office/drawing/2014/main" val="194132266"/>
                    </a:ext>
                  </a:extLst>
                </a:gridCol>
                <a:gridCol w="2583699">
                  <a:extLst>
                    <a:ext uri="{9D8B030D-6E8A-4147-A177-3AD203B41FA5}">
                      <a16:colId xmlns:a16="http://schemas.microsoft.com/office/drawing/2014/main" val="279105620"/>
                    </a:ext>
                  </a:extLst>
                </a:gridCol>
                <a:gridCol w="3877753">
                  <a:extLst>
                    <a:ext uri="{9D8B030D-6E8A-4147-A177-3AD203B41FA5}">
                      <a16:colId xmlns:a16="http://schemas.microsoft.com/office/drawing/2014/main" val="542473977"/>
                    </a:ext>
                  </a:extLst>
                </a:gridCol>
                <a:gridCol w="2720474">
                  <a:extLst>
                    <a:ext uri="{9D8B030D-6E8A-4147-A177-3AD203B41FA5}">
                      <a16:colId xmlns:a16="http://schemas.microsoft.com/office/drawing/2014/main" val="1520482411"/>
                    </a:ext>
                  </a:extLst>
                </a:gridCol>
              </a:tblGrid>
              <a:tr h="375149">
                <a:tc>
                  <a:txBody>
                    <a:bodyPr/>
                    <a:lstStyle/>
                    <a:p>
                      <a:pPr algn="l" fontAlgn="t">
                        <a:spcBef>
                          <a:spcPts val="0"/>
                        </a:spcBef>
                        <a:spcAft>
                          <a:spcPts val="0"/>
                        </a:spcAft>
                      </a:pPr>
                      <a:r>
                        <a:rPr lang="de-DE" sz="1100" u="none" strike="noStrike" dirty="0" err="1">
                          <a:solidFill>
                            <a:schemeClr val="bg2"/>
                          </a:solidFill>
                          <a:effectLst/>
                        </a:rPr>
                        <a:t>Role</a:t>
                      </a:r>
                      <a:endParaRPr lang="de-DE" sz="1100" b="0" i="0" u="none" strike="noStrike" dirty="0">
                        <a:solidFill>
                          <a:schemeClr val="bg2"/>
                        </a:solidFill>
                        <a:effectLst/>
                        <a:latin typeface="+mn-lt"/>
                      </a:endParaRPr>
                    </a:p>
                  </a:txBody>
                  <a:tcPr marL="18811" marR="18811" marT="9405" marB="9405">
                    <a:solidFill>
                      <a:schemeClr val="tx2"/>
                    </a:solidFill>
                  </a:tcPr>
                </a:tc>
                <a:tc>
                  <a:txBody>
                    <a:bodyPr/>
                    <a:lstStyle/>
                    <a:p>
                      <a:pPr algn="l" fontAlgn="t">
                        <a:spcBef>
                          <a:spcPts val="0"/>
                        </a:spcBef>
                        <a:spcAft>
                          <a:spcPts val="0"/>
                        </a:spcAft>
                      </a:pPr>
                      <a:r>
                        <a:rPr lang="de-DE" sz="1100" u="none" strike="noStrike" dirty="0" err="1">
                          <a:solidFill>
                            <a:schemeClr val="bg2"/>
                          </a:solidFill>
                          <a:effectLst/>
                        </a:rPr>
                        <a:t>Usage</a:t>
                      </a:r>
                      <a:endParaRPr lang="de-DE" sz="1100" b="0" i="0" u="none" strike="noStrike" dirty="0">
                        <a:solidFill>
                          <a:schemeClr val="bg2"/>
                        </a:solidFill>
                        <a:effectLst/>
                        <a:latin typeface="+mn-lt"/>
                      </a:endParaRPr>
                    </a:p>
                  </a:txBody>
                  <a:tcPr marL="18811" marR="18811" marT="9405" marB="9405">
                    <a:solidFill>
                      <a:schemeClr val="tx2"/>
                    </a:solidFill>
                  </a:tcPr>
                </a:tc>
                <a:tc>
                  <a:txBody>
                    <a:bodyPr/>
                    <a:lstStyle/>
                    <a:p>
                      <a:pPr algn="l" fontAlgn="t">
                        <a:spcBef>
                          <a:spcPts val="0"/>
                        </a:spcBef>
                        <a:spcAft>
                          <a:spcPts val="0"/>
                        </a:spcAft>
                      </a:pPr>
                      <a:r>
                        <a:rPr lang="de-DE" sz="1100" u="none" strike="noStrike" dirty="0">
                          <a:solidFill>
                            <a:schemeClr val="bg2"/>
                          </a:solidFill>
                          <a:effectLst/>
                        </a:rPr>
                        <a:t>Actions</a:t>
                      </a:r>
                      <a:endParaRPr lang="de-DE" sz="1100" b="0" i="0" u="none" strike="noStrike" dirty="0">
                        <a:solidFill>
                          <a:schemeClr val="bg2"/>
                        </a:solidFill>
                        <a:effectLst/>
                        <a:latin typeface="+mn-lt"/>
                      </a:endParaRPr>
                    </a:p>
                  </a:txBody>
                  <a:tcPr marL="18811" marR="18811" marT="9405" marB="9405">
                    <a:solidFill>
                      <a:schemeClr val="tx2"/>
                    </a:solidFill>
                  </a:tcPr>
                </a:tc>
                <a:tc>
                  <a:txBody>
                    <a:bodyPr/>
                    <a:lstStyle/>
                    <a:p>
                      <a:pPr algn="l" fontAlgn="t">
                        <a:spcBef>
                          <a:spcPts val="0"/>
                        </a:spcBef>
                        <a:spcAft>
                          <a:spcPts val="0"/>
                        </a:spcAft>
                      </a:pPr>
                      <a:r>
                        <a:rPr lang="de-DE" sz="1100" u="none" strike="noStrike" dirty="0" err="1">
                          <a:solidFill>
                            <a:schemeClr val="bg2"/>
                          </a:solidFill>
                          <a:effectLst/>
                        </a:rPr>
                        <a:t>No</a:t>
                      </a:r>
                      <a:r>
                        <a:rPr lang="de-DE" sz="1100" u="none" strike="noStrike" dirty="0">
                          <a:solidFill>
                            <a:schemeClr val="bg2"/>
                          </a:solidFill>
                          <a:effectLst/>
                        </a:rPr>
                        <a:t> </a:t>
                      </a:r>
                      <a:r>
                        <a:rPr lang="de-DE" sz="1100" u="none" strike="noStrike" dirty="0" err="1">
                          <a:solidFill>
                            <a:schemeClr val="bg2"/>
                          </a:solidFill>
                          <a:effectLst/>
                        </a:rPr>
                        <a:t>actions</a:t>
                      </a:r>
                      <a:endParaRPr lang="de-DE" sz="1100" b="0" i="0" u="none" strike="noStrike" dirty="0">
                        <a:solidFill>
                          <a:schemeClr val="bg2"/>
                        </a:solidFill>
                        <a:effectLst/>
                        <a:latin typeface="+mn-lt"/>
                      </a:endParaRPr>
                    </a:p>
                  </a:txBody>
                  <a:tcPr marL="18811" marR="18811" marT="9405" marB="9405">
                    <a:solidFill>
                      <a:schemeClr val="tx2"/>
                    </a:solidFill>
                  </a:tcPr>
                </a:tc>
                <a:extLst>
                  <a:ext uri="{0D108BD9-81ED-4DB2-BD59-A6C34878D82A}">
                    <a16:rowId xmlns:a16="http://schemas.microsoft.com/office/drawing/2014/main" val="107258167"/>
                  </a:ext>
                </a:extLst>
              </a:tr>
              <a:tr h="405217">
                <a:tc>
                  <a:txBody>
                    <a:bodyPr/>
                    <a:lstStyle/>
                    <a:p>
                      <a:pPr algn="l" fontAlgn="t">
                        <a:spcBef>
                          <a:spcPts val="0"/>
                        </a:spcBef>
                        <a:spcAft>
                          <a:spcPts val="0"/>
                        </a:spcAft>
                      </a:pPr>
                      <a:r>
                        <a:rPr lang="en-US" sz="1100" b="1" u="none" strike="noStrike" dirty="0">
                          <a:effectLst/>
                        </a:rPr>
                        <a:t>Azure platform owner (such as the built-in Owner role)</a:t>
                      </a:r>
                      <a:endParaRPr lang="en-US"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dirty="0">
                          <a:effectLst/>
                        </a:rPr>
                        <a:t>Management group and subscription lifecycle management</a:t>
                      </a:r>
                      <a:endParaRPr lang="en-US" sz="1100" b="0" i="0" u="none" strike="noStrike" dirty="0">
                        <a:effectLst/>
                        <a:latin typeface="+mn-lt"/>
                      </a:endParaRPr>
                    </a:p>
                  </a:txBody>
                  <a:tcPr marL="18811" marR="18811" marT="9405" marB="9405"/>
                </a:tc>
                <a:tc>
                  <a:txBody>
                    <a:bodyPr/>
                    <a:lstStyle/>
                    <a:p>
                      <a:pPr algn="l" fontAlgn="t">
                        <a:spcBef>
                          <a:spcPts val="0"/>
                        </a:spcBef>
                        <a:spcAft>
                          <a:spcPts val="0"/>
                        </a:spcAft>
                      </a:pPr>
                      <a:r>
                        <a:rPr lang="de-DE" sz="1100" u="none" strike="noStrike" dirty="0">
                          <a:effectLst/>
                        </a:rPr>
                        <a:t>*</a:t>
                      </a:r>
                      <a:endParaRPr lang="de-DE" sz="1100" b="0" i="0" u="none" strike="noStrike" dirty="0">
                        <a:effectLst/>
                        <a:latin typeface="+mn-lt"/>
                      </a:endParaRPr>
                    </a:p>
                  </a:txBody>
                  <a:tcPr marL="18811" marR="18811" marT="9405" marB="9405"/>
                </a:tc>
                <a:tc>
                  <a:txBody>
                    <a:bodyPr/>
                    <a:lstStyle/>
                    <a:p>
                      <a:pPr algn="l" fontAlgn="t">
                        <a:spcBef>
                          <a:spcPts val="0"/>
                        </a:spcBef>
                        <a:spcAft>
                          <a:spcPts val="0"/>
                        </a:spcAft>
                      </a:pPr>
                      <a:endParaRPr lang="de-DE" sz="1100" b="0" i="0" u="none" strike="noStrike" dirty="0">
                        <a:effectLst/>
                        <a:latin typeface="+mn-lt"/>
                      </a:endParaRPr>
                    </a:p>
                  </a:txBody>
                  <a:tcPr marL="18811" marR="18811" marT="9405" marB="9405"/>
                </a:tc>
                <a:extLst>
                  <a:ext uri="{0D108BD9-81ED-4DB2-BD59-A6C34878D82A}">
                    <a16:rowId xmlns:a16="http://schemas.microsoft.com/office/drawing/2014/main" val="3703752096"/>
                  </a:ext>
                </a:extLst>
              </a:tr>
              <a:tr h="891478">
                <a:tc>
                  <a:txBody>
                    <a:bodyPr/>
                    <a:lstStyle/>
                    <a:p>
                      <a:pPr algn="l" fontAlgn="t">
                        <a:spcBef>
                          <a:spcPts val="0"/>
                        </a:spcBef>
                        <a:spcAft>
                          <a:spcPts val="0"/>
                        </a:spcAft>
                      </a:pPr>
                      <a:r>
                        <a:rPr lang="de-DE" sz="1100" b="1" u="none" strike="noStrike" dirty="0">
                          <a:effectLst/>
                        </a:rPr>
                        <a:t>Network </a:t>
                      </a:r>
                      <a:r>
                        <a:rPr lang="de-DE" sz="1100" b="1" u="none" strike="noStrike" dirty="0" err="1">
                          <a:effectLst/>
                        </a:rPr>
                        <a:t>management</a:t>
                      </a:r>
                      <a:r>
                        <a:rPr lang="de-DE" sz="1100" b="1" u="none" strike="noStrike" dirty="0">
                          <a:effectLst/>
                        </a:rPr>
                        <a:t> (</a:t>
                      </a:r>
                      <a:r>
                        <a:rPr lang="de-DE" sz="1100" b="1" u="none" strike="noStrike" dirty="0" err="1">
                          <a:effectLst/>
                        </a:rPr>
                        <a:t>NetOps</a:t>
                      </a:r>
                      <a:r>
                        <a:rPr lang="de-DE" sz="1100" b="1" u="none" strike="noStrike" dirty="0">
                          <a:effectLst/>
                        </a:rPr>
                        <a:t>)</a:t>
                      </a:r>
                      <a:endParaRPr lang="de-DE"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dirty="0">
                          <a:effectLst/>
                        </a:rPr>
                        <a:t>Platform-wide global connectivity management: Virtual networks, UDRs, NSGs, NVAs, VPN, Azure ExpressRoute, and others</a:t>
                      </a:r>
                      <a:endParaRPr lang="en-US" sz="1100" b="0" i="0" u="none" strike="noStrike" dirty="0">
                        <a:effectLst/>
                        <a:latin typeface="+mn-lt"/>
                      </a:endParaRPr>
                    </a:p>
                  </a:txBody>
                  <a:tcPr marL="18811" marR="18811" marT="9405" marB="9405"/>
                </a:tc>
                <a:tc>
                  <a:txBody>
                    <a:bodyPr/>
                    <a:lstStyle/>
                    <a:p>
                      <a:pPr algn="l" fontAlgn="t">
                        <a:spcBef>
                          <a:spcPts val="0"/>
                        </a:spcBef>
                        <a:spcAft>
                          <a:spcPts val="0"/>
                        </a:spcAft>
                      </a:pPr>
                      <a:r>
                        <a:rPr lang="de-DE" sz="1100" u="none" strike="noStrike" dirty="0">
                          <a:effectLst/>
                        </a:rPr>
                        <a:t>*/</a:t>
                      </a:r>
                      <a:r>
                        <a:rPr lang="de-DE" sz="1100" u="none" strike="noStrike" dirty="0" err="1">
                          <a:effectLst/>
                        </a:rPr>
                        <a:t>read</a:t>
                      </a:r>
                      <a:r>
                        <a:rPr lang="de-DE" sz="1100" u="none" strike="noStrike" dirty="0">
                          <a:effectLst/>
                        </a:rPr>
                        <a:t>, </a:t>
                      </a:r>
                    </a:p>
                    <a:p>
                      <a:pPr algn="l" fontAlgn="t">
                        <a:spcBef>
                          <a:spcPts val="0"/>
                        </a:spcBef>
                        <a:spcAft>
                          <a:spcPts val="0"/>
                        </a:spcAft>
                      </a:pPr>
                      <a:r>
                        <a:rPr lang="de-DE" sz="1100" u="none" strike="noStrike" dirty="0" err="1">
                          <a:effectLst/>
                        </a:rPr>
                        <a:t>Microsoft.Network</a:t>
                      </a:r>
                      <a:r>
                        <a:rPr lang="de-DE" sz="1100" u="none" strike="noStrike" dirty="0">
                          <a:effectLst/>
                        </a:rPr>
                        <a:t>/</a:t>
                      </a:r>
                      <a:r>
                        <a:rPr lang="de-DE" sz="1100" u="none" strike="noStrike" dirty="0" err="1">
                          <a:effectLst/>
                        </a:rPr>
                        <a:t>vpnGateways</a:t>
                      </a:r>
                      <a:r>
                        <a:rPr lang="de-DE" sz="1100" u="none" strike="noStrike" dirty="0">
                          <a:effectLst/>
                        </a:rPr>
                        <a:t>/*, </a:t>
                      </a:r>
                    </a:p>
                    <a:p>
                      <a:pPr algn="l" fontAlgn="t">
                        <a:spcBef>
                          <a:spcPts val="0"/>
                        </a:spcBef>
                        <a:spcAft>
                          <a:spcPts val="0"/>
                        </a:spcAft>
                      </a:pPr>
                      <a:r>
                        <a:rPr lang="de-DE" sz="1100" u="none" strike="noStrike" dirty="0" err="1">
                          <a:effectLst/>
                        </a:rPr>
                        <a:t>Microsoft.Network</a:t>
                      </a:r>
                      <a:r>
                        <a:rPr lang="de-DE" sz="1100" u="none" strike="noStrike" dirty="0">
                          <a:effectLst/>
                        </a:rPr>
                        <a:t>/</a:t>
                      </a:r>
                      <a:r>
                        <a:rPr lang="de-DE" sz="1100" u="none" strike="noStrike" dirty="0" err="1">
                          <a:effectLst/>
                        </a:rPr>
                        <a:t>expressRouteCircuits</a:t>
                      </a:r>
                      <a:r>
                        <a:rPr lang="de-DE" sz="1100" u="none" strike="noStrike" dirty="0">
                          <a:effectLst/>
                        </a:rPr>
                        <a:t>/*, </a:t>
                      </a:r>
                    </a:p>
                    <a:p>
                      <a:pPr algn="l" fontAlgn="t">
                        <a:spcBef>
                          <a:spcPts val="0"/>
                        </a:spcBef>
                        <a:spcAft>
                          <a:spcPts val="0"/>
                        </a:spcAft>
                      </a:pPr>
                      <a:r>
                        <a:rPr lang="de-DE" sz="1100" u="none" strike="noStrike" dirty="0" err="1">
                          <a:effectLst/>
                        </a:rPr>
                        <a:t>Microsoft.Network</a:t>
                      </a:r>
                      <a:r>
                        <a:rPr lang="de-DE" sz="1100" u="none" strike="noStrike" dirty="0">
                          <a:effectLst/>
                        </a:rPr>
                        <a:t>/</a:t>
                      </a:r>
                      <a:r>
                        <a:rPr lang="de-DE" sz="1100" u="none" strike="noStrike" dirty="0" err="1">
                          <a:effectLst/>
                        </a:rPr>
                        <a:t>routeTables</a:t>
                      </a:r>
                      <a:r>
                        <a:rPr lang="de-DE" sz="1100" u="none" strike="noStrike" dirty="0">
                          <a:effectLst/>
                        </a:rPr>
                        <a:t>/</a:t>
                      </a:r>
                      <a:r>
                        <a:rPr lang="de-DE" sz="1100" u="none" strike="noStrike" dirty="0" err="1">
                          <a:effectLst/>
                        </a:rPr>
                        <a:t>write</a:t>
                      </a:r>
                      <a:r>
                        <a:rPr lang="de-DE" sz="1100" u="none" strike="noStrike" dirty="0">
                          <a:effectLst/>
                        </a:rPr>
                        <a:t>, </a:t>
                      </a:r>
                    </a:p>
                    <a:p>
                      <a:pPr algn="l" fontAlgn="t">
                        <a:spcBef>
                          <a:spcPts val="0"/>
                        </a:spcBef>
                        <a:spcAft>
                          <a:spcPts val="0"/>
                        </a:spcAft>
                      </a:pPr>
                      <a:r>
                        <a:rPr lang="de-DE" sz="1100" u="none" strike="noStrike" dirty="0" err="1">
                          <a:effectLst/>
                        </a:rPr>
                        <a:t>Microsoft.Network</a:t>
                      </a:r>
                      <a:r>
                        <a:rPr lang="de-DE" sz="1100" u="none" strike="noStrike" dirty="0">
                          <a:effectLst/>
                        </a:rPr>
                        <a:t>/</a:t>
                      </a:r>
                      <a:r>
                        <a:rPr lang="de-DE" sz="1100" u="none" strike="noStrike" dirty="0" err="1">
                          <a:effectLst/>
                        </a:rPr>
                        <a:t>vpnSites</a:t>
                      </a:r>
                      <a:r>
                        <a:rPr lang="de-DE" sz="1100" u="none" strike="noStrike" dirty="0">
                          <a:effectLst/>
                        </a:rPr>
                        <a:t>/*</a:t>
                      </a:r>
                      <a:endParaRPr lang="de-DE" sz="1100" b="0" i="0" u="none" strike="noStrike" dirty="0">
                        <a:effectLst/>
                        <a:latin typeface="+mn-lt"/>
                      </a:endParaRPr>
                    </a:p>
                  </a:txBody>
                  <a:tcPr marL="18811" marR="18811" marT="9405" marB="9405"/>
                </a:tc>
                <a:tc>
                  <a:txBody>
                    <a:bodyPr/>
                    <a:lstStyle/>
                    <a:p>
                      <a:pPr algn="l" fontAlgn="t">
                        <a:spcBef>
                          <a:spcPts val="0"/>
                        </a:spcBef>
                        <a:spcAft>
                          <a:spcPts val="0"/>
                        </a:spcAft>
                      </a:pPr>
                      <a:endParaRPr lang="de-DE" sz="1100" b="0" i="0" u="none" strike="noStrike">
                        <a:effectLst/>
                        <a:latin typeface="+mn-lt"/>
                      </a:endParaRPr>
                    </a:p>
                  </a:txBody>
                  <a:tcPr marL="18811" marR="18811" marT="9405" marB="9405"/>
                </a:tc>
                <a:extLst>
                  <a:ext uri="{0D108BD9-81ED-4DB2-BD59-A6C34878D82A}">
                    <a16:rowId xmlns:a16="http://schemas.microsoft.com/office/drawing/2014/main" val="1888593381"/>
                  </a:ext>
                </a:extLst>
              </a:tr>
              <a:tr h="1620868">
                <a:tc>
                  <a:txBody>
                    <a:bodyPr/>
                    <a:lstStyle/>
                    <a:p>
                      <a:pPr algn="l" fontAlgn="t">
                        <a:spcBef>
                          <a:spcPts val="0"/>
                        </a:spcBef>
                        <a:spcAft>
                          <a:spcPts val="0"/>
                        </a:spcAft>
                      </a:pPr>
                      <a:r>
                        <a:rPr lang="de-DE" sz="1100" b="1" u="none" strike="noStrike" dirty="0">
                          <a:effectLst/>
                        </a:rPr>
                        <a:t>Security </a:t>
                      </a:r>
                      <a:r>
                        <a:rPr lang="de-DE" sz="1100" b="1" u="none" strike="noStrike" dirty="0" err="1">
                          <a:effectLst/>
                        </a:rPr>
                        <a:t>operations</a:t>
                      </a:r>
                      <a:r>
                        <a:rPr lang="de-DE" sz="1100" b="1" u="none" strike="noStrike" dirty="0">
                          <a:effectLst/>
                        </a:rPr>
                        <a:t> (</a:t>
                      </a:r>
                      <a:r>
                        <a:rPr lang="de-DE" sz="1100" b="1" u="none" strike="noStrike" dirty="0" err="1">
                          <a:effectLst/>
                        </a:rPr>
                        <a:t>SecOps</a:t>
                      </a:r>
                      <a:r>
                        <a:rPr lang="de-DE" sz="1100" b="1" u="none" strike="noStrike" dirty="0">
                          <a:effectLst/>
                        </a:rPr>
                        <a:t>)</a:t>
                      </a:r>
                      <a:endParaRPr lang="de-DE"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dirty="0">
                          <a:effectLst/>
                        </a:rPr>
                        <a:t>Security administrator role with a horizontal view across the entire Azure estate and the Azure Key Vault purge policy</a:t>
                      </a:r>
                      <a:endParaRPr lang="en-US" sz="1100" b="0" i="0" u="none" strike="noStrike" dirty="0">
                        <a:effectLst/>
                        <a:latin typeface="+mn-lt"/>
                      </a:endParaRPr>
                    </a:p>
                  </a:txBody>
                  <a:tcPr marL="18811" marR="18811" marT="9405" marB="9405"/>
                </a:tc>
                <a:tc>
                  <a:txBody>
                    <a:bodyPr/>
                    <a:lstStyle/>
                    <a:p>
                      <a:pPr algn="l" fontAlgn="t">
                        <a:spcBef>
                          <a:spcPts val="0"/>
                        </a:spcBef>
                        <a:spcAft>
                          <a:spcPts val="0"/>
                        </a:spcAft>
                      </a:pPr>
                      <a:r>
                        <a:rPr lang="de-DE" sz="1100" u="none" strike="noStrike" dirty="0">
                          <a:effectLst/>
                        </a:rPr>
                        <a:t>*/</a:t>
                      </a:r>
                      <a:r>
                        <a:rPr lang="de-DE" sz="1100" u="none" strike="noStrike" dirty="0" err="1">
                          <a:effectLst/>
                        </a:rPr>
                        <a:t>read</a:t>
                      </a:r>
                      <a:r>
                        <a:rPr lang="de-DE" sz="1100" u="none" strike="noStrike" dirty="0">
                          <a:effectLst/>
                        </a:rPr>
                        <a:t>, </a:t>
                      </a:r>
                    </a:p>
                    <a:p>
                      <a:pPr algn="l" fontAlgn="t">
                        <a:spcBef>
                          <a:spcPts val="0"/>
                        </a:spcBef>
                        <a:spcAft>
                          <a:spcPts val="0"/>
                        </a:spcAft>
                      </a:pPr>
                      <a:r>
                        <a:rPr lang="de-DE" sz="1100" u="none" strike="noStrike" dirty="0">
                          <a:effectLst/>
                        </a:rPr>
                        <a:t>*/</a:t>
                      </a:r>
                      <a:r>
                        <a:rPr lang="de-DE" sz="1100" u="none" strike="noStrike" dirty="0" err="1">
                          <a:effectLst/>
                        </a:rPr>
                        <a:t>register</a:t>
                      </a:r>
                      <a:r>
                        <a:rPr lang="de-DE" sz="1100" u="none" strike="noStrike" dirty="0">
                          <a:effectLst/>
                        </a:rPr>
                        <a:t>/</a:t>
                      </a:r>
                      <a:r>
                        <a:rPr lang="de-DE" sz="1100" u="none" strike="noStrike" dirty="0" err="1">
                          <a:effectLst/>
                        </a:rPr>
                        <a:t>action</a:t>
                      </a:r>
                      <a:r>
                        <a:rPr lang="de-DE" sz="1100" u="none" strike="noStrike" dirty="0">
                          <a:effectLst/>
                        </a:rPr>
                        <a:t>, </a:t>
                      </a:r>
                    </a:p>
                    <a:p>
                      <a:pPr algn="l" fontAlgn="t">
                        <a:spcBef>
                          <a:spcPts val="0"/>
                        </a:spcBef>
                        <a:spcAft>
                          <a:spcPts val="0"/>
                        </a:spcAft>
                      </a:pPr>
                      <a:r>
                        <a:rPr lang="de-DE" sz="1100" u="none" strike="noStrike" dirty="0" err="1">
                          <a:effectLst/>
                        </a:rPr>
                        <a:t>Microsoft.KeyVault</a:t>
                      </a:r>
                      <a:r>
                        <a:rPr lang="de-DE" sz="1100" u="none" strike="noStrike" dirty="0">
                          <a:effectLst/>
                        </a:rPr>
                        <a:t>/</a:t>
                      </a:r>
                      <a:r>
                        <a:rPr lang="de-DE" sz="1100" u="none" strike="noStrike" dirty="0" err="1">
                          <a:effectLst/>
                        </a:rPr>
                        <a:t>locations</a:t>
                      </a:r>
                      <a:r>
                        <a:rPr lang="de-DE" sz="1100" u="none" strike="noStrike" dirty="0">
                          <a:effectLst/>
                        </a:rPr>
                        <a:t>/</a:t>
                      </a:r>
                      <a:r>
                        <a:rPr lang="de-DE" sz="1100" u="none" strike="noStrike" dirty="0" err="1">
                          <a:effectLst/>
                        </a:rPr>
                        <a:t>deletedVaults</a:t>
                      </a:r>
                      <a:r>
                        <a:rPr lang="de-DE" sz="1100" u="none" strike="noStrike" dirty="0">
                          <a:effectLst/>
                        </a:rPr>
                        <a:t>/</a:t>
                      </a:r>
                      <a:r>
                        <a:rPr lang="de-DE" sz="1100" u="none" strike="noStrike" dirty="0" err="1">
                          <a:effectLst/>
                        </a:rPr>
                        <a:t>purge</a:t>
                      </a:r>
                      <a:r>
                        <a:rPr lang="de-DE" sz="1100" u="none" strike="noStrike" dirty="0">
                          <a:effectLst/>
                        </a:rPr>
                        <a:t>/</a:t>
                      </a:r>
                      <a:r>
                        <a:rPr lang="de-DE" sz="1100" u="none" strike="noStrike" dirty="0" err="1">
                          <a:effectLst/>
                        </a:rPr>
                        <a:t>action</a:t>
                      </a:r>
                      <a:r>
                        <a:rPr lang="de-DE" sz="1100" u="none" strike="noStrike" dirty="0">
                          <a:effectLst/>
                        </a:rPr>
                        <a:t>,</a:t>
                      </a:r>
                    </a:p>
                    <a:p>
                      <a:pPr algn="l" fontAlgn="t">
                        <a:spcBef>
                          <a:spcPts val="0"/>
                        </a:spcBef>
                        <a:spcAft>
                          <a:spcPts val="0"/>
                        </a:spcAft>
                      </a:pPr>
                      <a:r>
                        <a:rPr lang="de-DE" sz="1100" u="none" strike="noStrike" dirty="0">
                          <a:effectLst/>
                        </a:rPr>
                        <a:t> </a:t>
                      </a:r>
                      <a:r>
                        <a:rPr lang="de-DE" sz="1100" u="none" strike="noStrike" dirty="0" err="1">
                          <a:effectLst/>
                        </a:rPr>
                        <a:t>Microsoft.Insights</a:t>
                      </a:r>
                      <a:r>
                        <a:rPr lang="de-DE" sz="1100" u="none" strike="noStrike" dirty="0">
                          <a:effectLst/>
                        </a:rPr>
                        <a:t>/</a:t>
                      </a:r>
                      <a:r>
                        <a:rPr lang="de-DE" sz="1100" u="none" strike="noStrike" dirty="0" err="1">
                          <a:effectLst/>
                        </a:rPr>
                        <a:t>alertRules</a:t>
                      </a:r>
                      <a:r>
                        <a:rPr lang="de-DE" sz="1100" u="none" strike="noStrike" dirty="0">
                          <a:effectLst/>
                        </a:rPr>
                        <a:t>/*, </a:t>
                      </a:r>
                    </a:p>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policyDefinitions</a:t>
                      </a:r>
                      <a:r>
                        <a:rPr lang="de-DE" sz="1100" u="none" strike="noStrike" dirty="0">
                          <a:effectLst/>
                        </a:rPr>
                        <a:t>/*, </a:t>
                      </a:r>
                    </a:p>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policyAssignments</a:t>
                      </a:r>
                      <a:r>
                        <a:rPr lang="de-DE" sz="1100" u="none" strike="noStrike" dirty="0">
                          <a:effectLst/>
                        </a:rPr>
                        <a:t>/*, </a:t>
                      </a:r>
                    </a:p>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policySetDefinitions</a:t>
                      </a:r>
                      <a:r>
                        <a:rPr lang="de-DE" sz="1100" u="none" strike="noStrike" dirty="0">
                          <a:effectLst/>
                        </a:rPr>
                        <a:t>/*, </a:t>
                      </a:r>
                    </a:p>
                    <a:p>
                      <a:pPr algn="l" fontAlgn="t">
                        <a:spcBef>
                          <a:spcPts val="0"/>
                        </a:spcBef>
                        <a:spcAft>
                          <a:spcPts val="0"/>
                        </a:spcAft>
                      </a:pPr>
                      <a:r>
                        <a:rPr lang="de-DE" sz="1100" u="none" strike="noStrike" dirty="0" err="1">
                          <a:effectLst/>
                        </a:rPr>
                        <a:t>Microsoft.PolicyInsights</a:t>
                      </a:r>
                      <a:r>
                        <a:rPr lang="de-DE" sz="1100" u="none" strike="noStrike" dirty="0">
                          <a:effectLst/>
                        </a:rPr>
                        <a:t>/*, </a:t>
                      </a:r>
                    </a:p>
                    <a:p>
                      <a:pPr algn="l" fontAlgn="t">
                        <a:spcBef>
                          <a:spcPts val="0"/>
                        </a:spcBef>
                        <a:spcAft>
                          <a:spcPts val="0"/>
                        </a:spcAft>
                      </a:pPr>
                      <a:r>
                        <a:rPr lang="de-DE" sz="1100" u="none" strike="noStrike" dirty="0" err="1">
                          <a:effectLst/>
                        </a:rPr>
                        <a:t>Microsoft.Security</a:t>
                      </a:r>
                      <a:r>
                        <a:rPr lang="de-DE" sz="1100" u="none" strike="noStrike" dirty="0">
                          <a:effectLst/>
                        </a:rPr>
                        <a:t>/*</a:t>
                      </a:r>
                      <a:endParaRPr lang="de-DE" sz="1100" b="0" i="0" u="none" strike="noStrike" dirty="0">
                        <a:effectLst/>
                        <a:latin typeface="+mn-lt"/>
                      </a:endParaRPr>
                    </a:p>
                  </a:txBody>
                  <a:tcPr marL="18811" marR="18811" marT="9405" marB="9405"/>
                </a:tc>
                <a:tc>
                  <a:txBody>
                    <a:bodyPr/>
                    <a:lstStyle/>
                    <a:p>
                      <a:pPr algn="l" fontAlgn="t">
                        <a:spcBef>
                          <a:spcPts val="0"/>
                        </a:spcBef>
                        <a:spcAft>
                          <a:spcPts val="0"/>
                        </a:spcAft>
                      </a:pPr>
                      <a:endParaRPr lang="de-DE" sz="1100" b="0" i="0" u="none" strike="noStrike">
                        <a:effectLst/>
                        <a:latin typeface="+mn-lt"/>
                      </a:endParaRPr>
                    </a:p>
                  </a:txBody>
                  <a:tcPr marL="18811" marR="18811" marT="9405" marB="9405"/>
                </a:tc>
                <a:extLst>
                  <a:ext uri="{0D108BD9-81ED-4DB2-BD59-A6C34878D82A}">
                    <a16:rowId xmlns:a16="http://schemas.microsoft.com/office/drawing/2014/main" val="528288201"/>
                  </a:ext>
                </a:extLst>
              </a:tr>
              <a:tr h="1013041">
                <a:tc>
                  <a:txBody>
                    <a:bodyPr/>
                    <a:lstStyle/>
                    <a:p>
                      <a:pPr algn="l" fontAlgn="t">
                        <a:spcBef>
                          <a:spcPts val="0"/>
                        </a:spcBef>
                        <a:spcAft>
                          <a:spcPts val="0"/>
                        </a:spcAft>
                      </a:pPr>
                      <a:r>
                        <a:rPr lang="de-DE" sz="1100" b="1" u="none" strike="noStrike" dirty="0" err="1">
                          <a:effectLst/>
                        </a:rPr>
                        <a:t>Subscription</a:t>
                      </a:r>
                      <a:r>
                        <a:rPr lang="de-DE" sz="1100" b="1" u="none" strike="noStrike" dirty="0">
                          <a:effectLst/>
                        </a:rPr>
                        <a:t> </a:t>
                      </a:r>
                      <a:r>
                        <a:rPr lang="de-DE" sz="1100" b="1" u="none" strike="noStrike" dirty="0" err="1">
                          <a:effectLst/>
                        </a:rPr>
                        <a:t>owner</a:t>
                      </a:r>
                      <a:endParaRPr lang="de-DE"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a:effectLst/>
                        </a:rPr>
                        <a:t>Delegated role for subscription owner derived from subscription Owner role</a:t>
                      </a:r>
                      <a:endParaRPr lang="en-US" sz="1100" b="0" i="0" u="none" strike="noStrike">
                        <a:effectLst/>
                        <a:latin typeface="+mn-lt"/>
                      </a:endParaRPr>
                    </a:p>
                  </a:txBody>
                  <a:tcPr marL="18811" marR="18811" marT="9405" marB="9405"/>
                </a:tc>
                <a:tc>
                  <a:txBody>
                    <a:bodyPr/>
                    <a:lstStyle/>
                    <a:p>
                      <a:pPr algn="l" fontAlgn="t">
                        <a:spcBef>
                          <a:spcPts val="0"/>
                        </a:spcBef>
                        <a:spcAft>
                          <a:spcPts val="0"/>
                        </a:spcAft>
                      </a:pPr>
                      <a:r>
                        <a:rPr lang="de-DE" sz="1100" u="none" strike="noStrike" dirty="0">
                          <a:effectLst/>
                        </a:rPr>
                        <a:t>*</a:t>
                      </a:r>
                      <a:endParaRPr lang="de-DE" sz="1100" b="0" i="0" u="none" strike="noStrike" dirty="0">
                        <a:effectLst/>
                        <a:latin typeface="+mn-lt"/>
                      </a:endParaRPr>
                    </a:p>
                  </a:txBody>
                  <a:tcPr marL="18811" marR="18811" marT="9405" marB="9405"/>
                </a:tc>
                <a:tc>
                  <a:txBody>
                    <a:bodyPr/>
                    <a:lstStyle/>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vpnGateways</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expressRouteCircuits</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routeTables</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vpnSites</a:t>
                      </a:r>
                      <a:r>
                        <a:rPr lang="de-DE" sz="1100" u="none" strike="noStrike" dirty="0">
                          <a:effectLst/>
                        </a:rPr>
                        <a:t>/*</a:t>
                      </a:r>
                      <a:endParaRPr lang="de-DE" sz="1100" b="0" i="0" u="none" strike="noStrike" dirty="0">
                        <a:effectLst/>
                        <a:latin typeface="+mn-lt"/>
                      </a:endParaRPr>
                    </a:p>
                  </a:txBody>
                  <a:tcPr marL="18811" marR="18811" marT="9405" marB="9405"/>
                </a:tc>
                <a:extLst>
                  <a:ext uri="{0D108BD9-81ED-4DB2-BD59-A6C34878D82A}">
                    <a16:rowId xmlns:a16="http://schemas.microsoft.com/office/drawing/2014/main" val="235614240"/>
                  </a:ext>
                </a:extLst>
              </a:tr>
              <a:tr h="1013041">
                <a:tc>
                  <a:txBody>
                    <a:bodyPr/>
                    <a:lstStyle/>
                    <a:p>
                      <a:pPr algn="l" fontAlgn="t">
                        <a:spcBef>
                          <a:spcPts val="0"/>
                        </a:spcBef>
                        <a:spcAft>
                          <a:spcPts val="0"/>
                        </a:spcAft>
                      </a:pPr>
                      <a:r>
                        <a:rPr lang="de-DE" sz="1100" b="1" u="none" strike="noStrike" dirty="0">
                          <a:effectLst/>
                        </a:rPr>
                        <a:t>Application </a:t>
                      </a:r>
                      <a:r>
                        <a:rPr lang="de-DE" sz="1100" b="1" u="none" strike="noStrike" dirty="0" err="1">
                          <a:effectLst/>
                        </a:rPr>
                        <a:t>owners</a:t>
                      </a:r>
                      <a:r>
                        <a:rPr lang="de-DE" sz="1100" b="1" u="none" strike="noStrike" dirty="0">
                          <a:effectLst/>
                        </a:rPr>
                        <a:t> (</a:t>
                      </a:r>
                      <a:r>
                        <a:rPr lang="de-DE" sz="1100" b="1" u="none" strike="noStrike" dirty="0" err="1">
                          <a:effectLst/>
                        </a:rPr>
                        <a:t>DevOps</a:t>
                      </a:r>
                      <a:r>
                        <a:rPr lang="de-DE" sz="1100" b="1" u="none" strike="noStrike" dirty="0">
                          <a:effectLst/>
                        </a:rPr>
                        <a:t>/</a:t>
                      </a:r>
                      <a:r>
                        <a:rPr lang="de-DE" sz="1100" b="1" u="none" strike="noStrike" dirty="0" err="1">
                          <a:effectLst/>
                        </a:rPr>
                        <a:t>AppOps</a:t>
                      </a:r>
                      <a:r>
                        <a:rPr lang="de-DE" sz="1100" b="1" u="none" strike="noStrike" dirty="0">
                          <a:effectLst/>
                        </a:rPr>
                        <a:t>)</a:t>
                      </a:r>
                      <a:endParaRPr lang="de-DE"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a:effectLst/>
                        </a:rPr>
                        <a:t>Contributor role granted for application/operations team at resource group level</a:t>
                      </a:r>
                      <a:endParaRPr lang="en-US" sz="1100" b="0" i="0" u="none" strike="noStrike">
                        <a:effectLst/>
                        <a:latin typeface="+mn-lt"/>
                      </a:endParaRPr>
                    </a:p>
                  </a:txBody>
                  <a:tcPr marL="18811" marR="18811" marT="9405" marB="9405"/>
                </a:tc>
                <a:tc>
                  <a:txBody>
                    <a:bodyPr/>
                    <a:lstStyle/>
                    <a:p>
                      <a:pPr algn="l" fontAlgn="t">
                        <a:spcBef>
                          <a:spcPts val="0"/>
                        </a:spcBef>
                        <a:spcAft>
                          <a:spcPts val="0"/>
                        </a:spcAft>
                      </a:pPr>
                      <a:r>
                        <a:rPr lang="de-DE" sz="1100" u="none" strike="noStrike">
                          <a:effectLst/>
                        </a:rPr>
                        <a:t>*</a:t>
                      </a:r>
                      <a:endParaRPr lang="de-DE" sz="1100" b="0" i="0" u="none" strike="noStrike">
                        <a:effectLst/>
                        <a:latin typeface="+mn-lt"/>
                      </a:endParaRPr>
                    </a:p>
                  </a:txBody>
                  <a:tcPr marL="18811" marR="18811" marT="9405" marB="9405"/>
                </a:tc>
                <a:tc>
                  <a:txBody>
                    <a:bodyPr/>
                    <a:lstStyle/>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publicIPAddresses</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virtualNetworks</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Microsoft.KeyVault</a:t>
                      </a:r>
                      <a:r>
                        <a:rPr lang="de-DE" sz="1100" u="none" strike="noStrike" dirty="0">
                          <a:effectLst/>
                        </a:rPr>
                        <a:t>/</a:t>
                      </a:r>
                      <a:r>
                        <a:rPr lang="de-DE" sz="1100" u="none" strike="noStrike" dirty="0" err="1">
                          <a:effectLst/>
                        </a:rPr>
                        <a:t>locations</a:t>
                      </a:r>
                      <a:r>
                        <a:rPr lang="de-DE" sz="1100" u="none" strike="noStrike" dirty="0">
                          <a:effectLst/>
                        </a:rPr>
                        <a:t>/</a:t>
                      </a:r>
                      <a:r>
                        <a:rPr lang="de-DE" sz="1100" u="none" strike="noStrike" dirty="0" err="1">
                          <a:effectLst/>
                        </a:rPr>
                        <a:t>deletedVaults</a:t>
                      </a:r>
                      <a:r>
                        <a:rPr lang="de-DE" sz="1100" u="none" strike="noStrike" dirty="0">
                          <a:effectLst/>
                        </a:rPr>
                        <a:t>/</a:t>
                      </a:r>
                      <a:r>
                        <a:rPr lang="de-DE" sz="1100" u="none" strike="noStrike" dirty="0" err="1">
                          <a:effectLst/>
                        </a:rPr>
                        <a:t>purge</a:t>
                      </a:r>
                      <a:r>
                        <a:rPr lang="de-DE" sz="1100" u="none" strike="noStrike" dirty="0">
                          <a:effectLst/>
                        </a:rPr>
                        <a:t>/</a:t>
                      </a:r>
                      <a:r>
                        <a:rPr lang="de-DE" sz="1100" u="none" strike="noStrike" dirty="0" err="1">
                          <a:effectLst/>
                        </a:rPr>
                        <a:t>action</a:t>
                      </a:r>
                      <a:endParaRPr lang="de-DE" sz="1100" b="0" i="0" u="none" strike="noStrike" dirty="0">
                        <a:effectLst/>
                        <a:latin typeface="+mn-lt"/>
                      </a:endParaRPr>
                    </a:p>
                  </a:txBody>
                  <a:tcPr marL="18811" marR="18811" marT="9405" marB="9405"/>
                </a:tc>
                <a:extLst>
                  <a:ext uri="{0D108BD9-81ED-4DB2-BD59-A6C34878D82A}">
                    <a16:rowId xmlns:a16="http://schemas.microsoft.com/office/drawing/2014/main" val="148689682"/>
                  </a:ext>
                </a:extLst>
              </a:tr>
            </a:tbl>
          </a:graphicData>
        </a:graphic>
      </p:graphicFrame>
    </p:spTree>
    <p:extLst>
      <p:ext uri="{BB962C8B-B14F-4D97-AF65-F5344CB8AC3E}">
        <p14:creationId xmlns:p14="http://schemas.microsoft.com/office/powerpoint/2010/main" val="8386180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IV</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325155" y="1655857"/>
            <a:ext cx="9786164" cy="4431983"/>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Azure Security Center </a:t>
            </a:r>
            <a:r>
              <a:rPr lang="en-US" b="0" i="0" dirty="0">
                <a:solidFill>
                  <a:srgbClr val="171717"/>
                </a:solidFill>
                <a:effectLst/>
                <a:latin typeface="Segoe UI" panose="020B0502040204020203" pitchFamily="34" charset="0"/>
              </a:rPr>
              <a:t>just-in-time access for all infrastructure as a service (IaaS) resources to enable network-level protection for ephemeral user access to IaaS virtual machines.</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Azure-AD-managed identities </a:t>
            </a:r>
            <a:r>
              <a:rPr lang="en-US" b="0" i="0" dirty="0">
                <a:solidFill>
                  <a:srgbClr val="171717"/>
                </a:solidFill>
                <a:effectLst/>
                <a:latin typeface="Segoe UI" panose="020B0502040204020203" pitchFamily="34" charset="0"/>
              </a:rPr>
              <a:t>for Azure resources to avoid authentication based on user names and passwords. Because many security breaches of public cloud resources originate with credential theft embedded in code or other text sources, enforcing managed identities for programmatic access greatly reduces the risk of credential theft.</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privileged identities for automation runbooks </a:t>
            </a:r>
            <a:r>
              <a:rPr lang="en-US" b="0" i="0" dirty="0">
                <a:solidFill>
                  <a:srgbClr val="171717"/>
                </a:solidFill>
                <a:effectLst/>
                <a:latin typeface="Segoe UI" panose="020B0502040204020203" pitchFamily="34" charset="0"/>
              </a:rPr>
              <a:t>that require elevated access permissions. Automated workflows that violate critical security boundaries should be governed by the same tools and policies users of equivalent privilege are.</a:t>
            </a:r>
          </a:p>
          <a:p>
            <a:pPr marL="285750" indent="-285750" algn="l">
              <a:spcBef>
                <a:spcPts val="600"/>
              </a:spcBef>
              <a:spcAft>
                <a:spcPts val="600"/>
              </a:spcAft>
              <a:buFont typeface="Arial" panose="020B0604020202020204" pitchFamily="34" charset="0"/>
              <a:buChar char="•"/>
            </a:pPr>
            <a:r>
              <a:rPr lang="en-US" b="0" i="0" dirty="0">
                <a:solidFill>
                  <a:schemeClr val="tx2"/>
                </a:solidFill>
                <a:effectLst/>
                <a:latin typeface="Segoe UI" panose="020B0502040204020203" pitchFamily="34" charset="0"/>
              </a:rPr>
              <a:t>Don't add users directly to Azure resource scopes</a:t>
            </a:r>
            <a:r>
              <a:rPr lang="en-US" b="0" i="0" dirty="0">
                <a:solidFill>
                  <a:srgbClr val="171717"/>
                </a:solidFill>
                <a:effectLst/>
                <a:latin typeface="Segoe UI" panose="020B0502040204020203" pitchFamily="34" charset="0"/>
              </a:rPr>
              <a:t>. Instead add users to defined roles, which are then assigned to resource scopes. Direct user assignments circumvent centralized management, greatly increasing the management required to prevent unauthorized access to restricted data</a:t>
            </a:r>
          </a:p>
        </p:txBody>
      </p:sp>
    </p:spTree>
    <p:extLst>
      <p:ext uri="{BB962C8B-B14F-4D97-AF65-F5344CB8AC3E}">
        <p14:creationId xmlns:p14="http://schemas.microsoft.com/office/powerpoint/2010/main" val="363917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09283FF0-D217-47B2-A739-A3DE259E5E2E}"/>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15657B6-1010-45C6-887E-C1ED225B5BB7}"/>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7F91B4D7-8348-432B-986C-6848FC9B0D64}"/>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Azure-AD-managed </a:t>
            </a:r>
            <a:r>
              <a:rPr lang="de-DE" dirty="0" err="1"/>
              <a:t>identities</a:t>
            </a:r>
            <a:r>
              <a:rPr lang="de-DE" dirty="0"/>
              <a:t> </a:t>
            </a:r>
            <a:br>
              <a:rPr lang="en-GB" dirty="0"/>
            </a:br>
            <a:endParaRPr lang="de-DE" dirty="0"/>
          </a:p>
        </p:txBody>
      </p:sp>
      <p:pic>
        <p:nvPicPr>
          <p:cNvPr id="3074" name="Picture 2" descr="some examples of how a developer may use managed identities to get access to resources from their code without managing authentication information">
            <a:extLst>
              <a:ext uri="{FF2B5EF4-FFF2-40B4-BE49-F238E27FC236}">
                <a16:creationId xmlns:a16="http://schemas.microsoft.com/office/drawing/2014/main" id="{5E314BBB-1A42-4BA2-ACCB-65C379208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883" y="1348671"/>
            <a:ext cx="8686800" cy="460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911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09283FF0-D217-47B2-A739-A3DE259E5E2E}"/>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15657B6-1010-45C6-887E-C1ED225B5BB7}"/>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7F91B4D7-8348-432B-986C-6848FC9B0D64}"/>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Azure-AD-managed </a:t>
            </a:r>
            <a:r>
              <a:rPr lang="de-DE" dirty="0" err="1"/>
              <a:t>identities</a:t>
            </a:r>
            <a:r>
              <a:rPr lang="de-DE" dirty="0"/>
              <a:t> </a:t>
            </a:r>
            <a:br>
              <a:rPr lang="en-GB" dirty="0"/>
            </a:br>
            <a:endParaRPr lang="de-DE" dirty="0"/>
          </a:p>
        </p:txBody>
      </p:sp>
      <p:pic>
        <p:nvPicPr>
          <p:cNvPr id="4098" name="Picture 2" descr="Alt image text">
            <a:extLst>
              <a:ext uri="{FF2B5EF4-FFF2-40B4-BE49-F238E27FC236}">
                <a16:creationId xmlns:a16="http://schemas.microsoft.com/office/drawing/2014/main" id="{732D200A-7FF9-436D-B3E2-EB80768D3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8589" y="0"/>
            <a:ext cx="3246555" cy="70256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creenshot that shows where to switch Status to On and then select Save.">
            <a:extLst>
              <a:ext uri="{FF2B5EF4-FFF2-40B4-BE49-F238E27FC236}">
                <a16:creationId xmlns:a16="http://schemas.microsoft.com/office/drawing/2014/main" id="{BB98C88D-BAC9-4537-ACD5-D712944B9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95" y="2124363"/>
            <a:ext cx="7589982" cy="355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1212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1360494" cy="3629025"/>
          </a:xfrm>
        </p:spPr>
        <p:txBody>
          <a:bodyPr/>
          <a:lstStyle/>
          <a:p>
            <a:pPr>
              <a:lnSpc>
                <a:spcPct val="100000"/>
              </a:lnSpc>
              <a:spcBef>
                <a:spcPts val="0"/>
              </a:spcBef>
            </a:pPr>
            <a:r>
              <a:rPr lang="en-US" dirty="0">
                <a:ea typeface="+mj-lt"/>
                <a:cs typeface="+mj-lt"/>
              </a:rPr>
              <a:t>Plan for </a:t>
            </a:r>
            <a:r>
              <a:rPr lang="en-US">
                <a:ea typeface="+mj-lt"/>
                <a:cs typeface="+mj-lt"/>
              </a:rPr>
              <a:t>authentication inside a landing zone</a:t>
            </a:r>
            <a:endParaRPr lang="en-US"/>
          </a:p>
          <a:p>
            <a:pPr marL="342900" indent="-342900">
              <a:lnSpc>
                <a:spcPct val="100000"/>
              </a:lnSpc>
              <a:spcBef>
                <a:spcPts val="0"/>
              </a:spcBef>
              <a:buFont typeface="Arial,Sans-Serif"/>
              <a:buChar char="•"/>
            </a:pPr>
            <a:endParaRPr lang="en-US" dirty="0">
              <a:ea typeface="+mj-lt"/>
              <a:cs typeface="+mj-lt"/>
            </a:endParaRPr>
          </a:p>
          <a:p>
            <a:endParaRPr lang="en-US" b="1" dirty="0">
              <a:ea typeface="+mj-lt"/>
              <a:cs typeface="+mj-lt"/>
            </a:endParaRPr>
          </a:p>
          <a:p>
            <a:endParaRPr lang="en-US" dirty="0">
              <a:cs typeface="Segoe UI Semibold"/>
            </a:endParaRPr>
          </a:p>
        </p:txBody>
      </p:sp>
    </p:spTree>
    <p:extLst>
      <p:ext uri="{BB962C8B-B14F-4D97-AF65-F5344CB8AC3E}">
        <p14:creationId xmlns:p14="http://schemas.microsoft.com/office/powerpoint/2010/main" val="380918031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a:t>Design </a:t>
            </a:r>
            <a:r>
              <a:rPr lang="de-DE" dirty="0" err="1"/>
              <a:t>Considerations</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sp>
        <p:nvSpPr>
          <p:cNvPr id="8" name="Textfeld 7">
            <a:extLst>
              <a:ext uri="{FF2B5EF4-FFF2-40B4-BE49-F238E27FC236}">
                <a16:creationId xmlns:a16="http://schemas.microsoft.com/office/drawing/2014/main" id="{BA9BD6B7-9B6C-4A0C-BA5A-6D788C0E461A}"/>
              </a:ext>
            </a:extLst>
          </p:cNvPr>
          <p:cNvSpPr txBox="1"/>
          <p:nvPr/>
        </p:nvSpPr>
        <p:spPr>
          <a:xfrm>
            <a:off x="1425627" y="1572909"/>
            <a:ext cx="9505610" cy="2462213"/>
          </a:xfrm>
          <a:prstGeom prst="rect">
            <a:avLst/>
          </a:prstGeom>
          <a:noFill/>
        </p:spPr>
        <p:txBody>
          <a:bodyPr wrap="square">
            <a:spAutoFit/>
          </a:bodyPr>
          <a:lstStyle/>
          <a:p>
            <a:pPr>
              <a:spcBef>
                <a:spcPts val="600"/>
              </a:spcBef>
              <a:spcAft>
                <a:spcPts val="600"/>
              </a:spcAft>
            </a:pPr>
            <a:r>
              <a:rPr lang="en-US" b="0" i="0" dirty="0">
                <a:solidFill>
                  <a:srgbClr val="171717"/>
                </a:solidFill>
                <a:effectLst/>
                <a:latin typeface="Segoe UI" panose="020B0502040204020203" pitchFamily="34" charset="0"/>
              </a:rPr>
              <a:t>A critical design decision that an enterprise organization must make when adopting Azure is whether </a:t>
            </a:r>
            <a:r>
              <a:rPr lang="en-US" b="0" i="0" dirty="0">
                <a:solidFill>
                  <a:schemeClr val="tx2"/>
                </a:solidFill>
                <a:effectLst/>
                <a:latin typeface="Segoe UI" panose="020B0502040204020203" pitchFamily="34" charset="0"/>
              </a:rPr>
              <a:t>to extend an existing on-premises identity domain </a:t>
            </a:r>
            <a:r>
              <a:rPr lang="en-US" b="0" i="0" dirty="0">
                <a:solidFill>
                  <a:srgbClr val="171717"/>
                </a:solidFill>
                <a:effectLst/>
                <a:latin typeface="Segoe UI" panose="020B0502040204020203" pitchFamily="34" charset="0"/>
              </a:rPr>
              <a:t>into Azure or to create a brand new one.</a:t>
            </a:r>
          </a:p>
          <a:p>
            <a:pPr>
              <a:spcBef>
                <a:spcPts val="600"/>
              </a:spcBef>
              <a:spcAft>
                <a:spcPts val="600"/>
              </a:spcAft>
            </a:pPr>
            <a:r>
              <a:rPr lang="en-US" b="0" i="0" dirty="0">
                <a:solidFill>
                  <a:srgbClr val="171717"/>
                </a:solidFill>
                <a:effectLst/>
                <a:latin typeface="Segoe UI" panose="020B0502040204020203" pitchFamily="34" charset="0"/>
              </a:rPr>
              <a:t>Requirements for authentication inside the landing zone should be thoroughly assessed and incorporated into plans to deploy Active Directory Domain Services (</a:t>
            </a:r>
            <a:r>
              <a:rPr lang="en-US" b="0" i="0" dirty="0">
                <a:solidFill>
                  <a:schemeClr val="tx2"/>
                </a:solidFill>
                <a:effectLst/>
                <a:latin typeface="Segoe UI" panose="020B0502040204020203" pitchFamily="34" charset="0"/>
              </a:rPr>
              <a:t>AD DS</a:t>
            </a:r>
            <a:r>
              <a:rPr lang="en-US" b="0" i="0" dirty="0">
                <a:solidFill>
                  <a:srgbClr val="171717"/>
                </a:solidFill>
                <a:effectLst/>
                <a:latin typeface="Segoe UI" panose="020B0502040204020203" pitchFamily="34" charset="0"/>
              </a:rPr>
              <a:t>) in Windows Server, Azure AD Domain Services (</a:t>
            </a:r>
            <a:r>
              <a:rPr lang="en-US" b="0" i="0" dirty="0">
                <a:solidFill>
                  <a:schemeClr val="tx2"/>
                </a:solidFill>
                <a:effectLst/>
                <a:latin typeface="Segoe UI" panose="020B0502040204020203" pitchFamily="34" charset="0"/>
              </a:rPr>
              <a:t>Azure AD DS</a:t>
            </a:r>
            <a:r>
              <a:rPr lang="en-US" b="0" i="0" dirty="0">
                <a:solidFill>
                  <a:srgbClr val="171717"/>
                </a:solidFill>
                <a:effectLst/>
                <a:latin typeface="Segoe UI" panose="020B0502040204020203" pitchFamily="34" charset="0"/>
              </a:rPr>
              <a:t>), or both. Most Azure environments will use at least Azure AD for Azure fabric authentication and AD DS local host authentication and group policy management.</a:t>
            </a:r>
            <a:endParaRPr lang="en-US" dirty="0"/>
          </a:p>
        </p:txBody>
      </p:sp>
      <p:sp>
        <p:nvSpPr>
          <p:cNvPr id="9" name="Textfeld 8">
            <a:extLst>
              <a:ext uri="{FF2B5EF4-FFF2-40B4-BE49-F238E27FC236}">
                <a16:creationId xmlns:a16="http://schemas.microsoft.com/office/drawing/2014/main" id="{806D98BB-5A87-4F1D-B641-0C7853E78F21}"/>
              </a:ext>
            </a:extLst>
          </p:cNvPr>
          <p:cNvSpPr txBox="1"/>
          <p:nvPr/>
        </p:nvSpPr>
        <p:spPr>
          <a:xfrm>
            <a:off x="1425627" y="4608845"/>
            <a:ext cx="6852804" cy="1354217"/>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Consider centralized and delegated responsibilities to manage resources deployed inside the landing zone.</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Applications that rely on domain services and use older protocols can use </a:t>
            </a:r>
            <a:r>
              <a:rPr lang="en-US" b="0" i="0" u="none" strike="noStrike" dirty="0">
                <a:solidFill>
                  <a:srgbClr val="171717"/>
                </a:solidFill>
                <a:effectLst/>
                <a:latin typeface="Segoe UI" panose="020B0502040204020203" pitchFamily="34" charset="0"/>
                <a:hlinkClick r:id="rId4"/>
              </a:rPr>
              <a:t>Azure AD DS</a:t>
            </a:r>
            <a:r>
              <a:rPr lang="en-US" b="0" i="0" dirty="0">
                <a:solidFill>
                  <a:srgbClr val="171717"/>
                </a:solidFill>
                <a:effectLst/>
                <a:latin typeface="Segoe UI" panose="020B0502040204020203" pitchFamily="34" charset="0"/>
              </a:rPr>
              <a:t>.</a:t>
            </a:r>
          </a:p>
        </p:txBody>
      </p:sp>
    </p:spTree>
    <p:extLst>
      <p:ext uri="{BB962C8B-B14F-4D97-AF65-F5344CB8AC3E}">
        <p14:creationId xmlns:p14="http://schemas.microsoft.com/office/powerpoint/2010/main" val="37498412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EA Portal </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 name="Picture 3">
            <a:extLst>
              <a:ext uri="{FF2B5EF4-FFF2-40B4-BE49-F238E27FC236}">
                <a16:creationId xmlns:a16="http://schemas.microsoft.com/office/drawing/2014/main" id="{9A1BBEC5-3DD9-4FD0-8E7C-A04FDCDFA65B}"/>
              </a:ext>
            </a:extLst>
          </p:cNvPr>
          <p:cNvPicPr>
            <a:picLocks noChangeAspect="1"/>
          </p:cNvPicPr>
          <p:nvPr/>
        </p:nvPicPr>
        <p:blipFill>
          <a:blip r:embed="rId5"/>
          <a:stretch>
            <a:fillRect/>
          </a:stretch>
        </p:blipFill>
        <p:spPr>
          <a:xfrm>
            <a:off x="305724" y="1599590"/>
            <a:ext cx="11516009" cy="4582577"/>
          </a:xfrm>
          <a:prstGeom prst="rect">
            <a:avLst/>
          </a:prstGeom>
        </p:spPr>
      </p:pic>
      <p:pic>
        <p:nvPicPr>
          <p:cNvPr id="8" name="Picture 3">
            <a:extLst>
              <a:ext uri="{FF2B5EF4-FFF2-40B4-BE49-F238E27FC236}">
                <a16:creationId xmlns:a16="http://schemas.microsoft.com/office/drawing/2014/main" id="{AA42A5F9-9744-49B2-AC71-B8A7E7DBFA68}"/>
              </a:ext>
            </a:extLst>
          </p:cNvPr>
          <p:cNvPicPr>
            <a:picLocks noChangeAspect="1"/>
          </p:cNvPicPr>
          <p:nvPr/>
        </p:nvPicPr>
        <p:blipFill>
          <a:blip r:embed="rId6"/>
          <a:stretch>
            <a:fillRect/>
          </a:stretch>
        </p:blipFill>
        <p:spPr>
          <a:xfrm>
            <a:off x="581654" y="1808606"/>
            <a:ext cx="9262568" cy="3718115"/>
          </a:xfrm>
          <a:prstGeom prst="rect">
            <a:avLst/>
          </a:prstGeom>
        </p:spPr>
      </p:pic>
      <p:pic>
        <p:nvPicPr>
          <p:cNvPr id="9" name="Picture 2">
            <a:extLst>
              <a:ext uri="{FF2B5EF4-FFF2-40B4-BE49-F238E27FC236}">
                <a16:creationId xmlns:a16="http://schemas.microsoft.com/office/drawing/2014/main" id="{9D6BF1BC-A1CD-4103-A3C3-312913469432}"/>
              </a:ext>
            </a:extLst>
          </p:cNvPr>
          <p:cNvPicPr>
            <a:picLocks noChangeAspect="1"/>
          </p:cNvPicPr>
          <p:nvPr/>
        </p:nvPicPr>
        <p:blipFill>
          <a:blip r:embed="rId7"/>
          <a:stretch>
            <a:fillRect/>
          </a:stretch>
        </p:blipFill>
        <p:spPr>
          <a:xfrm>
            <a:off x="1041425" y="2048194"/>
            <a:ext cx="10275435" cy="3765901"/>
          </a:xfrm>
          <a:prstGeom prst="rect">
            <a:avLst/>
          </a:prstGeom>
        </p:spPr>
      </p:pic>
      <p:pic>
        <p:nvPicPr>
          <p:cNvPr id="13" name="Picture 2">
            <a:extLst>
              <a:ext uri="{FF2B5EF4-FFF2-40B4-BE49-F238E27FC236}">
                <a16:creationId xmlns:a16="http://schemas.microsoft.com/office/drawing/2014/main" id="{865518B5-F560-4D01-849E-A9F51023F810}"/>
              </a:ext>
            </a:extLst>
          </p:cNvPr>
          <p:cNvPicPr>
            <a:picLocks noChangeAspect="1"/>
          </p:cNvPicPr>
          <p:nvPr/>
        </p:nvPicPr>
        <p:blipFill>
          <a:blip r:embed="rId8"/>
          <a:stretch>
            <a:fillRect/>
          </a:stretch>
        </p:blipFill>
        <p:spPr>
          <a:xfrm>
            <a:off x="1423350" y="2318604"/>
            <a:ext cx="8486496" cy="3969490"/>
          </a:xfrm>
          <a:prstGeom prst="rect">
            <a:avLst/>
          </a:prstGeom>
        </p:spPr>
      </p:pic>
      <p:pic>
        <p:nvPicPr>
          <p:cNvPr id="14" name="Picture 2">
            <a:extLst>
              <a:ext uri="{FF2B5EF4-FFF2-40B4-BE49-F238E27FC236}">
                <a16:creationId xmlns:a16="http://schemas.microsoft.com/office/drawing/2014/main" id="{FEBE0BE7-FB80-4B99-A18F-79A4D4C88B70}"/>
              </a:ext>
            </a:extLst>
          </p:cNvPr>
          <p:cNvPicPr>
            <a:picLocks noChangeAspect="1"/>
          </p:cNvPicPr>
          <p:nvPr/>
        </p:nvPicPr>
        <p:blipFill rotWithShape="1">
          <a:blip r:embed="rId9"/>
          <a:srcRect t="7133" b="6496"/>
          <a:stretch/>
        </p:blipFill>
        <p:spPr>
          <a:xfrm>
            <a:off x="2035936" y="2547466"/>
            <a:ext cx="8255836" cy="4011039"/>
          </a:xfrm>
          <a:prstGeom prst="rect">
            <a:avLst/>
          </a:prstGeom>
        </p:spPr>
      </p:pic>
    </p:spTree>
    <p:extLst>
      <p:ext uri="{BB962C8B-B14F-4D97-AF65-F5344CB8AC3E}">
        <p14:creationId xmlns:p14="http://schemas.microsoft.com/office/powerpoint/2010/main" val="667101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err="1"/>
              <a:t>Active</a:t>
            </a:r>
            <a:r>
              <a:rPr lang="de-DE" dirty="0"/>
              <a:t> Directory Domain Services</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pic>
        <p:nvPicPr>
          <p:cNvPr id="2" name="Picture 122">
            <a:extLst>
              <a:ext uri="{FF2B5EF4-FFF2-40B4-BE49-F238E27FC236}">
                <a16:creationId xmlns:a16="http://schemas.microsoft.com/office/drawing/2014/main" id="{F4F8125F-ECD8-41CB-B4D6-44B441099A83}"/>
              </a:ext>
            </a:extLst>
          </p:cNvPr>
          <p:cNvPicPr>
            <a:picLocks noChangeAspect="1"/>
          </p:cNvPicPr>
          <p:nvPr/>
        </p:nvPicPr>
        <p:blipFill rotWithShape="1">
          <a:blip r:embed="rId4"/>
          <a:srcRect b="7856"/>
          <a:stretch/>
        </p:blipFill>
        <p:spPr>
          <a:xfrm>
            <a:off x="1102540" y="1680363"/>
            <a:ext cx="10628796" cy="4746705"/>
          </a:xfrm>
          <a:prstGeom prst="rect">
            <a:avLst/>
          </a:prstGeom>
          <a:noFill/>
          <a:ln cap="flat">
            <a:noFill/>
          </a:ln>
        </p:spPr>
      </p:pic>
    </p:spTree>
    <p:extLst>
      <p:ext uri="{BB962C8B-B14F-4D97-AF65-F5344CB8AC3E}">
        <p14:creationId xmlns:p14="http://schemas.microsoft.com/office/powerpoint/2010/main" val="15881109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en-GB" sz="2800" b="1" u="sng" dirty="0"/>
              <a:t>Azure</a:t>
            </a:r>
            <a:r>
              <a:rPr lang="en-GB" sz="2800" dirty="0">
                <a:solidFill>
                  <a:schemeClr val="tx2"/>
                </a:solidFill>
              </a:rPr>
              <a:t> </a:t>
            </a:r>
            <a:r>
              <a:rPr lang="de-DE" dirty="0" err="1"/>
              <a:t>Active</a:t>
            </a:r>
            <a:r>
              <a:rPr lang="de-DE" dirty="0"/>
              <a:t> Directory Domain Services</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grpSp>
        <p:nvGrpSpPr>
          <p:cNvPr id="8" name="Group 197">
            <a:extLst>
              <a:ext uri="{FF2B5EF4-FFF2-40B4-BE49-F238E27FC236}">
                <a16:creationId xmlns:a16="http://schemas.microsoft.com/office/drawing/2014/main" id="{F70C4580-6789-4770-A88F-24112918E3ED}"/>
              </a:ext>
            </a:extLst>
          </p:cNvPr>
          <p:cNvGrpSpPr/>
          <p:nvPr/>
        </p:nvGrpSpPr>
        <p:grpSpPr>
          <a:xfrm>
            <a:off x="1295347" y="1507511"/>
            <a:ext cx="10414176" cy="4923719"/>
            <a:chOff x="222739" y="1311581"/>
            <a:chExt cx="11300938" cy="5342971"/>
          </a:xfrm>
        </p:grpSpPr>
        <p:sp>
          <p:nvSpPr>
            <p:cNvPr id="9" name="Freeform 163">
              <a:extLst>
                <a:ext uri="{FF2B5EF4-FFF2-40B4-BE49-F238E27FC236}">
                  <a16:creationId xmlns:a16="http://schemas.microsoft.com/office/drawing/2014/main" id="{61E33DBE-77DB-46D2-BFBD-2DFFAEA3349E}"/>
                </a:ext>
              </a:extLst>
            </p:cNvPr>
            <p:cNvSpPr>
              <a:spLocks noChangeAspect="1"/>
            </p:cNvSpPr>
            <p:nvPr/>
          </p:nvSpPr>
          <p:spPr bwMode="black">
            <a:xfrm>
              <a:off x="222739" y="1311581"/>
              <a:ext cx="11300938" cy="533845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2">
                <a:lumMod val="85000"/>
              </a:schemeClr>
            </a:solidFill>
            <a:ln>
              <a:solidFill>
                <a:schemeClr val="bg1">
                  <a:lumMod val="85000"/>
                </a:schemeClr>
              </a:solidFill>
            </a:ln>
          </p:spPr>
          <p:txBody>
            <a:bodyPr vert="horz" wrap="square" lIns="65910" tIns="32955" rIns="65910" bIns="32955"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 name="Rectangle 3">
              <a:extLst>
                <a:ext uri="{FF2B5EF4-FFF2-40B4-BE49-F238E27FC236}">
                  <a16:creationId xmlns:a16="http://schemas.microsoft.com/office/drawing/2014/main" id="{32DDF5C6-1555-439C-80EB-957707ED711C}"/>
                </a:ext>
              </a:extLst>
            </p:cNvPr>
            <p:cNvSpPr/>
            <p:nvPr/>
          </p:nvSpPr>
          <p:spPr bwMode="auto">
            <a:xfrm>
              <a:off x="1036637" y="3744912"/>
              <a:ext cx="3657600" cy="1901952"/>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2" name="Group 14">
              <a:extLst>
                <a:ext uri="{FF2B5EF4-FFF2-40B4-BE49-F238E27FC236}">
                  <a16:creationId xmlns:a16="http://schemas.microsoft.com/office/drawing/2014/main" id="{F2872B41-E5F4-4A45-87D4-74E95177E057}"/>
                </a:ext>
              </a:extLst>
            </p:cNvPr>
            <p:cNvGrpSpPr/>
            <p:nvPr/>
          </p:nvGrpSpPr>
          <p:grpSpPr>
            <a:xfrm>
              <a:off x="4237037" y="5378694"/>
              <a:ext cx="458002" cy="468411"/>
              <a:chOff x="8154650" y="4263822"/>
              <a:chExt cx="609600" cy="623456"/>
            </a:xfrm>
          </p:grpSpPr>
          <p:sp>
            <p:nvSpPr>
              <p:cNvPr id="177" name="Hexagon 10">
                <a:extLst>
                  <a:ext uri="{FF2B5EF4-FFF2-40B4-BE49-F238E27FC236}">
                    <a16:creationId xmlns:a16="http://schemas.microsoft.com/office/drawing/2014/main" id="{DAA225A3-EB3D-4861-8D90-E8775B46998B}"/>
                  </a:ext>
                </a:extLst>
              </p:cNvPr>
              <p:cNvSpPr/>
              <p:nvPr/>
            </p:nvSpPr>
            <p:spPr bwMode="auto">
              <a:xfrm>
                <a:off x="8154650" y="4370325"/>
                <a:ext cx="609600" cy="4572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8" name="Rectangle 13">
                <a:extLst>
                  <a:ext uri="{FF2B5EF4-FFF2-40B4-BE49-F238E27FC236}">
                    <a16:creationId xmlns:a16="http://schemas.microsoft.com/office/drawing/2014/main" id="{146FECA4-EE14-4BD0-9442-9A2168D7B2FE}"/>
                  </a:ext>
                </a:extLst>
              </p:cNvPr>
              <p:cNvSpPr/>
              <p:nvPr/>
            </p:nvSpPr>
            <p:spPr bwMode="auto">
              <a:xfrm>
                <a:off x="8284497" y="4263822"/>
                <a:ext cx="355928" cy="62345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00B0F0"/>
                    </a:solidFill>
                    <a:effectLst/>
                    <a:uLnTx/>
                    <a:uFillTx/>
                    <a:latin typeface="Segoe UI Semilight"/>
                    <a:ea typeface="+mn-ea"/>
                    <a:cs typeface="+mn-cs"/>
                  </a:rPr>
                  <a: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B0F0"/>
                  </a:solidFill>
                  <a:effectLst/>
                  <a:uLnTx/>
                  <a:uFillTx/>
                  <a:latin typeface="Segoe UI Semilight"/>
                  <a:ea typeface="+mn-ea"/>
                  <a:cs typeface="+mn-cs"/>
                </a:endParaRPr>
              </a:p>
            </p:txBody>
          </p:sp>
        </p:grpSp>
        <p:grpSp>
          <p:nvGrpSpPr>
            <p:cNvPr id="13" name="Group 17">
              <a:extLst>
                <a:ext uri="{FF2B5EF4-FFF2-40B4-BE49-F238E27FC236}">
                  <a16:creationId xmlns:a16="http://schemas.microsoft.com/office/drawing/2014/main" id="{599DB7A2-2DAA-41B9-9AFE-9CD21DC327BC}"/>
                </a:ext>
              </a:extLst>
            </p:cNvPr>
            <p:cNvGrpSpPr/>
            <p:nvPr/>
          </p:nvGrpSpPr>
          <p:grpSpPr bwMode="black">
            <a:xfrm>
              <a:off x="3388989" y="4328790"/>
              <a:ext cx="589950" cy="455404"/>
              <a:chOff x="7010400" y="2133600"/>
              <a:chExt cx="1379538" cy="1065213"/>
            </a:xfrm>
            <a:solidFill>
              <a:srgbClr val="505050"/>
            </a:solidFill>
          </p:grpSpPr>
          <p:sp>
            <p:nvSpPr>
              <p:cNvPr id="130" name="Freeform 18">
                <a:extLst>
                  <a:ext uri="{FF2B5EF4-FFF2-40B4-BE49-F238E27FC236}">
                    <a16:creationId xmlns:a16="http://schemas.microsoft.com/office/drawing/2014/main" id="{39E8F2BD-6F51-449F-BAD0-0FCE23593A2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1" name="Freeform 19">
                <a:extLst>
                  <a:ext uri="{FF2B5EF4-FFF2-40B4-BE49-F238E27FC236}">
                    <a16:creationId xmlns:a16="http://schemas.microsoft.com/office/drawing/2014/main" id="{54097756-226E-4C5B-BB3A-DE43B9B54BA9}"/>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2" name="Freeform 20">
                <a:extLst>
                  <a:ext uri="{FF2B5EF4-FFF2-40B4-BE49-F238E27FC236}">
                    <a16:creationId xmlns:a16="http://schemas.microsoft.com/office/drawing/2014/main" id="{2DC89C38-1A40-4F8F-8F92-333E274582AF}"/>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Freeform 21">
                <a:extLst>
                  <a:ext uri="{FF2B5EF4-FFF2-40B4-BE49-F238E27FC236}">
                    <a16:creationId xmlns:a16="http://schemas.microsoft.com/office/drawing/2014/main" id="{A8B4EA06-8518-41CB-AC6A-5EE4D1D0E0C8}"/>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4" name="Freeform 22">
                <a:extLst>
                  <a:ext uri="{FF2B5EF4-FFF2-40B4-BE49-F238E27FC236}">
                    <a16:creationId xmlns:a16="http://schemas.microsoft.com/office/drawing/2014/main" id="{8D41F24A-658E-43E7-A196-09B8C48E295A}"/>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Freeform 23">
                <a:extLst>
                  <a:ext uri="{FF2B5EF4-FFF2-40B4-BE49-F238E27FC236}">
                    <a16:creationId xmlns:a16="http://schemas.microsoft.com/office/drawing/2014/main" id="{45BA6775-A65A-4E28-A37E-E5D713A78B11}"/>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6" name="Freeform 24">
                <a:extLst>
                  <a:ext uri="{FF2B5EF4-FFF2-40B4-BE49-F238E27FC236}">
                    <a16:creationId xmlns:a16="http://schemas.microsoft.com/office/drawing/2014/main" id="{BF520BCD-B571-4A91-9F94-F4E85888AC1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25">
                <a:extLst>
                  <a:ext uri="{FF2B5EF4-FFF2-40B4-BE49-F238E27FC236}">
                    <a16:creationId xmlns:a16="http://schemas.microsoft.com/office/drawing/2014/main" id="{ED065B2B-6A79-4279-9B89-11891564029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26">
                <a:extLst>
                  <a:ext uri="{FF2B5EF4-FFF2-40B4-BE49-F238E27FC236}">
                    <a16:creationId xmlns:a16="http://schemas.microsoft.com/office/drawing/2014/main" id="{38902549-BD8D-427A-80E6-C3E9B8FB958B}"/>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Freeform 27">
                <a:extLst>
                  <a:ext uri="{FF2B5EF4-FFF2-40B4-BE49-F238E27FC236}">
                    <a16:creationId xmlns:a16="http://schemas.microsoft.com/office/drawing/2014/main" id="{5DA66978-B3D4-45D3-8760-B22560CFF40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28">
                <a:extLst>
                  <a:ext uri="{FF2B5EF4-FFF2-40B4-BE49-F238E27FC236}">
                    <a16:creationId xmlns:a16="http://schemas.microsoft.com/office/drawing/2014/main" id="{A8F86ABB-4F17-4048-AFD8-5D24FCFFF0F7}"/>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Freeform 29">
                <a:extLst>
                  <a:ext uri="{FF2B5EF4-FFF2-40B4-BE49-F238E27FC236}">
                    <a16:creationId xmlns:a16="http://schemas.microsoft.com/office/drawing/2014/main" id="{C63032E6-B4A6-4857-863A-9DAD49F4A22A}"/>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2" name="Freeform 30">
                <a:extLst>
                  <a:ext uri="{FF2B5EF4-FFF2-40B4-BE49-F238E27FC236}">
                    <a16:creationId xmlns:a16="http://schemas.microsoft.com/office/drawing/2014/main" id="{2D23E59A-A8F9-45FC-8C01-67C9CE567A5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3" name="Freeform 31">
                <a:extLst>
                  <a:ext uri="{FF2B5EF4-FFF2-40B4-BE49-F238E27FC236}">
                    <a16:creationId xmlns:a16="http://schemas.microsoft.com/office/drawing/2014/main" id="{37DB2D5F-219B-4ED1-9FD2-E5538528864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Freeform 32">
                <a:extLst>
                  <a:ext uri="{FF2B5EF4-FFF2-40B4-BE49-F238E27FC236}">
                    <a16:creationId xmlns:a16="http://schemas.microsoft.com/office/drawing/2014/main" id="{8A2BA7D7-3C78-4C58-A15A-64CC71D7B873}"/>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5" name="Freeform 33">
                <a:extLst>
                  <a:ext uri="{FF2B5EF4-FFF2-40B4-BE49-F238E27FC236}">
                    <a16:creationId xmlns:a16="http://schemas.microsoft.com/office/drawing/2014/main" id="{FA7645C8-FCBC-473D-B934-E644FC68EAD3}"/>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6" name="Freeform 34">
                <a:extLst>
                  <a:ext uri="{FF2B5EF4-FFF2-40B4-BE49-F238E27FC236}">
                    <a16:creationId xmlns:a16="http://schemas.microsoft.com/office/drawing/2014/main" id="{666CD9CE-A2CD-4706-828A-7A0017673FD8}"/>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7" name="Freeform 35">
                <a:extLst>
                  <a:ext uri="{FF2B5EF4-FFF2-40B4-BE49-F238E27FC236}">
                    <a16:creationId xmlns:a16="http://schemas.microsoft.com/office/drawing/2014/main" id="{48CB400F-A348-4D3F-9D28-11200B9DDEA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8" name="Freeform 36">
                <a:extLst>
                  <a:ext uri="{FF2B5EF4-FFF2-40B4-BE49-F238E27FC236}">
                    <a16:creationId xmlns:a16="http://schemas.microsoft.com/office/drawing/2014/main" id="{6123B208-8808-4422-BE14-03383711D6B9}"/>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9" name="Freeform 37">
                <a:extLst>
                  <a:ext uri="{FF2B5EF4-FFF2-40B4-BE49-F238E27FC236}">
                    <a16:creationId xmlns:a16="http://schemas.microsoft.com/office/drawing/2014/main" id="{27FDCDA1-009A-4CC5-8346-8FE1F727D37B}"/>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0" name="Freeform 38">
                <a:extLst>
                  <a:ext uri="{FF2B5EF4-FFF2-40B4-BE49-F238E27FC236}">
                    <a16:creationId xmlns:a16="http://schemas.microsoft.com/office/drawing/2014/main" id="{0B4D1CBB-62D0-43F6-9EB7-25AFE59B8ABB}"/>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1" name="Freeform 39">
                <a:extLst>
                  <a:ext uri="{FF2B5EF4-FFF2-40B4-BE49-F238E27FC236}">
                    <a16:creationId xmlns:a16="http://schemas.microsoft.com/office/drawing/2014/main" id="{CDB1A163-01E4-4CAB-9002-EADE1E9CC91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2" name="Freeform 40">
                <a:extLst>
                  <a:ext uri="{FF2B5EF4-FFF2-40B4-BE49-F238E27FC236}">
                    <a16:creationId xmlns:a16="http://schemas.microsoft.com/office/drawing/2014/main" id="{950ADFA6-D34E-42E7-8768-7BC86EA891C6}"/>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3" name="Freeform 41">
                <a:extLst>
                  <a:ext uri="{FF2B5EF4-FFF2-40B4-BE49-F238E27FC236}">
                    <a16:creationId xmlns:a16="http://schemas.microsoft.com/office/drawing/2014/main" id="{EC216DF1-CFF9-4659-A8CF-9C5B1270BE24}"/>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4" name="Freeform 42">
                <a:extLst>
                  <a:ext uri="{FF2B5EF4-FFF2-40B4-BE49-F238E27FC236}">
                    <a16:creationId xmlns:a16="http://schemas.microsoft.com/office/drawing/2014/main" id="{1B8D7B52-D5D6-412C-8E69-82347EC68889}"/>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Freeform 43">
                <a:extLst>
                  <a:ext uri="{FF2B5EF4-FFF2-40B4-BE49-F238E27FC236}">
                    <a16:creationId xmlns:a16="http://schemas.microsoft.com/office/drawing/2014/main" id="{433EE9BD-24B7-4842-98A5-A58D3B1E24B2}"/>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Freeform 44">
                <a:extLst>
                  <a:ext uri="{FF2B5EF4-FFF2-40B4-BE49-F238E27FC236}">
                    <a16:creationId xmlns:a16="http://schemas.microsoft.com/office/drawing/2014/main" id="{70C31C70-6C2F-4395-B23F-2EF2823F990C}"/>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7" name="Freeform 45">
                <a:extLst>
                  <a:ext uri="{FF2B5EF4-FFF2-40B4-BE49-F238E27FC236}">
                    <a16:creationId xmlns:a16="http://schemas.microsoft.com/office/drawing/2014/main" id="{8A3ED94E-F386-4596-AFF7-3B598313994A}"/>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46">
                <a:extLst>
                  <a:ext uri="{FF2B5EF4-FFF2-40B4-BE49-F238E27FC236}">
                    <a16:creationId xmlns:a16="http://schemas.microsoft.com/office/drawing/2014/main" id="{48F011D7-0438-4CE3-8771-DDF82DE34CC2}"/>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9" name="Freeform 47">
                <a:extLst>
                  <a:ext uri="{FF2B5EF4-FFF2-40B4-BE49-F238E27FC236}">
                    <a16:creationId xmlns:a16="http://schemas.microsoft.com/office/drawing/2014/main" id="{363DBFA7-FC08-40CC-8A1C-63B23D5469C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0" name="Freeform 48">
                <a:extLst>
                  <a:ext uri="{FF2B5EF4-FFF2-40B4-BE49-F238E27FC236}">
                    <a16:creationId xmlns:a16="http://schemas.microsoft.com/office/drawing/2014/main" id="{E165893F-876E-4BC9-A5D5-2D22067DA58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1" name="Freeform 49">
                <a:extLst>
                  <a:ext uri="{FF2B5EF4-FFF2-40B4-BE49-F238E27FC236}">
                    <a16:creationId xmlns:a16="http://schemas.microsoft.com/office/drawing/2014/main" id="{5939E90A-EB5B-4941-8F93-476AAC4A4DC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2" name="Freeform 50">
                <a:extLst>
                  <a:ext uri="{FF2B5EF4-FFF2-40B4-BE49-F238E27FC236}">
                    <a16:creationId xmlns:a16="http://schemas.microsoft.com/office/drawing/2014/main" id="{D48615D0-32DC-46AC-A9FD-36ECCD6EF7F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3" name="Freeform 51">
                <a:extLst>
                  <a:ext uri="{FF2B5EF4-FFF2-40B4-BE49-F238E27FC236}">
                    <a16:creationId xmlns:a16="http://schemas.microsoft.com/office/drawing/2014/main" id="{D55E545F-6902-40C9-B1FC-E02D9F95654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4" name="Freeform 52">
                <a:extLst>
                  <a:ext uri="{FF2B5EF4-FFF2-40B4-BE49-F238E27FC236}">
                    <a16:creationId xmlns:a16="http://schemas.microsoft.com/office/drawing/2014/main" id="{688ABCC2-D8D3-49A8-8837-96D72BEBCC7A}"/>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5" name="Freeform 53">
                <a:extLst>
                  <a:ext uri="{FF2B5EF4-FFF2-40B4-BE49-F238E27FC236}">
                    <a16:creationId xmlns:a16="http://schemas.microsoft.com/office/drawing/2014/main" id="{BC5C7C47-224B-4FF8-BDDB-6E7A85C7B6D3}"/>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Freeform 54">
                <a:extLst>
                  <a:ext uri="{FF2B5EF4-FFF2-40B4-BE49-F238E27FC236}">
                    <a16:creationId xmlns:a16="http://schemas.microsoft.com/office/drawing/2014/main" id="{3D000679-9B6B-407B-9D48-CD08647AEBF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7" name="Freeform 55">
                <a:extLst>
                  <a:ext uri="{FF2B5EF4-FFF2-40B4-BE49-F238E27FC236}">
                    <a16:creationId xmlns:a16="http://schemas.microsoft.com/office/drawing/2014/main" id="{7BDCF1B0-6676-459D-A337-5828D04AE9B2}"/>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8" name="Freeform 56">
                <a:extLst>
                  <a:ext uri="{FF2B5EF4-FFF2-40B4-BE49-F238E27FC236}">
                    <a16:creationId xmlns:a16="http://schemas.microsoft.com/office/drawing/2014/main" id="{F5E6F754-1026-491B-8B59-757763E0DD0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Freeform 57">
                <a:extLst>
                  <a:ext uri="{FF2B5EF4-FFF2-40B4-BE49-F238E27FC236}">
                    <a16:creationId xmlns:a16="http://schemas.microsoft.com/office/drawing/2014/main" id="{5D40B272-A7B7-4273-8C37-81E63429A01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0" name="Freeform 58">
                <a:extLst>
                  <a:ext uri="{FF2B5EF4-FFF2-40B4-BE49-F238E27FC236}">
                    <a16:creationId xmlns:a16="http://schemas.microsoft.com/office/drawing/2014/main" id="{F513D770-65F7-4A47-AD00-9B448E5D873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1" name="Freeform 59">
                <a:extLst>
                  <a:ext uri="{FF2B5EF4-FFF2-40B4-BE49-F238E27FC236}">
                    <a16:creationId xmlns:a16="http://schemas.microsoft.com/office/drawing/2014/main" id="{6117D538-0CFF-45C7-B057-4B50A3A0717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Freeform 60">
                <a:extLst>
                  <a:ext uri="{FF2B5EF4-FFF2-40B4-BE49-F238E27FC236}">
                    <a16:creationId xmlns:a16="http://schemas.microsoft.com/office/drawing/2014/main" id="{71D9543C-A906-45C9-B067-C307254883B0}"/>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3" name="Freeform 61">
                <a:extLst>
                  <a:ext uri="{FF2B5EF4-FFF2-40B4-BE49-F238E27FC236}">
                    <a16:creationId xmlns:a16="http://schemas.microsoft.com/office/drawing/2014/main" id="{479CBAA0-F173-4C5E-A1AE-B35CFC7AE7A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4" name="Freeform 62">
                <a:extLst>
                  <a:ext uri="{FF2B5EF4-FFF2-40B4-BE49-F238E27FC236}">
                    <a16:creationId xmlns:a16="http://schemas.microsoft.com/office/drawing/2014/main" id="{A1D2AF21-D3DC-4FE8-936E-09F463011ADA}"/>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Freeform 63">
                <a:extLst>
                  <a:ext uri="{FF2B5EF4-FFF2-40B4-BE49-F238E27FC236}">
                    <a16:creationId xmlns:a16="http://schemas.microsoft.com/office/drawing/2014/main" id="{2B3007AA-A006-4A2D-B023-173AF7D8E09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6" name="Freeform 64">
                <a:extLst>
                  <a:ext uri="{FF2B5EF4-FFF2-40B4-BE49-F238E27FC236}">
                    <a16:creationId xmlns:a16="http://schemas.microsoft.com/office/drawing/2014/main" id="{D8FA2D6A-DDC4-4287-BD1C-A135EC211925}"/>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4" name="Group 114">
              <a:extLst>
                <a:ext uri="{FF2B5EF4-FFF2-40B4-BE49-F238E27FC236}">
                  <a16:creationId xmlns:a16="http://schemas.microsoft.com/office/drawing/2014/main" id="{3000B283-13AA-4D8D-A2C5-A0C061813500}"/>
                </a:ext>
              </a:extLst>
            </p:cNvPr>
            <p:cNvGrpSpPr/>
            <p:nvPr/>
          </p:nvGrpSpPr>
          <p:grpSpPr>
            <a:xfrm>
              <a:off x="2325700" y="4342092"/>
              <a:ext cx="692137" cy="496267"/>
              <a:chOff x="1492615" y="2860796"/>
              <a:chExt cx="572014" cy="410138"/>
            </a:xfrm>
          </p:grpSpPr>
          <p:grpSp>
            <p:nvGrpSpPr>
              <p:cNvPr id="81" name="Group 65">
                <a:extLst>
                  <a:ext uri="{FF2B5EF4-FFF2-40B4-BE49-F238E27FC236}">
                    <a16:creationId xmlns:a16="http://schemas.microsoft.com/office/drawing/2014/main" id="{17F5D49D-3811-4BA2-8962-6F2A24B2A17F}"/>
                  </a:ext>
                </a:extLst>
              </p:cNvPr>
              <p:cNvGrpSpPr/>
              <p:nvPr/>
            </p:nvGrpSpPr>
            <p:grpSpPr bwMode="black">
              <a:xfrm>
                <a:off x="1492615" y="2860796"/>
                <a:ext cx="487562" cy="376367"/>
                <a:chOff x="7010400" y="2133600"/>
                <a:chExt cx="1379538" cy="1065213"/>
              </a:xfrm>
              <a:solidFill>
                <a:srgbClr val="505050"/>
              </a:solidFill>
            </p:grpSpPr>
            <p:sp>
              <p:nvSpPr>
                <p:cNvPr id="83" name="Freeform 66">
                  <a:extLst>
                    <a:ext uri="{FF2B5EF4-FFF2-40B4-BE49-F238E27FC236}">
                      <a16:creationId xmlns:a16="http://schemas.microsoft.com/office/drawing/2014/main" id="{5A2FD627-903F-422E-808F-4AC1B8994C5A}"/>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Freeform 67">
                  <a:extLst>
                    <a:ext uri="{FF2B5EF4-FFF2-40B4-BE49-F238E27FC236}">
                      <a16:creationId xmlns:a16="http://schemas.microsoft.com/office/drawing/2014/main" id="{D86C7660-825B-4AE4-80C5-4273FEA735B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68">
                  <a:extLst>
                    <a:ext uri="{FF2B5EF4-FFF2-40B4-BE49-F238E27FC236}">
                      <a16:creationId xmlns:a16="http://schemas.microsoft.com/office/drawing/2014/main" id="{E8A53B6F-0531-40D1-8A12-7654665E0ED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69">
                  <a:extLst>
                    <a:ext uri="{FF2B5EF4-FFF2-40B4-BE49-F238E27FC236}">
                      <a16:creationId xmlns:a16="http://schemas.microsoft.com/office/drawing/2014/main" id="{4732D72D-59AF-47B8-B674-C2FD4D201BA7}"/>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Freeform 70">
                  <a:extLst>
                    <a:ext uri="{FF2B5EF4-FFF2-40B4-BE49-F238E27FC236}">
                      <a16:creationId xmlns:a16="http://schemas.microsoft.com/office/drawing/2014/main" id="{A5F652F8-01BF-4E8D-BA31-438988E0E63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71">
                  <a:extLst>
                    <a:ext uri="{FF2B5EF4-FFF2-40B4-BE49-F238E27FC236}">
                      <a16:creationId xmlns:a16="http://schemas.microsoft.com/office/drawing/2014/main" id="{F5DBB6E6-CF0C-4C96-BB4A-401F4CFD2B6F}"/>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Freeform 72">
                  <a:extLst>
                    <a:ext uri="{FF2B5EF4-FFF2-40B4-BE49-F238E27FC236}">
                      <a16:creationId xmlns:a16="http://schemas.microsoft.com/office/drawing/2014/main" id="{200C4A28-3676-4423-A0FC-B5C38E40A3E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73">
                  <a:extLst>
                    <a:ext uri="{FF2B5EF4-FFF2-40B4-BE49-F238E27FC236}">
                      <a16:creationId xmlns:a16="http://schemas.microsoft.com/office/drawing/2014/main" id="{8BB29E3E-3FE9-442D-B4BA-44EAEBA8D2C5}"/>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74">
                  <a:extLst>
                    <a:ext uri="{FF2B5EF4-FFF2-40B4-BE49-F238E27FC236}">
                      <a16:creationId xmlns:a16="http://schemas.microsoft.com/office/drawing/2014/main" id="{F5A8EB47-F3EF-41DC-9758-23871E688111}"/>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Freeform 75">
                  <a:extLst>
                    <a:ext uri="{FF2B5EF4-FFF2-40B4-BE49-F238E27FC236}">
                      <a16:creationId xmlns:a16="http://schemas.microsoft.com/office/drawing/2014/main" id="{FD70291F-9734-4A27-978D-E4CB15E62766}"/>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Freeform 76">
                  <a:extLst>
                    <a:ext uri="{FF2B5EF4-FFF2-40B4-BE49-F238E27FC236}">
                      <a16:creationId xmlns:a16="http://schemas.microsoft.com/office/drawing/2014/main" id="{4F888331-FAE1-47CD-93B7-7E927581124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4" name="Freeform 77">
                  <a:extLst>
                    <a:ext uri="{FF2B5EF4-FFF2-40B4-BE49-F238E27FC236}">
                      <a16:creationId xmlns:a16="http://schemas.microsoft.com/office/drawing/2014/main" id="{D3E95984-1E9E-4DE7-8ED0-7DB9E1C9B6C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Freeform 78">
                  <a:extLst>
                    <a:ext uri="{FF2B5EF4-FFF2-40B4-BE49-F238E27FC236}">
                      <a16:creationId xmlns:a16="http://schemas.microsoft.com/office/drawing/2014/main" id="{639378F2-EF51-4B39-8A23-A698D1E5CD0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Freeform 79">
                  <a:extLst>
                    <a:ext uri="{FF2B5EF4-FFF2-40B4-BE49-F238E27FC236}">
                      <a16:creationId xmlns:a16="http://schemas.microsoft.com/office/drawing/2014/main" id="{0A2B26AA-5274-4858-9E8C-6D7174F88C0D}"/>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Freeform 80">
                  <a:extLst>
                    <a:ext uri="{FF2B5EF4-FFF2-40B4-BE49-F238E27FC236}">
                      <a16:creationId xmlns:a16="http://schemas.microsoft.com/office/drawing/2014/main" id="{02E4D4AE-14B5-45AE-8D07-AAC98CCDACC9}"/>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81">
                  <a:extLst>
                    <a:ext uri="{FF2B5EF4-FFF2-40B4-BE49-F238E27FC236}">
                      <a16:creationId xmlns:a16="http://schemas.microsoft.com/office/drawing/2014/main" id="{79FAB398-BFCB-43BE-AD14-BF915C947CBB}"/>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82">
                  <a:extLst>
                    <a:ext uri="{FF2B5EF4-FFF2-40B4-BE49-F238E27FC236}">
                      <a16:creationId xmlns:a16="http://schemas.microsoft.com/office/drawing/2014/main" id="{5DCE33C9-3A35-489C-900D-726EE1F6DB2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83">
                  <a:extLst>
                    <a:ext uri="{FF2B5EF4-FFF2-40B4-BE49-F238E27FC236}">
                      <a16:creationId xmlns:a16="http://schemas.microsoft.com/office/drawing/2014/main" id="{716D6D89-546D-487D-92B3-8F6502A93AF3}"/>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Freeform 84">
                  <a:extLst>
                    <a:ext uri="{FF2B5EF4-FFF2-40B4-BE49-F238E27FC236}">
                      <a16:creationId xmlns:a16="http://schemas.microsoft.com/office/drawing/2014/main" id="{5C282BB3-6FFD-41A7-A8F5-67ABF9DCB3B7}"/>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85">
                  <a:extLst>
                    <a:ext uri="{FF2B5EF4-FFF2-40B4-BE49-F238E27FC236}">
                      <a16:creationId xmlns:a16="http://schemas.microsoft.com/office/drawing/2014/main" id="{F6855DBD-AB5D-4234-8987-CD9A1D16669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86">
                  <a:extLst>
                    <a:ext uri="{FF2B5EF4-FFF2-40B4-BE49-F238E27FC236}">
                      <a16:creationId xmlns:a16="http://schemas.microsoft.com/office/drawing/2014/main" id="{57224B2F-CF69-419E-AF3E-7E78538D8B0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Freeform 87">
                  <a:extLst>
                    <a:ext uri="{FF2B5EF4-FFF2-40B4-BE49-F238E27FC236}">
                      <a16:creationId xmlns:a16="http://schemas.microsoft.com/office/drawing/2014/main" id="{154C8073-A43C-4087-8D58-831A93F8DDCF}"/>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88">
                  <a:extLst>
                    <a:ext uri="{FF2B5EF4-FFF2-40B4-BE49-F238E27FC236}">
                      <a16:creationId xmlns:a16="http://schemas.microsoft.com/office/drawing/2014/main" id="{8071EE4A-E9B3-4D64-A101-46ECCBD71551}"/>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89">
                  <a:extLst>
                    <a:ext uri="{FF2B5EF4-FFF2-40B4-BE49-F238E27FC236}">
                      <a16:creationId xmlns:a16="http://schemas.microsoft.com/office/drawing/2014/main" id="{82E8F029-6E50-4A47-B033-662A2A163185}"/>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Freeform 90">
                  <a:extLst>
                    <a:ext uri="{FF2B5EF4-FFF2-40B4-BE49-F238E27FC236}">
                      <a16:creationId xmlns:a16="http://schemas.microsoft.com/office/drawing/2014/main" id="{C5E75E01-B6A2-482F-BFDA-F14C809DFFF5}"/>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91">
                  <a:extLst>
                    <a:ext uri="{FF2B5EF4-FFF2-40B4-BE49-F238E27FC236}">
                      <a16:creationId xmlns:a16="http://schemas.microsoft.com/office/drawing/2014/main" id="{927D8CCB-C606-4B2A-90D7-27605CEA8F12}"/>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Freeform 92">
                  <a:extLst>
                    <a:ext uri="{FF2B5EF4-FFF2-40B4-BE49-F238E27FC236}">
                      <a16:creationId xmlns:a16="http://schemas.microsoft.com/office/drawing/2014/main" id="{B353C6CF-7C52-4582-BD84-201454C022F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Freeform 93">
                  <a:extLst>
                    <a:ext uri="{FF2B5EF4-FFF2-40B4-BE49-F238E27FC236}">
                      <a16:creationId xmlns:a16="http://schemas.microsoft.com/office/drawing/2014/main" id="{C799B626-79B7-4E64-935F-65BEE80481B3}"/>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Freeform 94">
                  <a:extLst>
                    <a:ext uri="{FF2B5EF4-FFF2-40B4-BE49-F238E27FC236}">
                      <a16:creationId xmlns:a16="http://schemas.microsoft.com/office/drawing/2014/main" id="{B7B36C24-9862-455D-9251-E46DE97BC758}"/>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Freeform 95">
                  <a:extLst>
                    <a:ext uri="{FF2B5EF4-FFF2-40B4-BE49-F238E27FC236}">
                      <a16:creationId xmlns:a16="http://schemas.microsoft.com/office/drawing/2014/main" id="{193E5A31-D565-4318-B097-779564A9BEE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Freeform 96">
                  <a:extLst>
                    <a:ext uri="{FF2B5EF4-FFF2-40B4-BE49-F238E27FC236}">
                      <a16:creationId xmlns:a16="http://schemas.microsoft.com/office/drawing/2014/main" id="{26050D31-A3F4-4D9F-BAA3-0049A7EFA38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4" name="Freeform 97">
                  <a:extLst>
                    <a:ext uri="{FF2B5EF4-FFF2-40B4-BE49-F238E27FC236}">
                      <a16:creationId xmlns:a16="http://schemas.microsoft.com/office/drawing/2014/main" id="{8C98AF02-2823-4AAA-B04F-2C5F08882F65}"/>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5" name="Freeform 98">
                  <a:extLst>
                    <a:ext uri="{FF2B5EF4-FFF2-40B4-BE49-F238E27FC236}">
                      <a16:creationId xmlns:a16="http://schemas.microsoft.com/office/drawing/2014/main" id="{E643E671-FB11-45D4-B0FF-D9378A1CA5EC}"/>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6" name="Freeform 99">
                  <a:extLst>
                    <a:ext uri="{FF2B5EF4-FFF2-40B4-BE49-F238E27FC236}">
                      <a16:creationId xmlns:a16="http://schemas.microsoft.com/office/drawing/2014/main" id="{ECE3B84C-AF5B-44F5-B034-FC369ADDA56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7" name="Freeform 100">
                  <a:extLst>
                    <a:ext uri="{FF2B5EF4-FFF2-40B4-BE49-F238E27FC236}">
                      <a16:creationId xmlns:a16="http://schemas.microsoft.com/office/drawing/2014/main" id="{9DCCCCE1-99C0-4974-AB14-CF93C95040C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8" name="Freeform 101">
                  <a:extLst>
                    <a:ext uri="{FF2B5EF4-FFF2-40B4-BE49-F238E27FC236}">
                      <a16:creationId xmlns:a16="http://schemas.microsoft.com/office/drawing/2014/main" id="{C20F5236-56DE-41BA-B8B3-4CAE3C81DF44}"/>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9" name="Freeform 102">
                  <a:extLst>
                    <a:ext uri="{FF2B5EF4-FFF2-40B4-BE49-F238E27FC236}">
                      <a16:creationId xmlns:a16="http://schemas.microsoft.com/office/drawing/2014/main" id="{2EEC2DEE-6B82-4043-B33D-6C0349601FC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0" name="Freeform 103">
                  <a:extLst>
                    <a:ext uri="{FF2B5EF4-FFF2-40B4-BE49-F238E27FC236}">
                      <a16:creationId xmlns:a16="http://schemas.microsoft.com/office/drawing/2014/main" id="{8696F78E-4450-4BB2-9D9C-6FE19F74692D}"/>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Freeform 104">
                  <a:extLst>
                    <a:ext uri="{FF2B5EF4-FFF2-40B4-BE49-F238E27FC236}">
                      <a16:creationId xmlns:a16="http://schemas.microsoft.com/office/drawing/2014/main" id="{BF071592-C8FC-4902-9735-98FE59DF059A}"/>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Freeform 105">
                  <a:extLst>
                    <a:ext uri="{FF2B5EF4-FFF2-40B4-BE49-F238E27FC236}">
                      <a16:creationId xmlns:a16="http://schemas.microsoft.com/office/drawing/2014/main" id="{AD4045EA-CA9E-4C0C-A50C-08798B75D03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Freeform 106">
                  <a:extLst>
                    <a:ext uri="{FF2B5EF4-FFF2-40B4-BE49-F238E27FC236}">
                      <a16:creationId xmlns:a16="http://schemas.microsoft.com/office/drawing/2014/main" id="{4CDF2642-DD52-4CF6-B92B-CC7FFCFAFD30}"/>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4" name="Freeform 107">
                  <a:extLst>
                    <a:ext uri="{FF2B5EF4-FFF2-40B4-BE49-F238E27FC236}">
                      <a16:creationId xmlns:a16="http://schemas.microsoft.com/office/drawing/2014/main" id="{8B6D5244-9CB4-4187-8ECA-AD9B97E2FDA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5" name="Freeform 108">
                  <a:extLst>
                    <a:ext uri="{FF2B5EF4-FFF2-40B4-BE49-F238E27FC236}">
                      <a16:creationId xmlns:a16="http://schemas.microsoft.com/office/drawing/2014/main" id="{C9A7792D-0FE2-4789-A63B-31D3FA917D18}"/>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6" name="Freeform 109">
                  <a:extLst>
                    <a:ext uri="{FF2B5EF4-FFF2-40B4-BE49-F238E27FC236}">
                      <a16:creationId xmlns:a16="http://schemas.microsoft.com/office/drawing/2014/main" id="{D9398FDC-5BE8-4952-8EDC-909F783BF8C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Freeform 110">
                  <a:extLst>
                    <a:ext uri="{FF2B5EF4-FFF2-40B4-BE49-F238E27FC236}">
                      <a16:creationId xmlns:a16="http://schemas.microsoft.com/office/drawing/2014/main" id="{6DAA1E8A-89F9-4661-9862-DD1FB28C9A10}"/>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8" name="Freeform 111">
                  <a:extLst>
                    <a:ext uri="{FF2B5EF4-FFF2-40B4-BE49-F238E27FC236}">
                      <a16:creationId xmlns:a16="http://schemas.microsoft.com/office/drawing/2014/main" id="{36920469-9451-4A1C-B50D-F8F949FF05AD}"/>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Freeform 112">
                  <a:extLst>
                    <a:ext uri="{FF2B5EF4-FFF2-40B4-BE49-F238E27FC236}">
                      <a16:creationId xmlns:a16="http://schemas.microsoft.com/office/drawing/2014/main" id="{FC362862-3BEC-4ABC-8831-87C7580910E9}"/>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82" name="Freeform 113">
                <a:extLst>
                  <a:ext uri="{FF2B5EF4-FFF2-40B4-BE49-F238E27FC236}">
                    <a16:creationId xmlns:a16="http://schemas.microsoft.com/office/drawing/2014/main" id="{AC1CAD05-6F18-4E58-95CC-2201E7BC4FA1}"/>
                  </a:ext>
                </a:extLst>
              </p:cNvPr>
              <p:cNvSpPr>
                <a:spLocks noChangeAspect="1"/>
              </p:cNvSpPr>
              <p:nvPr/>
            </p:nvSpPr>
            <p:spPr bwMode="black">
              <a:xfrm>
                <a:off x="1866552" y="3074252"/>
                <a:ext cx="198077" cy="19668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marL="0" marR="0" lvl="0" indent="0" algn="ctr" defTabSz="672139"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 name="Group 115">
              <a:extLst>
                <a:ext uri="{FF2B5EF4-FFF2-40B4-BE49-F238E27FC236}">
                  <a16:creationId xmlns:a16="http://schemas.microsoft.com/office/drawing/2014/main" id="{C6A69F36-FF41-4E47-BD10-A6FD15688079}"/>
                </a:ext>
              </a:extLst>
            </p:cNvPr>
            <p:cNvGrpSpPr/>
            <p:nvPr/>
          </p:nvGrpSpPr>
          <p:grpSpPr bwMode="black">
            <a:xfrm>
              <a:off x="1217668" y="4395302"/>
              <a:ext cx="589950" cy="455404"/>
              <a:chOff x="7010400" y="2133600"/>
              <a:chExt cx="1379538" cy="1065213"/>
            </a:xfrm>
            <a:solidFill>
              <a:srgbClr val="505050"/>
            </a:solidFill>
          </p:grpSpPr>
          <p:sp>
            <p:nvSpPr>
              <p:cNvPr id="34" name="Freeform 116">
                <a:extLst>
                  <a:ext uri="{FF2B5EF4-FFF2-40B4-BE49-F238E27FC236}">
                    <a16:creationId xmlns:a16="http://schemas.microsoft.com/office/drawing/2014/main" id="{AB3BF8A8-41F0-4434-9E78-3A2049D05FEE}"/>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17">
                <a:extLst>
                  <a:ext uri="{FF2B5EF4-FFF2-40B4-BE49-F238E27FC236}">
                    <a16:creationId xmlns:a16="http://schemas.microsoft.com/office/drawing/2014/main" id="{7F77435B-EC3A-4392-9DE6-100E98F0CF85}"/>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reeform 118">
                <a:extLst>
                  <a:ext uri="{FF2B5EF4-FFF2-40B4-BE49-F238E27FC236}">
                    <a16:creationId xmlns:a16="http://schemas.microsoft.com/office/drawing/2014/main" id="{80B1A931-8481-4655-B96B-B9716D6D1FB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Freeform 119">
                <a:extLst>
                  <a:ext uri="{FF2B5EF4-FFF2-40B4-BE49-F238E27FC236}">
                    <a16:creationId xmlns:a16="http://schemas.microsoft.com/office/drawing/2014/main" id="{2F9382FD-F6FE-49D7-8079-0C72ABE41EF0}"/>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120">
                <a:extLst>
                  <a:ext uri="{FF2B5EF4-FFF2-40B4-BE49-F238E27FC236}">
                    <a16:creationId xmlns:a16="http://schemas.microsoft.com/office/drawing/2014/main" id="{4A12F216-1FC4-4D6D-BCE7-6F6B243C6CD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121">
                <a:extLst>
                  <a:ext uri="{FF2B5EF4-FFF2-40B4-BE49-F238E27FC236}">
                    <a16:creationId xmlns:a16="http://schemas.microsoft.com/office/drawing/2014/main" id="{C4FF157D-32FD-48F2-95D0-F1A38709356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reeform 122">
                <a:extLst>
                  <a:ext uri="{FF2B5EF4-FFF2-40B4-BE49-F238E27FC236}">
                    <a16:creationId xmlns:a16="http://schemas.microsoft.com/office/drawing/2014/main" id="{7E487918-10A7-4BCE-B985-90E4D0E01AE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123">
                <a:extLst>
                  <a:ext uri="{FF2B5EF4-FFF2-40B4-BE49-F238E27FC236}">
                    <a16:creationId xmlns:a16="http://schemas.microsoft.com/office/drawing/2014/main" id="{6768D4F7-92F7-4D45-BD89-C818CFF9C85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124">
                <a:extLst>
                  <a:ext uri="{FF2B5EF4-FFF2-40B4-BE49-F238E27FC236}">
                    <a16:creationId xmlns:a16="http://schemas.microsoft.com/office/drawing/2014/main" id="{ACC39831-0A05-46C1-89B1-73934FC4F09C}"/>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125">
                <a:extLst>
                  <a:ext uri="{FF2B5EF4-FFF2-40B4-BE49-F238E27FC236}">
                    <a16:creationId xmlns:a16="http://schemas.microsoft.com/office/drawing/2014/main" id="{0E91BA0B-B829-4FE4-8D23-916976AE8DE9}"/>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126">
                <a:extLst>
                  <a:ext uri="{FF2B5EF4-FFF2-40B4-BE49-F238E27FC236}">
                    <a16:creationId xmlns:a16="http://schemas.microsoft.com/office/drawing/2014/main" id="{9DB13A8F-ED6D-4952-8287-A65A1FC3FF6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127">
                <a:extLst>
                  <a:ext uri="{FF2B5EF4-FFF2-40B4-BE49-F238E27FC236}">
                    <a16:creationId xmlns:a16="http://schemas.microsoft.com/office/drawing/2014/main" id="{AA2B69D3-88D5-44BA-9832-06456484D615}"/>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128">
                <a:extLst>
                  <a:ext uri="{FF2B5EF4-FFF2-40B4-BE49-F238E27FC236}">
                    <a16:creationId xmlns:a16="http://schemas.microsoft.com/office/drawing/2014/main" id="{FCB81C92-D021-41D4-B392-7DA8E86E825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129">
                <a:extLst>
                  <a:ext uri="{FF2B5EF4-FFF2-40B4-BE49-F238E27FC236}">
                    <a16:creationId xmlns:a16="http://schemas.microsoft.com/office/drawing/2014/main" id="{D8F78628-8913-44E1-B266-E1C44BE8F842}"/>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130">
                <a:extLst>
                  <a:ext uri="{FF2B5EF4-FFF2-40B4-BE49-F238E27FC236}">
                    <a16:creationId xmlns:a16="http://schemas.microsoft.com/office/drawing/2014/main" id="{B334B7B8-A661-45DF-A70D-F35D660022B0}"/>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131">
                <a:extLst>
                  <a:ext uri="{FF2B5EF4-FFF2-40B4-BE49-F238E27FC236}">
                    <a16:creationId xmlns:a16="http://schemas.microsoft.com/office/drawing/2014/main" id="{1FE91DE7-ED5C-45FA-B399-6A9490D89F31}"/>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132">
                <a:extLst>
                  <a:ext uri="{FF2B5EF4-FFF2-40B4-BE49-F238E27FC236}">
                    <a16:creationId xmlns:a16="http://schemas.microsoft.com/office/drawing/2014/main" id="{05BF7C52-EBF9-47F7-AB5A-016544CBA11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133">
                <a:extLst>
                  <a:ext uri="{FF2B5EF4-FFF2-40B4-BE49-F238E27FC236}">
                    <a16:creationId xmlns:a16="http://schemas.microsoft.com/office/drawing/2014/main" id="{B54A737B-D190-4512-BA6E-C8F39F56F2FE}"/>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34">
                <a:extLst>
                  <a:ext uri="{FF2B5EF4-FFF2-40B4-BE49-F238E27FC236}">
                    <a16:creationId xmlns:a16="http://schemas.microsoft.com/office/drawing/2014/main" id="{02FC8322-A277-4D5A-99AB-02F5362E4345}"/>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35">
                <a:extLst>
                  <a:ext uri="{FF2B5EF4-FFF2-40B4-BE49-F238E27FC236}">
                    <a16:creationId xmlns:a16="http://schemas.microsoft.com/office/drawing/2014/main" id="{752B8652-59A4-4D53-8CA1-F1F76B6531E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36">
                <a:extLst>
                  <a:ext uri="{FF2B5EF4-FFF2-40B4-BE49-F238E27FC236}">
                    <a16:creationId xmlns:a16="http://schemas.microsoft.com/office/drawing/2014/main" id="{3724CB40-56DB-4101-9BCA-7EFC9EC6F67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7">
                <a:extLst>
                  <a:ext uri="{FF2B5EF4-FFF2-40B4-BE49-F238E27FC236}">
                    <a16:creationId xmlns:a16="http://schemas.microsoft.com/office/drawing/2014/main" id="{DA82BCB8-2956-474C-A32F-151F62A8EEB9}"/>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38">
                <a:extLst>
                  <a:ext uri="{FF2B5EF4-FFF2-40B4-BE49-F238E27FC236}">
                    <a16:creationId xmlns:a16="http://schemas.microsoft.com/office/drawing/2014/main" id="{657125EE-082C-4B77-9440-BB691E4EC31B}"/>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reeform 139">
                <a:extLst>
                  <a:ext uri="{FF2B5EF4-FFF2-40B4-BE49-F238E27FC236}">
                    <a16:creationId xmlns:a16="http://schemas.microsoft.com/office/drawing/2014/main" id="{649E85D1-1C14-4107-9E80-5E19C50CDFA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reeform 140">
                <a:extLst>
                  <a:ext uri="{FF2B5EF4-FFF2-40B4-BE49-F238E27FC236}">
                    <a16:creationId xmlns:a16="http://schemas.microsoft.com/office/drawing/2014/main" id="{EC14EAAF-1A85-410A-B8E5-37F1C07D8A5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41">
                <a:extLst>
                  <a:ext uri="{FF2B5EF4-FFF2-40B4-BE49-F238E27FC236}">
                    <a16:creationId xmlns:a16="http://schemas.microsoft.com/office/drawing/2014/main" id="{FFE1BDC1-F395-45A1-BB6B-72FD386AF88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142">
                <a:extLst>
                  <a:ext uri="{FF2B5EF4-FFF2-40B4-BE49-F238E27FC236}">
                    <a16:creationId xmlns:a16="http://schemas.microsoft.com/office/drawing/2014/main" id="{8D8C3646-3638-4025-BAD7-A1A44162762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143">
                <a:extLst>
                  <a:ext uri="{FF2B5EF4-FFF2-40B4-BE49-F238E27FC236}">
                    <a16:creationId xmlns:a16="http://schemas.microsoft.com/office/drawing/2014/main" id="{BE655838-A811-4B86-9E08-F3AFFFD93DA4}"/>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144">
                <a:extLst>
                  <a:ext uri="{FF2B5EF4-FFF2-40B4-BE49-F238E27FC236}">
                    <a16:creationId xmlns:a16="http://schemas.microsoft.com/office/drawing/2014/main" id="{D818C1D3-DCD8-428D-A8DE-8D3CBE4208E0}"/>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145">
                <a:extLst>
                  <a:ext uri="{FF2B5EF4-FFF2-40B4-BE49-F238E27FC236}">
                    <a16:creationId xmlns:a16="http://schemas.microsoft.com/office/drawing/2014/main" id="{696E0D0C-D3EC-4906-B243-7D5DB2E7492B}"/>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146">
                <a:extLst>
                  <a:ext uri="{FF2B5EF4-FFF2-40B4-BE49-F238E27FC236}">
                    <a16:creationId xmlns:a16="http://schemas.microsoft.com/office/drawing/2014/main" id="{3BDD9052-97D7-4030-ABBD-FAF4C40DF26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147">
                <a:extLst>
                  <a:ext uri="{FF2B5EF4-FFF2-40B4-BE49-F238E27FC236}">
                    <a16:creationId xmlns:a16="http://schemas.microsoft.com/office/drawing/2014/main" id="{3C865D9E-2FF5-4A90-91B8-0E37E356B0FA}"/>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148">
                <a:extLst>
                  <a:ext uri="{FF2B5EF4-FFF2-40B4-BE49-F238E27FC236}">
                    <a16:creationId xmlns:a16="http://schemas.microsoft.com/office/drawing/2014/main" id="{61073B14-71F5-41BC-84DF-D864B82D62D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149">
                <a:extLst>
                  <a:ext uri="{FF2B5EF4-FFF2-40B4-BE49-F238E27FC236}">
                    <a16:creationId xmlns:a16="http://schemas.microsoft.com/office/drawing/2014/main" id="{7FF02ABA-9628-4B9D-984E-315D1AC865C3}"/>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150">
                <a:extLst>
                  <a:ext uri="{FF2B5EF4-FFF2-40B4-BE49-F238E27FC236}">
                    <a16:creationId xmlns:a16="http://schemas.microsoft.com/office/drawing/2014/main" id="{67F10F1D-B38E-4D54-8CAB-BF8DF44D48C4}"/>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151">
                <a:extLst>
                  <a:ext uri="{FF2B5EF4-FFF2-40B4-BE49-F238E27FC236}">
                    <a16:creationId xmlns:a16="http://schemas.microsoft.com/office/drawing/2014/main" id="{47D75109-64C9-4924-9A28-D37248AB737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152">
                <a:extLst>
                  <a:ext uri="{FF2B5EF4-FFF2-40B4-BE49-F238E27FC236}">
                    <a16:creationId xmlns:a16="http://schemas.microsoft.com/office/drawing/2014/main" id="{C9A40241-2071-45EF-8387-7EE74B07E51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153">
                <a:extLst>
                  <a:ext uri="{FF2B5EF4-FFF2-40B4-BE49-F238E27FC236}">
                    <a16:creationId xmlns:a16="http://schemas.microsoft.com/office/drawing/2014/main" id="{ADDBC80C-3F01-43D2-8766-9A895206F0BF}"/>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154">
                <a:extLst>
                  <a:ext uri="{FF2B5EF4-FFF2-40B4-BE49-F238E27FC236}">
                    <a16:creationId xmlns:a16="http://schemas.microsoft.com/office/drawing/2014/main" id="{4A58B6DC-485F-4458-8180-C9A593C4D79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155">
                <a:extLst>
                  <a:ext uri="{FF2B5EF4-FFF2-40B4-BE49-F238E27FC236}">
                    <a16:creationId xmlns:a16="http://schemas.microsoft.com/office/drawing/2014/main" id="{2B7925A7-ED3C-4EE3-8B08-244315A80E38}"/>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156">
                <a:extLst>
                  <a:ext uri="{FF2B5EF4-FFF2-40B4-BE49-F238E27FC236}">
                    <a16:creationId xmlns:a16="http://schemas.microsoft.com/office/drawing/2014/main" id="{DFFCF8E4-681C-4AAE-8039-A5C15D7DDC4E}"/>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Freeform 157">
                <a:extLst>
                  <a:ext uri="{FF2B5EF4-FFF2-40B4-BE49-F238E27FC236}">
                    <a16:creationId xmlns:a16="http://schemas.microsoft.com/office/drawing/2014/main" id="{5F3424EE-EECA-4960-A5FB-AB2177F667AA}"/>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Freeform 158">
                <a:extLst>
                  <a:ext uri="{FF2B5EF4-FFF2-40B4-BE49-F238E27FC236}">
                    <a16:creationId xmlns:a16="http://schemas.microsoft.com/office/drawing/2014/main" id="{7D70D836-00A5-4492-9FAF-1257A9AF6B5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Freeform 159">
                <a:extLst>
                  <a:ext uri="{FF2B5EF4-FFF2-40B4-BE49-F238E27FC236}">
                    <a16:creationId xmlns:a16="http://schemas.microsoft.com/office/drawing/2014/main" id="{0537E927-468D-4642-BC9C-D80822CC6553}"/>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Freeform 160">
                <a:extLst>
                  <a:ext uri="{FF2B5EF4-FFF2-40B4-BE49-F238E27FC236}">
                    <a16:creationId xmlns:a16="http://schemas.microsoft.com/office/drawing/2014/main" id="{2A92296A-699D-4E88-ADCF-769FFB477761}"/>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Freeform 161">
                <a:extLst>
                  <a:ext uri="{FF2B5EF4-FFF2-40B4-BE49-F238E27FC236}">
                    <a16:creationId xmlns:a16="http://schemas.microsoft.com/office/drawing/2014/main" id="{53EC3EEA-6D3E-4FE9-8E5F-9BD1E9654F8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Freeform 162">
                <a:extLst>
                  <a:ext uri="{FF2B5EF4-FFF2-40B4-BE49-F238E27FC236}">
                    <a16:creationId xmlns:a16="http://schemas.microsoft.com/office/drawing/2014/main" id="{9C7F12BB-2DC1-4B00-A6B5-753DF3D6378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solidFill>
                  <a:effectLst/>
                  <a:uLnTx/>
                  <a:uFillTx/>
                  <a:latin typeface="Segoe UI Semilight"/>
                  <a:ea typeface="+mn-ea"/>
                  <a:cs typeface="+mn-cs"/>
                </a:endParaRPr>
              </a:p>
            </p:txBody>
          </p:sp>
        </p:grpSp>
        <p:pic>
          <p:nvPicPr>
            <p:cNvPr id="16" name="Picture 164">
              <a:extLst>
                <a:ext uri="{FF2B5EF4-FFF2-40B4-BE49-F238E27FC236}">
                  <a16:creationId xmlns:a16="http://schemas.microsoft.com/office/drawing/2014/main" id="{51397D79-684F-4775-AA2C-76934DC36CC0}"/>
                </a:ext>
              </a:extLst>
            </p:cNvPr>
            <p:cNvPicPr>
              <a:picLocks noChangeAspect="1"/>
            </p:cNvPicPr>
            <p:nvPr/>
          </p:nvPicPr>
          <p:blipFill>
            <a:blip r:embed="rId4"/>
            <a:stretch>
              <a:fillRect/>
            </a:stretch>
          </p:blipFill>
          <p:spPr>
            <a:xfrm>
              <a:off x="9296570" y="3278187"/>
              <a:ext cx="1610314" cy="1610314"/>
            </a:xfrm>
            <a:prstGeom prst="rect">
              <a:avLst/>
            </a:prstGeom>
          </p:spPr>
        </p:pic>
        <p:sp>
          <p:nvSpPr>
            <p:cNvPr id="17" name="Rectangle 165">
              <a:extLst>
                <a:ext uri="{FF2B5EF4-FFF2-40B4-BE49-F238E27FC236}">
                  <a16:creationId xmlns:a16="http://schemas.microsoft.com/office/drawing/2014/main" id="{8B7F4920-28A2-4818-95D3-13FA7B21D6BF}"/>
                </a:ext>
              </a:extLst>
            </p:cNvPr>
            <p:cNvSpPr/>
            <p:nvPr/>
          </p:nvSpPr>
          <p:spPr>
            <a:xfrm>
              <a:off x="9383581" y="5157469"/>
              <a:ext cx="1436292" cy="492443"/>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Azure</a:t>
              </a:r>
            </a:p>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Active Directory</a:t>
              </a:r>
            </a:p>
          </p:txBody>
        </p:sp>
        <p:pic>
          <p:nvPicPr>
            <p:cNvPr id="18" name="Picture 167">
              <a:extLst>
                <a:ext uri="{FF2B5EF4-FFF2-40B4-BE49-F238E27FC236}">
                  <a16:creationId xmlns:a16="http://schemas.microsoft.com/office/drawing/2014/main" id="{E2F4EC9B-6991-4F62-8017-83D7E19AC4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9714" y="3899585"/>
              <a:ext cx="889046" cy="588277"/>
            </a:xfrm>
            <a:prstGeom prst="rect">
              <a:avLst/>
            </a:prstGeom>
          </p:spPr>
        </p:pic>
        <p:grpSp>
          <p:nvGrpSpPr>
            <p:cNvPr id="19" name="Group 174">
              <a:extLst>
                <a:ext uri="{FF2B5EF4-FFF2-40B4-BE49-F238E27FC236}">
                  <a16:creationId xmlns:a16="http://schemas.microsoft.com/office/drawing/2014/main" id="{76E3243F-81E6-468A-BBF5-6A6D9AC4F813}"/>
                </a:ext>
              </a:extLst>
            </p:cNvPr>
            <p:cNvGrpSpPr/>
            <p:nvPr/>
          </p:nvGrpSpPr>
          <p:grpSpPr>
            <a:xfrm>
              <a:off x="1587660" y="3973512"/>
              <a:ext cx="2652937" cy="372556"/>
              <a:chOff x="1587660" y="4261331"/>
              <a:chExt cx="2652937" cy="548147"/>
            </a:xfrm>
          </p:grpSpPr>
          <p:cxnSp>
            <p:nvCxnSpPr>
              <p:cNvPr id="31" name="Elbow Connector 169">
                <a:extLst>
                  <a:ext uri="{FF2B5EF4-FFF2-40B4-BE49-F238E27FC236}">
                    <a16:creationId xmlns:a16="http://schemas.microsoft.com/office/drawing/2014/main" id="{BE0EEFC1-63D1-4FFE-ACE0-89EF27E2866C}"/>
                  </a:ext>
                </a:extLst>
              </p:cNvPr>
              <p:cNvCxnSpPr/>
              <p:nvPr/>
            </p:nvCxnSpPr>
            <p:spPr>
              <a:xfrm flipV="1">
                <a:off x="1587660" y="4274587"/>
                <a:ext cx="2652937" cy="534891"/>
              </a:xfrm>
              <a:prstGeom prst="bentConnector3">
                <a:avLst>
                  <a:gd name="adj1" fmla="val -265"/>
                </a:avLst>
              </a:prstGeom>
              <a:ln>
                <a:solidFill>
                  <a:schemeClr val="bg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172">
                <a:extLst>
                  <a:ext uri="{FF2B5EF4-FFF2-40B4-BE49-F238E27FC236}">
                    <a16:creationId xmlns:a16="http://schemas.microsoft.com/office/drawing/2014/main" id="{F672EA30-D0DF-4AD4-B6D0-0565387624AA}"/>
                  </a:ext>
                </a:extLst>
              </p:cNvPr>
              <p:cNvCxnSpPr/>
              <p:nvPr/>
            </p:nvCxnSpPr>
            <p:spPr>
              <a:xfrm flipV="1">
                <a:off x="2644098" y="4278506"/>
                <a:ext cx="7316" cy="394462"/>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173">
                <a:extLst>
                  <a:ext uri="{FF2B5EF4-FFF2-40B4-BE49-F238E27FC236}">
                    <a16:creationId xmlns:a16="http://schemas.microsoft.com/office/drawing/2014/main" id="{68C77161-3656-4504-8054-24D1160D25A7}"/>
                  </a:ext>
                </a:extLst>
              </p:cNvPr>
              <p:cNvCxnSpPr/>
              <p:nvPr/>
            </p:nvCxnSpPr>
            <p:spPr>
              <a:xfrm flipH="1" flipV="1">
                <a:off x="3716890" y="4261331"/>
                <a:ext cx="1" cy="441593"/>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84">
              <a:extLst>
                <a:ext uri="{FF2B5EF4-FFF2-40B4-BE49-F238E27FC236}">
                  <a16:creationId xmlns:a16="http://schemas.microsoft.com/office/drawing/2014/main" id="{2238E1B6-DE7A-4410-8CA9-B3C8B34D9B65}"/>
                </a:ext>
              </a:extLst>
            </p:cNvPr>
            <p:cNvCxnSpPr/>
            <p:nvPr/>
          </p:nvCxnSpPr>
          <p:spPr>
            <a:xfrm flipH="1">
              <a:off x="7782127" y="4195939"/>
              <a:ext cx="1407910"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185">
              <a:extLst>
                <a:ext uri="{FF2B5EF4-FFF2-40B4-BE49-F238E27FC236}">
                  <a16:creationId xmlns:a16="http://schemas.microsoft.com/office/drawing/2014/main" id="{809D8A61-D100-4F9F-96EA-A18B7440A2E5}"/>
                </a:ext>
              </a:extLst>
            </p:cNvPr>
            <p:cNvCxnSpPr/>
            <p:nvPr/>
          </p:nvCxnSpPr>
          <p:spPr>
            <a:xfrm flipH="1">
              <a:off x="5214960" y="4204949"/>
              <a:ext cx="1231877"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22" name="Rectangle 187">
              <a:extLst>
                <a:ext uri="{FF2B5EF4-FFF2-40B4-BE49-F238E27FC236}">
                  <a16:creationId xmlns:a16="http://schemas.microsoft.com/office/drawing/2014/main" id="{5F823F49-576A-43B8-B1AE-EC7D2E53ADED}"/>
                </a:ext>
              </a:extLst>
            </p:cNvPr>
            <p:cNvSpPr/>
            <p:nvPr/>
          </p:nvSpPr>
          <p:spPr>
            <a:xfrm>
              <a:off x="6321989" y="5157468"/>
              <a:ext cx="1572648" cy="492443"/>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Azure AD Domain Services</a:t>
              </a:r>
            </a:p>
          </p:txBody>
        </p:sp>
        <p:sp>
          <p:nvSpPr>
            <p:cNvPr id="23" name="TextBox 188">
              <a:extLst>
                <a:ext uri="{FF2B5EF4-FFF2-40B4-BE49-F238E27FC236}">
                  <a16:creationId xmlns:a16="http://schemas.microsoft.com/office/drawing/2014/main" id="{FAC1BBB8-C551-45EF-A785-28A9EC77BFB9}"/>
                </a:ext>
              </a:extLst>
            </p:cNvPr>
            <p:cNvSpPr txBox="1"/>
            <p:nvPr/>
          </p:nvSpPr>
          <p:spPr>
            <a:xfrm>
              <a:off x="1217668" y="5852991"/>
              <a:ext cx="3772045" cy="8015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Segoe UI Light"/>
                  <a:ea typeface="+mn-ea"/>
                  <a:cs typeface="+mn-cs"/>
                </a:rPr>
                <a:t>Contoso’s workloads/apps </a:t>
              </a:r>
              <a:br>
                <a:rPr kumimoji="0" lang="en-US" sz="1600" b="1" i="0" u="none" strike="noStrike" kern="0" cap="none" spc="0" normalizeH="0" baseline="0" noProof="0" dirty="0">
                  <a:ln>
                    <a:noFill/>
                  </a:ln>
                  <a:solidFill>
                    <a:schemeClr val="tx2"/>
                  </a:solidFill>
                  <a:effectLst/>
                  <a:uLnTx/>
                  <a:uFillTx/>
                  <a:latin typeface="Segoe UI Light"/>
                  <a:ea typeface="+mn-ea"/>
                  <a:cs typeface="+mn-cs"/>
                </a:rPr>
              </a:br>
              <a:r>
                <a:rPr kumimoji="0" lang="en-US" sz="1600" b="1" i="0" u="none" strike="noStrike" kern="0" cap="none" spc="0" normalizeH="0" baseline="0" noProof="0" dirty="0">
                  <a:ln>
                    <a:noFill/>
                  </a:ln>
                  <a:solidFill>
                    <a:schemeClr val="tx2"/>
                  </a:solidFill>
                  <a:effectLst/>
                  <a:uLnTx/>
                  <a:uFillTx/>
                  <a:latin typeface="Segoe UI Light"/>
                  <a:ea typeface="+mn-ea"/>
                  <a:cs typeface="+mn-cs"/>
                </a:rPr>
                <a:t>in Azure IaaS</a:t>
              </a:r>
            </a:p>
          </p:txBody>
        </p:sp>
        <p:sp>
          <p:nvSpPr>
            <p:cNvPr id="24" name="TextBox 189">
              <a:extLst>
                <a:ext uri="{FF2B5EF4-FFF2-40B4-BE49-F238E27FC236}">
                  <a16:creationId xmlns:a16="http://schemas.microsoft.com/office/drawing/2014/main" id="{4549AD84-B240-4273-BE5C-D19A553FD2AD}"/>
                </a:ext>
              </a:extLst>
            </p:cNvPr>
            <p:cNvSpPr txBox="1"/>
            <p:nvPr/>
          </p:nvSpPr>
          <p:spPr>
            <a:xfrm>
              <a:off x="907431" y="5259618"/>
              <a:ext cx="2415206"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rgbClr val="353535"/>
                  </a:solidFill>
                  <a:effectLst/>
                  <a:uLnTx/>
                  <a:uFillTx/>
                  <a:latin typeface="Segoe UI Light"/>
                  <a:ea typeface="+mn-ea"/>
                  <a:cs typeface="+mn-cs"/>
                </a:rPr>
                <a:t>Virtual network</a:t>
              </a:r>
            </a:p>
          </p:txBody>
        </p:sp>
        <p:sp>
          <p:nvSpPr>
            <p:cNvPr id="25" name="Freeform 54">
              <a:extLst>
                <a:ext uri="{FF2B5EF4-FFF2-40B4-BE49-F238E27FC236}">
                  <a16:creationId xmlns:a16="http://schemas.microsoft.com/office/drawing/2014/main" id="{3FEEFEB5-0ECC-4368-A1D3-1F1CF2A0768C}"/>
                </a:ext>
              </a:extLst>
            </p:cNvPr>
            <p:cNvSpPr>
              <a:spLocks noChangeAspect="1" noEditPoints="1"/>
            </p:cNvSpPr>
            <p:nvPr/>
          </p:nvSpPr>
          <p:spPr bwMode="black">
            <a:xfrm>
              <a:off x="1673113" y="4612169"/>
              <a:ext cx="230299" cy="23029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ounded Rectangular Callout 192">
              <a:extLst>
                <a:ext uri="{FF2B5EF4-FFF2-40B4-BE49-F238E27FC236}">
                  <a16:creationId xmlns:a16="http://schemas.microsoft.com/office/drawing/2014/main" id="{E22E365D-587F-4DB1-BC89-7EE5BD5AA377}"/>
                </a:ext>
              </a:extLst>
            </p:cNvPr>
            <p:cNvSpPr/>
            <p:nvPr/>
          </p:nvSpPr>
          <p:spPr bwMode="auto">
            <a:xfrm>
              <a:off x="3655112" y="2837602"/>
              <a:ext cx="2525008" cy="616567"/>
            </a:xfrm>
            <a:prstGeom prst="borderCallout1">
              <a:avLst>
                <a:gd name="adj1" fmla="val 58983"/>
                <a:gd name="adj2" fmla="val -3421"/>
                <a:gd name="adj3" fmla="val 167364"/>
                <a:gd name="adj4" fmla="val -27616"/>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light"/>
                  <a:ea typeface="+mn-ea"/>
                  <a:cs typeface="+mn-cs"/>
                </a:rPr>
                <a:t>Managed domain available in Contoso’s </a:t>
              </a:r>
              <a:r>
                <a:rPr kumimoji="0" lang="en-US" sz="1400" b="0" i="0" u="none" strike="noStrike" kern="0" cap="none" spc="0" normalizeH="0" baseline="0" noProof="0" dirty="0" err="1">
                  <a:ln>
                    <a:noFill/>
                  </a:ln>
                  <a:solidFill>
                    <a:schemeClr val="bg1"/>
                  </a:solidFill>
                  <a:effectLst/>
                  <a:uLnTx/>
                  <a:uFillTx/>
                  <a:latin typeface="Segoe UI Semilight"/>
                  <a:ea typeface="+mn-ea"/>
                  <a:cs typeface="+mn-cs"/>
                </a:rPr>
                <a:t>VNet</a:t>
              </a:r>
              <a:r>
                <a:rPr kumimoji="0" lang="en-US" sz="1400" b="0" i="0" u="none" strike="noStrike" kern="0" cap="none" spc="0" normalizeH="0" baseline="0" noProof="0" dirty="0">
                  <a:ln>
                    <a:noFill/>
                  </a:ln>
                  <a:solidFill>
                    <a:schemeClr val="bg1"/>
                  </a:solidFill>
                  <a:effectLst/>
                  <a:uLnTx/>
                  <a:uFillTx/>
                  <a:latin typeface="Segoe UI Semilight"/>
                  <a:ea typeface="+mn-ea"/>
                  <a:cs typeface="+mn-cs"/>
                </a:rPr>
                <a:t>.</a:t>
              </a:r>
            </a:p>
          </p:txBody>
        </p:sp>
        <p:sp>
          <p:nvSpPr>
            <p:cNvPr id="27" name="Freeform 193">
              <a:extLst>
                <a:ext uri="{FF2B5EF4-FFF2-40B4-BE49-F238E27FC236}">
                  <a16:creationId xmlns:a16="http://schemas.microsoft.com/office/drawing/2014/main" id="{31442D54-130A-4F28-BBB6-843518B73B91}"/>
                </a:ext>
              </a:extLst>
            </p:cNvPr>
            <p:cNvSpPr>
              <a:spLocks noEditPoints="1"/>
            </p:cNvSpPr>
            <p:nvPr/>
          </p:nvSpPr>
          <p:spPr bwMode="auto">
            <a:xfrm>
              <a:off x="8367283" y="4293370"/>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reeform 194">
              <a:extLst>
                <a:ext uri="{FF2B5EF4-FFF2-40B4-BE49-F238E27FC236}">
                  <a16:creationId xmlns:a16="http://schemas.microsoft.com/office/drawing/2014/main" id="{2309E58A-3278-4E40-A86E-AF97A3CE1996}"/>
                </a:ext>
              </a:extLst>
            </p:cNvPr>
            <p:cNvSpPr>
              <a:spLocks noEditPoints="1"/>
            </p:cNvSpPr>
            <p:nvPr/>
          </p:nvSpPr>
          <p:spPr bwMode="auto">
            <a:xfrm>
              <a:off x="8271919" y="3881037"/>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195">
              <a:extLst>
                <a:ext uri="{FF2B5EF4-FFF2-40B4-BE49-F238E27FC236}">
                  <a16:creationId xmlns:a16="http://schemas.microsoft.com/office/drawing/2014/main" id="{229E3E7F-B009-4593-9E78-549557718941}"/>
                </a:ext>
              </a:extLst>
            </p:cNvPr>
            <p:cNvSpPr>
              <a:spLocks noEditPoints="1"/>
            </p:cNvSpPr>
            <p:nvPr/>
          </p:nvSpPr>
          <p:spPr bwMode="auto">
            <a:xfrm>
              <a:off x="8643727" y="3882980"/>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196">
              <a:extLst>
                <a:ext uri="{FF2B5EF4-FFF2-40B4-BE49-F238E27FC236}">
                  <a16:creationId xmlns:a16="http://schemas.microsoft.com/office/drawing/2014/main" id="{44F509B7-2888-46CE-AC44-8CB84F2B4823}"/>
                </a:ext>
              </a:extLst>
            </p:cNvPr>
            <p:cNvSpPr>
              <a:spLocks noChangeAspect="1" noEditPoints="1"/>
            </p:cNvSpPr>
            <p:nvPr/>
          </p:nvSpPr>
          <p:spPr bwMode="auto">
            <a:xfrm>
              <a:off x="6610999" y="3707426"/>
              <a:ext cx="1028159" cy="1014569"/>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073036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en-GB" sz="2800" b="1" u="sng" dirty="0"/>
              <a:t>Azure</a:t>
            </a:r>
            <a:r>
              <a:rPr lang="en-GB" sz="2800" dirty="0">
                <a:solidFill>
                  <a:schemeClr val="tx2"/>
                </a:solidFill>
              </a:rPr>
              <a:t> </a:t>
            </a:r>
            <a:r>
              <a:rPr lang="de-DE" dirty="0" err="1"/>
              <a:t>Active</a:t>
            </a:r>
            <a:r>
              <a:rPr lang="de-DE" dirty="0"/>
              <a:t> Directory Domain Services, </a:t>
            </a:r>
            <a:r>
              <a:rPr lang="de-DE" dirty="0" err="1"/>
              <a:t>Sync</a:t>
            </a:r>
            <a:r>
              <a:rPr lang="de-DE" dirty="0"/>
              <a:t> </a:t>
            </a:r>
            <a:r>
              <a:rPr lang="de-DE" dirty="0" err="1"/>
              <a:t>with</a:t>
            </a:r>
            <a:r>
              <a:rPr lang="de-DE" dirty="0"/>
              <a:t> on-</a:t>
            </a:r>
            <a:r>
              <a:rPr lang="de-DE" dirty="0" err="1"/>
              <a:t>prem</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grpSp>
        <p:nvGrpSpPr>
          <p:cNvPr id="8" name="Group 197">
            <a:extLst>
              <a:ext uri="{FF2B5EF4-FFF2-40B4-BE49-F238E27FC236}">
                <a16:creationId xmlns:a16="http://schemas.microsoft.com/office/drawing/2014/main" id="{F70C4580-6789-4770-A88F-24112918E3ED}"/>
              </a:ext>
            </a:extLst>
          </p:cNvPr>
          <p:cNvGrpSpPr/>
          <p:nvPr/>
        </p:nvGrpSpPr>
        <p:grpSpPr>
          <a:xfrm>
            <a:off x="237029" y="1192828"/>
            <a:ext cx="10111708" cy="4923719"/>
            <a:chOff x="222739" y="1311581"/>
            <a:chExt cx="11300938" cy="5342971"/>
          </a:xfrm>
        </p:grpSpPr>
        <p:sp>
          <p:nvSpPr>
            <p:cNvPr id="9" name="Freeform 163">
              <a:extLst>
                <a:ext uri="{FF2B5EF4-FFF2-40B4-BE49-F238E27FC236}">
                  <a16:creationId xmlns:a16="http://schemas.microsoft.com/office/drawing/2014/main" id="{61E33DBE-77DB-46D2-BFBD-2DFFAEA3349E}"/>
                </a:ext>
              </a:extLst>
            </p:cNvPr>
            <p:cNvSpPr>
              <a:spLocks noChangeAspect="1"/>
            </p:cNvSpPr>
            <p:nvPr/>
          </p:nvSpPr>
          <p:spPr bwMode="black">
            <a:xfrm>
              <a:off x="222739" y="1311581"/>
              <a:ext cx="11300938" cy="533845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2">
                <a:lumMod val="85000"/>
              </a:schemeClr>
            </a:solidFill>
            <a:ln>
              <a:solidFill>
                <a:schemeClr val="bg1">
                  <a:lumMod val="85000"/>
                </a:schemeClr>
              </a:solidFill>
            </a:ln>
          </p:spPr>
          <p:txBody>
            <a:bodyPr vert="horz" wrap="square" lIns="65910" tIns="32955" rIns="65910" bIns="32955"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 name="Rectangle 3">
              <a:extLst>
                <a:ext uri="{FF2B5EF4-FFF2-40B4-BE49-F238E27FC236}">
                  <a16:creationId xmlns:a16="http://schemas.microsoft.com/office/drawing/2014/main" id="{32DDF5C6-1555-439C-80EB-957707ED711C}"/>
                </a:ext>
              </a:extLst>
            </p:cNvPr>
            <p:cNvSpPr/>
            <p:nvPr/>
          </p:nvSpPr>
          <p:spPr bwMode="auto">
            <a:xfrm>
              <a:off x="1036637" y="3744912"/>
              <a:ext cx="3657600" cy="1901952"/>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2" name="Group 14">
              <a:extLst>
                <a:ext uri="{FF2B5EF4-FFF2-40B4-BE49-F238E27FC236}">
                  <a16:creationId xmlns:a16="http://schemas.microsoft.com/office/drawing/2014/main" id="{F2872B41-E5F4-4A45-87D4-74E95177E057}"/>
                </a:ext>
              </a:extLst>
            </p:cNvPr>
            <p:cNvGrpSpPr/>
            <p:nvPr/>
          </p:nvGrpSpPr>
          <p:grpSpPr>
            <a:xfrm>
              <a:off x="4237037" y="5378694"/>
              <a:ext cx="458002" cy="468411"/>
              <a:chOff x="8154650" y="4263822"/>
              <a:chExt cx="609600" cy="623456"/>
            </a:xfrm>
          </p:grpSpPr>
          <p:sp>
            <p:nvSpPr>
              <p:cNvPr id="177" name="Hexagon 10">
                <a:extLst>
                  <a:ext uri="{FF2B5EF4-FFF2-40B4-BE49-F238E27FC236}">
                    <a16:creationId xmlns:a16="http://schemas.microsoft.com/office/drawing/2014/main" id="{DAA225A3-EB3D-4861-8D90-E8775B46998B}"/>
                  </a:ext>
                </a:extLst>
              </p:cNvPr>
              <p:cNvSpPr/>
              <p:nvPr/>
            </p:nvSpPr>
            <p:spPr bwMode="auto">
              <a:xfrm>
                <a:off x="8154650" y="4370325"/>
                <a:ext cx="609600" cy="4572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8" name="Rectangle 13">
                <a:extLst>
                  <a:ext uri="{FF2B5EF4-FFF2-40B4-BE49-F238E27FC236}">
                    <a16:creationId xmlns:a16="http://schemas.microsoft.com/office/drawing/2014/main" id="{146FECA4-EE14-4BD0-9442-9A2168D7B2FE}"/>
                  </a:ext>
                </a:extLst>
              </p:cNvPr>
              <p:cNvSpPr/>
              <p:nvPr/>
            </p:nvSpPr>
            <p:spPr bwMode="auto">
              <a:xfrm>
                <a:off x="8284497" y="4263822"/>
                <a:ext cx="355928" cy="62345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00B0F0"/>
                    </a:solidFill>
                    <a:effectLst/>
                    <a:uLnTx/>
                    <a:uFillTx/>
                    <a:latin typeface="Segoe UI Semilight"/>
                    <a:ea typeface="+mn-ea"/>
                    <a:cs typeface="+mn-cs"/>
                  </a:rPr>
                  <a: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B0F0"/>
                  </a:solidFill>
                  <a:effectLst/>
                  <a:uLnTx/>
                  <a:uFillTx/>
                  <a:latin typeface="Segoe UI Semilight"/>
                  <a:ea typeface="+mn-ea"/>
                  <a:cs typeface="+mn-cs"/>
                </a:endParaRPr>
              </a:p>
            </p:txBody>
          </p:sp>
        </p:grpSp>
        <p:grpSp>
          <p:nvGrpSpPr>
            <p:cNvPr id="13" name="Group 17">
              <a:extLst>
                <a:ext uri="{FF2B5EF4-FFF2-40B4-BE49-F238E27FC236}">
                  <a16:creationId xmlns:a16="http://schemas.microsoft.com/office/drawing/2014/main" id="{599DB7A2-2DAA-41B9-9AFE-9CD21DC327BC}"/>
                </a:ext>
              </a:extLst>
            </p:cNvPr>
            <p:cNvGrpSpPr/>
            <p:nvPr/>
          </p:nvGrpSpPr>
          <p:grpSpPr bwMode="black">
            <a:xfrm>
              <a:off x="3388989" y="4328790"/>
              <a:ext cx="589950" cy="455404"/>
              <a:chOff x="7010400" y="2133600"/>
              <a:chExt cx="1379538" cy="1065213"/>
            </a:xfrm>
            <a:solidFill>
              <a:srgbClr val="505050"/>
            </a:solidFill>
          </p:grpSpPr>
          <p:sp>
            <p:nvSpPr>
              <p:cNvPr id="130" name="Freeform 18">
                <a:extLst>
                  <a:ext uri="{FF2B5EF4-FFF2-40B4-BE49-F238E27FC236}">
                    <a16:creationId xmlns:a16="http://schemas.microsoft.com/office/drawing/2014/main" id="{39E8F2BD-6F51-449F-BAD0-0FCE23593A2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1" name="Freeform 19">
                <a:extLst>
                  <a:ext uri="{FF2B5EF4-FFF2-40B4-BE49-F238E27FC236}">
                    <a16:creationId xmlns:a16="http://schemas.microsoft.com/office/drawing/2014/main" id="{54097756-226E-4C5B-BB3A-DE43B9B54BA9}"/>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2" name="Freeform 20">
                <a:extLst>
                  <a:ext uri="{FF2B5EF4-FFF2-40B4-BE49-F238E27FC236}">
                    <a16:creationId xmlns:a16="http://schemas.microsoft.com/office/drawing/2014/main" id="{2DC89C38-1A40-4F8F-8F92-333E274582AF}"/>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Freeform 21">
                <a:extLst>
                  <a:ext uri="{FF2B5EF4-FFF2-40B4-BE49-F238E27FC236}">
                    <a16:creationId xmlns:a16="http://schemas.microsoft.com/office/drawing/2014/main" id="{A8B4EA06-8518-41CB-AC6A-5EE4D1D0E0C8}"/>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4" name="Freeform 22">
                <a:extLst>
                  <a:ext uri="{FF2B5EF4-FFF2-40B4-BE49-F238E27FC236}">
                    <a16:creationId xmlns:a16="http://schemas.microsoft.com/office/drawing/2014/main" id="{8D41F24A-658E-43E7-A196-09B8C48E295A}"/>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Freeform 23">
                <a:extLst>
                  <a:ext uri="{FF2B5EF4-FFF2-40B4-BE49-F238E27FC236}">
                    <a16:creationId xmlns:a16="http://schemas.microsoft.com/office/drawing/2014/main" id="{45BA6775-A65A-4E28-A37E-E5D713A78B11}"/>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6" name="Freeform 24">
                <a:extLst>
                  <a:ext uri="{FF2B5EF4-FFF2-40B4-BE49-F238E27FC236}">
                    <a16:creationId xmlns:a16="http://schemas.microsoft.com/office/drawing/2014/main" id="{BF520BCD-B571-4A91-9F94-F4E85888AC1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25">
                <a:extLst>
                  <a:ext uri="{FF2B5EF4-FFF2-40B4-BE49-F238E27FC236}">
                    <a16:creationId xmlns:a16="http://schemas.microsoft.com/office/drawing/2014/main" id="{ED065B2B-6A79-4279-9B89-11891564029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26">
                <a:extLst>
                  <a:ext uri="{FF2B5EF4-FFF2-40B4-BE49-F238E27FC236}">
                    <a16:creationId xmlns:a16="http://schemas.microsoft.com/office/drawing/2014/main" id="{38902549-BD8D-427A-80E6-C3E9B8FB958B}"/>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Freeform 27">
                <a:extLst>
                  <a:ext uri="{FF2B5EF4-FFF2-40B4-BE49-F238E27FC236}">
                    <a16:creationId xmlns:a16="http://schemas.microsoft.com/office/drawing/2014/main" id="{5DA66978-B3D4-45D3-8760-B22560CFF40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28">
                <a:extLst>
                  <a:ext uri="{FF2B5EF4-FFF2-40B4-BE49-F238E27FC236}">
                    <a16:creationId xmlns:a16="http://schemas.microsoft.com/office/drawing/2014/main" id="{A8F86ABB-4F17-4048-AFD8-5D24FCFFF0F7}"/>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Freeform 29">
                <a:extLst>
                  <a:ext uri="{FF2B5EF4-FFF2-40B4-BE49-F238E27FC236}">
                    <a16:creationId xmlns:a16="http://schemas.microsoft.com/office/drawing/2014/main" id="{C63032E6-B4A6-4857-863A-9DAD49F4A22A}"/>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2" name="Freeform 30">
                <a:extLst>
                  <a:ext uri="{FF2B5EF4-FFF2-40B4-BE49-F238E27FC236}">
                    <a16:creationId xmlns:a16="http://schemas.microsoft.com/office/drawing/2014/main" id="{2D23E59A-A8F9-45FC-8C01-67C9CE567A5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3" name="Freeform 31">
                <a:extLst>
                  <a:ext uri="{FF2B5EF4-FFF2-40B4-BE49-F238E27FC236}">
                    <a16:creationId xmlns:a16="http://schemas.microsoft.com/office/drawing/2014/main" id="{37DB2D5F-219B-4ED1-9FD2-E5538528864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Freeform 32">
                <a:extLst>
                  <a:ext uri="{FF2B5EF4-FFF2-40B4-BE49-F238E27FC236}">
                    <a16:creationId xmlns:a16="http://schemas.microsoft.com/office/drawing/2014/main" id="{8A2BA7D7-3C78-4C58-A15A-64CC71D7B873}"/>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5" name="Freeform 33">
                <a:extLst>
                  <a:ext uri="{FF2B5EF4-FFF2-40B4-BE49-F238E27FC236}">
                    <a16:creationId xmlns:a16="http://schemas.microsoft.com/office/drawing/2014/main" id="{FA7645C8-FCBC-473D-B934-E644FC68EAD3}"/>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6" name="Freeform 34">
                <a:extLst>
                  <a:ext uri="{FF2B5EF4-FFF2-40B4-BE49-F238E27FC236}">
                    <a16:creationId xmlns:a16="http://schemas.microsoft.com/office/drawing/2014/main" id="{666CD9CE-A2CD-4706-828A-7A0017673FD8}"/>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7" name="Freeform 35">
                <a:extLst>
                  <a:ext uri="{FF2B5EF4-FFF2-40B4-BE49-F238E27FC236}">
                    <a16:creationId xmlns:a16="http://schemas.microsoft.com/office/drawing/2014/main" id="{48CB400F-A348-4D3F-9D28-11200B9DDEA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8" name="Freeform 36">
                <a:extLst>
                  <a:ext uri="{FF2B5EF4-FFF2-40B4-BE49-F238E27FC236}">
                    <a16:creationId xmlns:a16="http://schemas.microsoft.com/office/drawing/2014/main" id="{6123B208-8808-4422-BE14-03383711D6B9}"/>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9" name="Freeform 37">
                <a:extLst>
                  <a:ext uri="{FF2B5EF4-FFF2-40B4-BE49-F238E27FC236}">
                    <a16:creationId xmlns:a16="http://schemas.microsoft.com/office/drawing/2014/main" id="{27FDCDA1-009A-4CC5-8346-8FE1F727D37B}"/>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0" name="Freeform 38">
                <a:extLst>
                  <a:ext uri="{FF2B5EF4-FFF2-40B4-BE49-F238E27FC236}">
                    <a16:creationId xmlns:a16="http://schemas.microsoft.com/office/drawing/2014/main" id="{0B4D1CBB-62D0-43F6-9EB7-25AFE59B8ABB}"/>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1" name="Freeform 39">
                <a:extLst>
                  <a:ext uri="{FF2B5EF4-FFF2-40B4-BE49-F238E27FC236}">
                    <a16:creationId xmlns:a16="http://schemas.microsoft.com/office/drawing/2014/main" id="{CDB1A163-01E4-4CAB-9002-EADE1E9CC91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2" name="Freeform 40">
                <a:extLst>
                  <a:ext uri="{FF2B5EF4-FFF2-40B4-BE49-F238E27FC236}">
                    <a16:creationId xmlns:a16="http://schemas.microsoft.com/office/drawing/2014/main" id="{950ADFA6-D34E-42E7-8768-7BC86EA891C6}"/>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3" name="Freeform 41">
                <a:extLst>
                  <a:ext uri="{FF2B5EF4-FFF2-40B4-BE49-F238E27FC236}">
                    <a16:creationId xmlns:a16="http://schemas.microsoft.com/office/drawing/2014/main" id="{EC216DF1-CFF9-4659-A8CF-9C5B1270BE24}"/>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4" name="Freeform 42">
                <a:extLst>
                  <a:ext uri="{FF2B5EF4-FFF2-40B4-BE49-F238E27FC236}">
                    <a16:creationId xmlns:a16="http://schemas.microsoft.com/office/drawing/2014/main" id="{1B8D7B52-D5D6-412C-8E69-82347EC68889}"/>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Freeform 43">
                <a:extLst>
                  <a:ext uri="{FF2B5EF4-FFF2-40B4-BE49-F238E27FC236}">
                    <a16:creationId xmlns:a16="http://schemas.microsoft.com/office/drawing/2014/main" id="{433EE9BD-24B7-4842-98A5-A58D3B1E24B2}"/>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Freeform 44">
                <a:extLst>
                  <a:ext uri="{FF2B5EF4-FFF2-40B4-BE49-F238E27FC236}">
                    <a16:creationId xmlns:a16="http://schemas.microsoft.com/office/drawing/2014/main" id="{70C31C70-6C2F-4395-B23F-2EF2823F990C}"/>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7" name="Freeform 45">
                <a:extLst>
                  <a:ext uri="{FF2B5EF4-FFF2-40B4-BE49-F238E27FC236}">
                    <a16:creationId xmlns:a16="http://schemas.microsoft.com/office/drawing/2014/main" id="{8A3ED94E-F386-4596-AFF7-3B598313994A}"/>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46">
                <a:extLst>
                  <a:ext uri="{FF2B5EF4-FFF2-40B4-BE49-F238E27FC236}">
                    <a16:creationId xmlns:a16="http://schemas.microsoft.com/office/drawing/2014/main" id="{48F011D7-0438-4CE3-8771-DDF82DE34CC2}"/>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9" name="Freeform 47">
                <a:extLst>
                  <a:ext uri="{FF2B5EF4-FFF2-40B4-BE49-F238E27FC236}">
                    <a16:creationId xmlns:a16="http://schemas.microsoft.com/office/drawing/2014/main" id="{363DBFA7-FC08-40CC-8A1C-63B23D5469C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0" name="Freeform 48">
                <a:extLst>
                  <a:ext uri="{FF2B5EF4-FFF2-40B4-BE49-F238E27FC236}">
                    <a16:creationId xmlns:a16="http://schemas.microsoft.com/office/drawing/2014/main" id="{E165893F-876E-4BC9-A5D5-2D22067DA58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1" name="Freeform 49">
                <a:extLst>
                  <a:ext uri="{FF2B5EF4-FFF2-40B4-BE49-F238E27FC236}">
                    <a16:creationId xmlns:a16="http://schemas.microsoft.com/office/drawing/2014/main" id="{5939E90A-EB5B-4941-8F93-476AAC4A4DC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2" name="Freeform 50">
                <a:extLst>
                  <a:ext uri="{FF2B5EF4-FFF2-40B4-BE49-F238E27FC236}">
                    <a16:creationId xmlns:a16="http://schemas.microsoft.com/office/drawing/2014/main" id="{D48615D0-32DC-46AC-A9FD-36ECCD6EF7F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3" name="Freeform 51">
                <a:extLst>
                  <a:ext uri="{FF2B5EF4-FFF2-40B4-BE49-F238E27FC236}">
                    <a16:creationId xmlns:a16="http://schemas.microsoft.com/office/drawing/2014/main" id="{D55E545F-6902-40C9-B1FC-E02D9F95654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4" name="Freeform 52">
                <a:extLst>
                  <a:ext uri="{FF2B5EF4-FFF2-40B4-BE49-F238E27FC236}">
                    <a16:creationId xmlns:a16="http://schemas.microsoft.com/office/drawing/2014/main" id="{688ABCC2-D8D3-49A8-8837-96D72BEBCC7A}"/>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5" name="Freeform 53">
                <a:extLst>
                  <a:ext uri="{FF2B5EF4-FFF2-40B4-BE49-F238E27FC236}">
                    <a16:creationId xmlns:a16="http://schemas.microsoft.com/office/drawing/2014/main" id="{BC5C7C47-224B-4FF8-BDDB-6E7A85C7B6D3}"/>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Freeform 54">
                <a:extLst>
                  <a:ext uri="{FF2B5EF4-FFF2-40B4-BE49-F238E27FC236}">
                    <a16:creationId xmlns:a16="http://schemas.microsoft.com/office/drawing/2014/main" id="{3D000679-9B6B-407B-9D48-CD08647AEBF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7" name="Freeform 55">
                <a:extLst>
                  <a:ext uri="{FF2B5EF4-FFF2-40B4-BE49-F238E27FC236}">
                    <a16:creationId xmlns:a16="http://schemas.microsoft.com/office/drawing/2014/main" id="{7BDCF1B0-6676-459D-A337-5828D04AE9B2}"/>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8" name="Freeform 56">
                <a:extLst>
                  <a:ext uri="{FF2B5EF4-FFF2-40B4-BE49-F238E27FC236}">
                    <a16:creationId xmlns:a16="http://schemas.microsoft.com/office/drawing/2014/main" id="{F5E6F754-1026-491B-8B59-757763E0DD0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Freeform 57">
                <a:extLst>
                  <a:ext uri="{FF2B5EF4-FFF2-40B4-BE49-F238E27FC236}">
                    <a16:creationId xmlns:a16="http://schemas.microsoft.com/office/drawing/2014/main" id="{5D40B272-A7B7-4273-8C37-81E63429A01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0" name="Freeform 58">
                <a:extLst>
                  <a:ext uri="{FF2B5EF4-FFF2-40B4-BE49-F238E27FC236}">
                    <a16:creationId xmlns:a16="http://schemas.microsoft.com/office/drawing/2014/main" id="{F513D770-65F7-4A47-AD00-9B448E5D873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1" name="Freeform 59">
                <a:extLst>
                  <a:ext uri="{FF2B5EF4-FFF2-40B4-BE49-F238E27FC236}">
                    <a16:creationId xmlns:a16="http://schemas.microsoft.com/office/drawing/2014/main" id="{6117D538-0CFF-45C7-B057-4B50A3A0717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Freeform 60">
                <a:extLst>
                  <a:ext uri="{FF2B5EF4-FFF2-40B4-BE49-F238E27FC236}">
                    <a16:creationId xmlns:a16="http://schemas.microsoft.com/office/drawing/2014/main" id="{71D9543C-A906-45C9-B067-C307254883B0}"/>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3" name="Freeform 61">
                <a:extLst>
                  <a:ext uri="{FF2B5EF4-FFF2-40B4-BE49-F238E27FC236}">
                    <a16:creationId xmlns:a16="http://schemas.microsoft.com/office/drawing/2014/main" id="{479CBAA0-F173-4C5E-A1AE-B35CFC7AE7A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4" name="Freeform 62">
                <a:extLst>
                  <a:ext uri="{FF2B5EF4-FFF2-40B4-BE49-F238E27FC236}">
                    <a16:creationId xmlns:a16="http://schemas.microsoft.com/office/drawing/2014/main" id="{A1D2AF21-D3DC-4FE8-936E-09F463011ADA}"/>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Freeform 63">
                <a:extLst>
                  <a:ext uri="{FF2B5EF4-FFF2-40B4-BE49-F238E27FC236}">
                    <a16:creationId xmlns:a16="http://schemas.microsoft.com/office/drawing/2014/main" id="{2B3007AA-A006-4A2D-B023-173AF7D8E09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6" name="Freeform 64">
                <a:extLst>
                  <a:ext uri="{FF2B5EF4-FFF2-40B4-BE49-F238E27FC236}">
                    <a16:creationId xmlns:a16="http://schemas.microsoft.com/office/drawing/2014/main" id="{D8FA2D6A-DDC4-4287-BD1C-A135EC211925}"/>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4" name="Group 114">
              <a:extLst>
                <a:ext uri="{FF2B5EF4-FFF2-40B4-BE49-F238E27FC236}">
                  <a16:creationId xmlns:a16="http://schemas.microsoft.com/office/drawing/2014/main" id="{3000B283-13AA-4D8D-A2C5-A0C061813500}"/>
                </a:ext>
              </a:extLst>
            </p:cNvPr>
            <p:cNvGrpSpPr/>
            <p:nvPr/>
          </p:nvGrpSpPr>
          <p:grpSpPr>
            <a:xfrm>
              <a:off x="2325700" y="4342092"/>
              <a:ext cx="692137" cy="496267"/>
              <a:chOff x="1492615" y="2860796"/>
              <a:chExt cx="572014" cy="410138"/>
            </a:xfrm>
          </p:grpSpPr>
          <p:grpSp>
            <p:nvGrpSpPr>
              <p:cNvPr id="81" name="Group 65">
                <a:extLst>
                  <a:ext uri="{FF2B5EF4-FFF2-40B4-BE49-F238E27FC236}">
                    <a16:creationId xmlns:a16="http://schemas.microsoft.com/office/drawing/2014/main" id="{17F5D49D-3811-4BA2-8962-6F2A24B2A17F}"/>
                  </a:ext>
                </a:extLst>
              </p:cNvPr>
              <p:cNvGrpSpPr/>
              <p:nvPr/>
            </p:nvGrpSpPr>
            <p:grpSpPr bwMode="black">
              <a:xfrm>
                <a:off x="1492615" y="2860796"/>
                <a:ext cx="487562" cy="376367"/>
                <a:chOff x="7010400" y="2133600"/>
                <a:chExt cx="1379538" cy="1065213"/>
              </a:xfrm>
              <a:solidFill>
                <a:srgbClr val="505050"/>
              </a:solidFill>
            </p:grpSpPr>
            <p:sp>
              <p:nvSpPr>
                <p:cNvPr id="83" name="Freeform 66">
                  <a:extLst>
                    <a:ext uri="{FF2B5EF4-FFF2-40B4-BE49-F238E27FC236}">
                      <a16:creationId xmlns:a16="http://schemas.microsoft.com/office/drawing/2014/main" id="{5A2FD627-903F-422E-808F-4AC1B8994C5A}"/>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Freeform 67">
                  <a:extLst>
                    <a:ext uri="{FF2B5EF4-FFF2-40B4-BE49-F238E27FC236}">
                      <a16:creationId xmlns:a16="http://schemas.microsoft.com/office/drawing/2014/main" id="{D86C7660-825B-4AE4-80C5-4273FEA735B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68">
                  <a:extLst>
                    <a:ext uri="{FF2B5EF4-FFF2-40B4-BE49-F238E27FC236}">
                      <a16:creationId xmlns:a16="http://schemas.microsoft.com/office/drawing/2014/main" id="{E8A53B6F-0531-40D1-8A12-7654665E0ED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69">
                  <a:extLst>
                    <a:ext uri="{FF2B5EF4-FFF2-40B4-BE49-F238E27FC236}">
                      <a16:creationId xmlns:a16="http://schemas.microsoft.com/office/drawing/2014/main" id="{4732D72D-59AF-47B8-B674-C2FD4D201BA7}"/>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Freeform 70">
                  <a:extLst>
                    <a:ext uri="{FF2B5EF4-FFF2-40B4-BE49-F238E27FC236}">
                      <a16:creationId xmlns:a16="http://schemas.microsoft.com/office/drawing/2014/main" id="{A5F652F8-01BF-4E8D-BA31-438988E0E63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71">
                  <a:extLst>
                    <a:ext uri="{FF2B5EF4-FFF2-40B4-BE49-F238E27FC236}">
                      <a16:creationId xmlns:a16="http://schemas.microsoft.com/office/drawing/2014/main" id="{F5DBB6E6-CF0C-4C96-BB4A-401F4CFD2B6F}"/>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Freeform 72">
                  <a:extLst>
                    <a:ext uri="{FF2B5EF4-FFF2-40B4-BE49-F238E27FC236}">
                      <a16:creationId xmlns:a16="http://schemas.microsoft.com/office/drawing/2014/main" id="{200C4A28-3676-4423-A0FC-B5C38E40A3E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73">
                  <a:extLst>
                    <a:ext uri="{FF2B5EF4-FFF2-40B4-BE49-F238E27FC236}">
                      <a16:creationId xmlns:a16="http://schemas.microsoft.com/office/drawing/2014/main" id="{8BB29E3E-3FE9-442D-B4BA-44EAEBA8D2C5}"/>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74">
                  <a:extLst>
                    <a:ext uri="{FF2B5EF4-FFF2-40B4-BE49-F238E27FC236}">
                      <a16:creationId xmlns:a16="http://schemas.microsoft.com/office/drawing/2014/main" id="{F5A8EB47-F3EF-41DC-9758-23871E688111}"/>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Freeform 75">
                  <a:extLst>
                    <a:ext uri="{FF2B5EF4-FFF2-40B4-BE49-F238E27FC236}">
                      <a16:creationId xmlns:a16="http://schemas.microsoft.com/office/drawing/2014/main" id="{FD70291F-9734-4A27-978D-E4CB15E62766}"/>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Freeform 76">
                  <a:extLst>
                    <a:ext uri="{FF2B5EF4-FFF2-40B4-BE49-F238E27FC236}">
                      <a16:creationId xmlns:a16="http://schemas.microsoft.com/office/drawing/2014/main" id="{4F888331-FAE1-47CD-93B7-7E927581124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4" name="Freeform 77">
                  <a:extLst>
                    <a:ext uri="{FF2B5EF4-FFF2-40B4-BE49-F238E27FC236}">
                      <a16:creationId xmlns:a16="http://schemas.microsoft.com/office/drawing/2014/main" id="{D3E95984-1E9E-4DE7-8ED0-7DB9E1C9B6C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Freeform 78">
                  <a:extLst>
                    <a:ext uri="{FF2B5EF4-FFF2-40B4-BE49-F238E27FC236}">
                      <a16:creationId xmlns:a16="http://schemas.microsoft.com/office/drawing/2014/main" id="{639378F2-EF51-4B39-8A23-A698D1E5CD0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Freeform 79">
                  <a:extLst>
                    <a:ext uri="{FF2B5EF4-FFF2-40B4-BE49-F238E27FC236}">
                      <a16:creationId xmlns:a16="http://schemas.microsoft.com/office/drawing/2014/main" id="{0A2B26AA-5274-4858-9E8C-6D7174F88C0D}"/>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Freeform 80">
                  <a:extLst>
                    <a:ext uri="{FF2B5EF4-FFF2-40B4-BE49-F238E27FC236}">
                      <a16:creationId xmlns:a16="http://schemas.microsoft.com/office/drawing/2014/main" id="{02E4D4AE-14B5-45AE-8D07-AAC98CCDACC9}"/>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81">
                  <a:extLst>
                    <a:ext uri="{FF2B5EF4-FFF2-40B4-BE49-F238E27FC236}">
                      <a16:creationId xmlns:a16="http://schemas.microsoft.com/office/drawing/2014/main" id="{79FAB398-BFCB-43BE-AD14-BF915C947CBB}"/>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82">
                  <a:extLst>
                    <a:ext uri="{FF2B5EF4-FFF2-40B4-BE49-F238E27FC236}">
                      <a16:creationId xmlns:a16="http://schemas.microsoft.com/office/drawing/2014/main" id="{5DCE33C9-3A35-489C-900D-726EE1F6DB2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83">
                  <a:extLst>
                    <a:ext uri="{FF2B5EF4-FFF2-40B4-BE49-F238E27FC236}">
                      <a16:creationId xmlns:a16="http://schemas.microsoft.com/office/drawing/2014/main" id="{716D6D89-546D-487D-92B3-8F6502A93AF3}"/>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Freeform 84">
                  <a:extLst>
                    <a:ext uri="{FF2B5EF4-FFF2-40B4-BE49-F238E27FC236}">
                      <a16:creationId xmlns:a16="http://schemas.microsoft.com/office/drawing/2014/main" id="{5C282BB3-6FFD-41A7-A8F5-67ABF9DCB3B7}"/>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85">
                  <a:extLst>
                    <a:ext uri="{FF2B5EF4-FFF2-40B4-BE49-F238E27FC236}">
                      <a16:creationId xmlns:a16="http://schemas.microsoft.com/office/drawing/2014/main" id="{F6855DBD-AB5D-4234-8987-CD9A1D16669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86">
                  <a:extLst>
                    <a:ext uri="{FF2B5EF4-FFF2-40B4-BE49-F238E27FC236}">
                      <a16:creationId xmlns:a16="http://schemas.microsoft.com/office/drawing/2014/main" id="{57224B2F-CF69-419E-AF3E-7E78538D8B0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Freeform 87">
                  <a:extLst>
                    <a:ext uri="{FF2B5EF4-FFF2-40B4-BE49-F238E27FC236}">
                      <a16:creationId xmlns:a16="http://schemas.microsoft.com/office/drawing/2014/main" id="{154C8073-A43C-4087-8D58-831A93F8DDCF}"/>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88">
                  <a:extLst>
                    <a:ext uri="{FF2B5EF4-FFF2-40B4-BE49-F238E27FC236}">
                      <a16:creationId xmlns:a16="http://schemas.microsoft.com/office/drawing/2014/main" id="{8071EE4A-E9B3-4D64-A101-46ECCBD71551}"/>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89">
                  <a:extLst>
                    <a:ext uri="{FF2B5EF4-FFF2-40B4-BE49-F238E27FC236}">
                      <a16:creationId xmlns:a16="http://schemas.microsoft.com/office/drawing/2014/main" id="{82E8F029-6E50-4A47-B033-662A2A163185}"/>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Freeform 90">
                  <a:extLst>
                    <a:ext uri="{FF2B5EF4-FFF2-40B4-BE49-F238E27FC236}">
                      <a16:creationId xmlns:a16="http://schemas.microsoft.com/office/drawing/2014/main" id="{C5E75E01-B6A2-482F-BFDA-F14C809DFFF5}"/>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91">
                  <a:extLst>
                    <a:ext uri="{FF2B5EF4-FFF2-40B4-BE49-F238E27FC236}">
                      <a16:creationId xmlns:a16="http://schemas.microsoft.com/office/drawing/2014/main" id="{927D8CCB-C606-4B2A-90D7-27605CEA8F12}"/>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Freeform 92">
                  <a:extLst>
                    <a:ext uri="{FF2B5EF4-FFF2-40B4-BE49-F238E27FC236}">
                      <a16:creationId xmlns:a16="http://schemas.microsoft.com/office/drawing/2014/main" id="{B353C6CF-7C52-4582-BD84-201454C022F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Freeform 93">
                  <a:extLst>
                    <a:ext uri="{FF2B5EF4-FFF2-40B4-BE49-F238E27FC236}">
                      <a16:creationId xmlns:a16="http://schemas.microsoft.com/office/drawing/2014/main" id="{C799B626-79B7-4E64-935F-65BEE80481B3}"/>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Freeform 94">
                  <a:extLst>
                    <a:ext uri="{FF2B5EF4-FFF2-40B4-BE49-F238E27FC236}">
                      <a16:creationId xmlns:a16="http://schemas.microsoft.com/office/drawing/2014/main" id="{B7B36C24-9862-455D-9251-E46DE97BC758}"/>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Freeform 95">
                  <a:extLst>
                    <a:ext uri="{FF2B5EF4-FFF2-40B4-BE49-F238E27FC236}">
                      <a16:creationId xmlns:a16="http://schemas.microsoft.com/office/drawing/2014/main" id="{193E5A31-D565-4318-B097-779564A9BEE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Freeform 96">
                  <a:extLst>
                    <a:ext uri="{FF2B5EF4-FFF2-40B4-BE49-F238E27FC236}">
                      <a16:creationId xmlns:a16="http://schemas.microsoft.com/office/drawing/2014/main" id="{26050D31-A3F4-4D9F-BAA3-0049A7EFA38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4" name="Freeform 97">
                  <a:extLst>
                    <a:ext uri="{FF2B5EF4-FFF2-40B4-BE49-F238E27FC236}">
                      <a16:creationId xmlns:a16="http://schemas.microsoft.com/office/drawing/2014/main" id="{8C98AF02-2823-4AAA-B04F-2C5F08882F65}"/>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5" name="Freeform 98">
                  <a:extLst>
                    <a:ext uri="{FF2B5EF4-FFF2-40B4-BE49-F238E27FC236}">
                      <a16:creationId xmlns:a16="http://schemas.microsoft.com/office/drawing/2014/main" id="{E643E671-FB11-45D4-B0FF-D9378A1CA5EC}"/>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6" name="Freeform 99">
                  <a:extLst>
                    <a:ext uri="{FF2B5EF4-FFF2-40B4-BE49-F238E27FC236}">
                      <a16:creationId xmlns:a16="http://schemas.microsoft.com/office/drawing/2014/main" id="{ECE3B84C-AF5B-44F5-B034-FC369ADDA56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7" name="Freeform 100">
                  <a:extLst>
                    <a:ext uri="{FF2B5EF4-FFF2-40B4-BE49-F238E27FC236}">
                      <a16:creationId xmlns:a16="http://schemas.microsoft.com/office/drawing/2014/main" id="{9DCCCCE1-99C0-4974-AB14-CF93C95040C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8" name="Freeform 101">
                  <a:extLst>
                    <a:ext uri="{FF2B5EF4-FFF2-40B4-BE49-F238E27FC236}">
                      <a16:creationId xmlns:a16="http://schemas.microsoft.com/office/drawing/2014/main" id="{C20F5236-56DE-41BA-B8B3-4CAE3C81DF44}"/>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9" name="Freeform 102">
                  <a:extLst>
                    <a:ext uri="{FF2B5EF4-FFF2-40B4-BE49-F238E27FC236}">
                      <a16:creationId xmlns:a16="http://schemas.microsoft.com/office/drawing/2014/main" id="{2EEC2DEE-6B82-4043-B33D-6C0349601FC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0" name="Freeform 103">
                  <a:extLst>
                    <a:ext uri="{FF2B5EF4-FFF2-40B4-BE49-F238E27FC236}">
                      <a16:creationId xmlns:a16="http://schemas.microsoft.com/office/drawing/2014/main" id="{8696F78E-4450-4BB2-9D9C-6FE19F74692D}"/>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Freeform 104">
                  <a:extLst>
                    <a:ext uri="{FF2B5EF4-FFF2-40B4-BE49-F238E27FC236}">
                      <a16:creationId xmlns:a16="http://schemas.microsoft.com/office/drawing/2014/main" id="{BF071592-C8FC-4902-9735-98FE59DF059A}"/>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Freeform 105">
                  <a:extLst>
                    <a:ext uri="{FF2B5EF4-FFF2-40B4-BE49-F238E27FC236}">
                      <a16:creationId xmlns:a16="http://schemas.microsoft.com/office/drawing/2014/main" id="{AD4045EA-CA9E-4C0C-A50C-08798B75D03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Freeform 106">
                  <a:extLst>
                    <a:ext uri="{FF2B5EF4-FFF2-40B4-BE49-F238E27FC236}">
                      <a16:creationId xmlns:a16="http://schemas.microsoft.com/office/drawing/2014/main" id="{4CDF2642-DD52-4CF6-B92B-CC7FFCFAFD30}"/>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4" name="Freeform 107">
                  <a:extLst>
                    <a:ext uri="{FF2B5EF4-FFF2-40B4-BE49-F238E27FC236}">
                      <a16:creationId xmlns:a16="http://schemas.microsoft.com/office/drawing/2014/main" id="{8B6D5244-9CB4-4187-8ECA-AD9B97E2FDA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5" name="Freeform 108">
                  <a:extLst>
                    <a:ext uri="{FF2B5EF4-FFF2-40B4-BE49-F238E27FC236}">
                      <a16:creationId xmlns:a16="http://schemas.microsoft.com/office/drawing/2014/main" id="{C9A7792D-0FE2-4789-A63B-31D3FA917D18}"/>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6" name="Freeform 109">
                  <a:extLst>
                    <a:ext uri="{FF2B5EF4-FFF2-40B4-BE49-F238E27FC236}">
                      <a16:creationId xmlns:a16="http://schemas.microsoft.com/office/drawing/2014/main" id="{D9398FDC-5BE8-4952-8EDC-909F783BF8C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Freeform 110">
                  <a:extLst>
                    <a:ext uri="{FF2B5EF4-FFF2-40B4-BE49-F238E27FC236}">
                      <a16:creationId xmlns:a16="http://schemas.microsoft.com/office/drawing/2014/main" id="{6DAA1E8A-89F9-4661-9862-DD1FB28C9A10}"/>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8" name="Freeform 111">
                  <a:extLst>
                    <a:ext uri="{FF2B5EF4-FFF2-40B4-BE49-F238E27FC236}">
                      <a16:creationId xmlns:a16="http://schemas.microsoft.com/office/drawing/2014/main" id="{36920469-9451-4A1C-B50D-F8F949FF05AD}"/>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Freeform 112">
                  <a:extLst>
                    <a:ext uri="{FF2B5EF4-FFF2-40B4-BE49-F238E27FC236}">
                      <a16:creationId xmlns:a16="http://schemas.microsoft.com/office/drawing/2014/main" id="{FC362862-3BEC-4ABC-8831-87C7580910E9}"/>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82" name="Freeform 113">
                <a:extLst>
                  <a:ext uri="{FF2B5EF4-FFF2-40B4-BE49-F238E27FC236}">
                    <a16:creationId xmlns:a16="http://schemas.microsoft.com/office/drawing/2014/main" id="{AC1CAD05-6F18-4E58-95CC-2201E7BC4FA1}"/>
                  </a:ext>
                </a:extLst>
              </p:cNvPr>
              <p:cNvSpPr>
                <a:spLocks noChangeAspect="1"/>
              </p:cNvSpPr>
              <p:nvPr/>
            </p:nvSpPr>
            <p:spPr bwMode="black">
              <a:xfrm>
                <a:off x="1866552" y="3074252"/>
                <a:ext cx="198077" cy="19668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marL="0" marR="0" lvl="0" indent="0" algn="ctr" defTabSz="672139"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 name="Group 115">
              <a:extLst>
                <a:ext uri="{FF2B5EF4-FFF2-40B4-BE49-F238E27FC236}">
                  <a16:creationId xmlns:a16="http://schemas.microsoft.com/office/drawing/2014/main" id="{C6A69F36-FF41-4E47-BD10-A6FD15688079}"/>
                </a:ext>
              </a:extLst>
            </p:cNvPr>
            <p:cNvGrpSpPr/>
            <p:nvPr/>
          </p:nvGrpSpPr>
          <p:grpSpPr bwMode="black">
            <a:xfrm>
              <a:off x="1217668" y="4395302"/>
              <a:ext cx="589950" cy="455404"/>
              <a:chOff x="7010400" y="2133600"/>
              <a:chExt cx="1379538" cy="1065213"/>
            </a:xfrm>
            <a:solidFill>
              <a:srgbClr val="505050"/>
            </a:solidFill>
          </p:grpSpPr>
          <p:sp>
            <p:nvSpPr>
              <p:cNvPr id="34" name="Freeform 116">
                <a:extLst>
                  <a:ext uri="{FF2B5EF4-FFF2-40B4-BE49-F238E27FC236}">
                    <a16:creationId xmlns:a16="http://schemas.microsoft.com/office/drawing/2014/main" id="{AB3BF8A8-41F0-4434-9E78-3A2049D05FEE}"/>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17">
                <a:extLst>
                  <a:ext uri="{FF2B5EF4-FFF2-40B4-BE49-F238E27FC236}">
                    <a16:creationId xmlns:a16="http://schemas.microsoft.com/office/drawing/2014/main" id="{7F77435B-EC3A-4392-9DE6-100E98F0CF85}"/>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reeform 118">
                <a:extLst>
                  <a:ext uri="{FF2B5EF4-FFF2-40B4-BE49-F238E27FC236}">
                    <a16:creationId xmlns:a16="http://schemas.microsoft.com/office/drawing/2014/main" id="{80B1A931-8481-4655-B96B-B9716D6D1FB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Freeform 119">
                <a:extLst>
                  <a:ext uri="{FF2B5EF4-FFF2-40B4-BE49-F238E27FC236}">
                    <a16:creationId xmlns:a16="http://schemas.microsoft.com/office/drawing/2014/main" id="{2F9382FD-F6FE-49D7-8079-0C72ABE41EF0}"/>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120">
                <a:extLst>
                  <a:ext uri="{FF2B5EF4-FFF2-40B4-BE49-F238E27FC236}">
                    <a16:creationId xmlns:a16="http://schemas.microsoft.com/office/drawing/2014/main" id="{4A12F216-1FC4-4D6D-BCE7-6F6B243C6CD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121">
                <a:extLst>
                  <a:ext uri="{FF2B5EF4-FFF2-40B4-BE49-F238E27FC236}">
                    <a16:creationId xmlns:a16="http://schemas.microsoft.com/office/drawing/2014/main" id="{C4FF157D-32FD-48F2-95D0-F1A38709356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reeform 122">
                <a:extLst>
                  <a:ext uri="{FF2B5EF4-FFF2-40B4-BE49-F238E27FC236}">
                    <a16:creationId xmlns:a16="http://schemas.microsoft.com/office/drawing/2014/main" id="{7E487918-10A7-4BCE-B985-90E4D0E01AE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123">
                <a:extLst>
                  <a:ext uri="{FF2B5EF4-FFF2-40B4-BE49-F238E27FC236}">
                    <a16:creationId xmlns:a16="http://schemas.microsoft.com/office/drawing/2014/main" id="{6768D4F7-92F7-4D45-BD89-C818CFF9C85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124">
                <a:extLst>
                  <a:ext uri="{FF2B5EF4-FFF2-40B4-BE49-F238E27FC236}">
                    <a16:creationId xmlns:a16="http://schemas.microsoft.com/office/drawing/2014/main" id="{ACC39831-0A05-46C1-89B1-73934FC4F09C}"/>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125">
                <a:extLst>
                  <a:ext uri="{FF2B5EF4-FFF2-40B4-BE49-F238E27FC236}">
                    <a16:creationId xmlns:a16="http://schemas.microsoft.com/office/drawing/2014/main" id="{0E91BA0B-B829-4FE4-8D23-916976AE8DE9}"/>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126">
                <a:extLst>
                  <a:ext uri="{FF2B5EF4-FFF2-40B4-BE49-F238E27FC236}">
                    <a16:creationId xmlns:a16="http://schemas.microsoft.com/office/drawing/2014/main" id="{9DB13A8F-ED6D-4952-8287-A65A1FC3FF6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127">
                <a:extLst>
                  <a:ext uri="{FF2B5EF4-FFF2-40B4-BE49-F238E27FC236}">
                    <a16:creationId xmlns:a16="http://schemas.microsoft.com/office/drawing/2014/main" id="{AA2B69D3-88D5-44BA-9832-06456484D615}"/>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128">
                <a:extLst>
                  <a:ext uri="{FF2B5EF4-FFF2-40B4-BE49-F238E27FC236}">
                    <a16:creationId xmlns:a16="http://schemas.microsoft.com/office/drawing/2014/main" id="{FCB81C92-D021-41D4-B392-7DA8E86E825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129">
                <a:extLst>
                  <a:ext uri="{FF2B5EF4-FFF2-40B4-BE49-F238E27FC236}">
                    <a16:creationId xmlns:a16="http://schemas.microsoft.com/office/drawing/2014/main" id="{D8F78628-8913-44E1-B266-E1C44BE8F842}"/>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130">
                <a:extLst>
                  <a:ext uri="{FF2B5EF4-FFF2-40B4-BE49-F238E27FC236}">
                    <a16:creationId xmlns:a16="http://schemas.microsoft.com/office/drawing/2014/main" id="{B334B7B8-A661-45DF-A70D-F35D660022B0}"/>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131">
                <a:extLst>
                  <a:ext uri="{FF2B5EF4-FFF2-40B4-BE49-F238E27FC236}">
                    <a16:creationId xmlns:a16="http://schemas.microsoft.com/office/drawing/2014/main" id="{1FE91DE7-ED5C-45FA-B399-6A9490D89F31}"/>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132">
                <a:extLst>
                  <a:ext uri="{FF2B5EF4-FFF2-40B4-BE49-F238E27FC236}">
                    <a16:creationId xmlns:a16="http://schemas.microsoft.com/office/drawing/2014/main" id="{05BF7C52-EBF9-47F7-AB5A-016544CBA11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133">
                <a:extLst>
                  <a:ext uri="{FF2B5EF4-FFF2-40B4-BE49-F238E27FC236}">
                    <a16:creationId xmlns:a16="http://schemas.microsoft.com/office/drawing/2014/main" id="{B54A737B-D190-4512-BA6E-C8F39F56F2FE}"/>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34">
                <a:extLst>
                  <a:ext uri="{FF2B5EF4-FFF2-40B4-BE49-F238E27FC236}">
                    <a16:creationId xmlns:a16="http://schemas.microsoft.com/office/drawing/2014/main" id="{02FC8322-A277-4D5A-99AB-02F5362E4345}"/>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35">
                <a:extLst>
                  <a:ext uri="{FF2B5EF4-FFF2-40B4-BE49-F238E27FC236}">
                    <a16:creationId xmlns:a16="http://schemas.microsoft.com/office/drawing/2014/main" id="{752B8652-59A4-4D53-8CA1-F1F76B6531E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36">
                <a:extLst>
                  <a:ext uri="{FF2B5EF4-FFF2-40B4-BE49-F238E27FC236}">
                    <a16:creationId xmlns:a16="http://schemas.microsoft.com/office/drawing/2014/main" id="{3724CB40-56DB-4101-9BCA-7EFC9EC6F67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7">
                <a:extLst>
                  <a:ext uri="{FF2B5EF4-FFF2-40B4-BE49-F238E27FC236}">
                    <a16:creationId xmlns:a16="http://schemas.microsoft.com/office/drawing/2014/main" id="{DA82BCB8-2956-474C-A32F-151F62A8EEB9}"/>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38">
                <a:extLst>
                  <a:ext uri="{FF2B5EF4-FFF2-40B4-BE49-F238E27FC236}">
                    <a16:creationId xmlns:a16="http://schemas.microsoft.com/office/drawing/2014/main" id="{657125EE-082C-4B77-9440-BB691E4EC31B}"/>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reeform 139">
                <a:extLst>
                  <a:ext uri="{FF2B5EF4-FFF2-40B4-BE49-F238E27FC236}">
                    <a16:creationId xmlns:a16="http://schemas.microsoft.com/office/drawing/2014/main" id="{649E85D1-1C14-4107-9E80-5E19C50CDFA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reeform 140">
                <a:extLst>
                  <a:ext uri="{FF2B5EF4-FFF2-40B4-BE49-F238E27FC236}">
                    <a16:creationId xmlns:a16="http://schemas.microsoft.com/office/drawing/2014/main" id="{EC14EAAF-1A85-410A-B8E5-37F1C07D8A5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41">
                <a:extLst>
                  <a:ext uri="{FF2B5EF4-FFF2-40B4-BE49-F238E27FC236}">
                    <a16:creationId xmlns:a16="http://schemas.microsoft.com/office/drawing/2014/main" id="{FFE1BDC1-F395-45A1-BB6B-72FD386AF88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142">
                <a:extLst>
                  <a:ext uri="{FF2B5EF4-FFF2-40B4-BE49-F238E27FC236}">
                    <a16:creationId xmlns:a16="http://schemas.microsoft.com/office/drawing/2014/main" id="{8D8C3646-3638-4025-BAD7-A1A44162762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143">
                <a:extLst>
                  <a:ext uri="{FF2B5EF4-FFF2-40B4-BE49-F238E27FC236}">
                    <a16:creationId xmlns:a16="http://schemas.microsoft.com/office/drawing/2014/main" id="{BE655838-A811-4B86-9E08-F3AFFFD93DA4}"/>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144">
                <a:extLst>
                  <a:ext uri="{FF2B5EF4-FFF2-40B4-BE49-F238E27FC236}">
                    <a16:creationId xmlns:a16="http://schemas.microsoft.com/office/drawing/2014/main" id="{D818C1D3-DCD8-428D-A8DE-8D3CBE4208E0}"/>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145">
                <a:extLst>
                  <a:ext uri="{FF2B5EF4-FFF2-40B4-BE49-F238E27FC236}">
                    <a16:creationId xmlns:a16="http://schemas.microsoft.com/office/drawing/2014/main" id="{696E0D0C-D3EC-4906-B243-7D5DB2E7492B}"/>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146">
                <a:extLst>
                  <a:ext uri="{FF2B5EF4-FFF2-40B4-BE49-F238E27FC236}">
                    <a16:creationId xmlns:a16="http://schemas.microsoft.com/office/drawing/2014/main" id="{3BDD9052-97D7-4030-ABBD-FAF4C40DF26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147">
                <a:extLst>
                  <a:ext uri="{FF2B5EF4-FFF2-40B4-BE49-F238E27FC236}">
                    <a16:creationId xmlns:a16="http://schemas.microsoft.com/office/drawing/2014/main" id="{3C865D9E-2FF5-4A90-91B8-0E37E356B0FA}"/>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148">
                <a:extLst>
                  <a:ext uri="{FF2B5EF4-FFF2-40B4-BE49-F238E27FC236}">
                    <a16:creationId xmlns:a16="http://schemas.microsoft.com/office/drawing/2014/main" id="{61073B14-71F5-41BC-84DF-D864B82D62D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149">
                <a:extLst>
                  <a:ext uri="{FF2B5EF4-FFF2-40B4-BE49-F238E27FC236}">
                    <a16:creationId xmlns:a16="http://schemas.microsoft.com/office/drawing/2014/main" id="{7FF02ABA-9628-4B9D-984E-315D1AC865C3}"/>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150">
                <a:extLst>
                  <a:ext uri="{FF2B5EF4-FFF2-40B4-BE49-F238E27FC236}">
                    <a16:creationId xmlns:a16="http://schemas.microsoft.com/office/drawing/2014/main" id="{67F10F1D-B38E-4D54-8CAB-BF8DF44D48C4}"/>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151">
                <a:extLst>
                  <a:ext uri="{FF2B5EF4-FFF2-40B4-BE49-F238E27FC236}">
                    <a16:creationId xmlns:a16="http://schemas.microsoft.com/office/drawing/2014/main" id="{47D75109-64C9-4924-9A28-D37248AB737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152">
                <a:extLst>
                  <a:ext uri="{FF2B5EF4-FFF2-40B4-BE49-F238E27FC236}">
                    <a16:creationId xmlns:a16="http://schemas.microsoft.com/office/drawing/2014/main" id="{C9A40241-2071-45EF-8387-7EE74B07E51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153">
                <a:extLst>
                  <a:ext uri="{FF2B5EF4-FFF2-40B4-BE49-F238E27FC236}">
                    <a16:creationId xmlns:a16="http://schemas.microsoft.com/office/drawing/2014/main" id="{ADDBC80C-3F01-43D2-8766-9A895206F0BF}"/>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154">
                <a:extLst>
                  <a:ext uri="{FF2B5EF4-FFF2-40B4-BE49-F238E27FC236}">
                    <a16:creationId xmlns:a16="http://schemas.microsoft.com/office/drawing/2014/main" id="{4A58B6DC-485F-4458-8180-C9A593C4D79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155">
                <a:extLst>
                  <a:ext uri="{FF2B5EF4-FFF2-40B4-BE49-F238E27FC236}">
                    <a16:creationId xmlns:a16="http://schemas.microsoft.com/office/drawing/2014/main" id="{2B7925A7-ED3C-4EE3-8B08-244315A80E38}"/>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156">
                <a:extLst>
                  <a:ext uri="{FF2B5EF4-FFF2-40B4-BE49-F238E27FC236}">
                    <a16:creationId xmlns:a16="http://schemas.microsoft.com/office/drawing/2014/main" id="{DFFCF8E4-681C-4AAE-8039-A5C15D7DDC4E}"/>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Freeform 157">
                <a:extLst>
                  <a:ext uri="{FF2B5EF4-FFF2-40B4-BE49-F238E27FC236}">
                    <a16:creationId xmlns:a16="http://schemas.microsoft.com/office/drawing/2014/main" id="{5F3424EE-EECA-4960-A5FB-AB2177F667AA}"/>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Freeform 158">
                <a:extLst>
                  <a:ext uri="{FF2B5EF4-FFF2-40B4-BE49-F238E27FC236}">
                    <a16:creationId xmlns:a16="http://schemas.microsoft.com/office/drawing/2014/main" id="{7D70D836-00A5-4492-9FAF-1257A9AF6B5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Freeform 159">
                <a:extLst>
                  <a:ext uri="{FF2B5EF4-FFF2-40B4-BE49-F238E27FC236}">
                    <a16:creationId xmlns:a16="http://schemas.microsoft.com/office/drawing/2014/main" id="{0537E927-468D-4642-BC9C-D80822CC6553}"/>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Freeform 160">
                <a:extLst>
                  <a:ext uri="{FF2B5EF4-FFF2-40B4-BE49-F238E27FC236}">
                    <a16:creationId xmlns:a16="http://schemas.microsoft.com/office/drawing/2014/main" id="{2A92296A-699D-4E88-ADCF-769FFB477761}"/>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Freeform 161">
                <a:extLst>
                  <a:ext uri="{FF2B5EF4-FFF2-40B4-BE49-F238E27FC236}">
                    <a16:creationId xmlns:a16="http://schemas.microsoft.com/office/drawing/2014/main" id="{53EC3EEA-6D3E-4FE9-8E5F-9BD1E9654F8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Freeform 162">
                <a:extLst>
                  <a:ext uri="{FF2B5EF4-FFF2-40B4-BE49-F238E27FC236}">
                    <a16:creationId xmlns:a16="http://schemas.microsoft.com/office/drawing/2014/main" id="{9C7F12BB-2DC1-4B00-A6B5-753DF3D6378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solidFill>
                  <a:effectLst/>
                  <a:uLnTx/>
                  <a:uFillTx/>
                  <a:latin typeface="Segoe UI Semilight"/>
                  <a:ea typeface="+mn-ea"/>
                  <a:cs typeface="+mn-cs"/>
                </a:endParaRPr>
              </a:p>
            </p:txBody>
          </p:sp>
        </p:grpSp>
        <p:pic>
          <p:nvPicPr>
            <p:cNvPr id="16" name="Picture 164">
              <a:extLst>
                <a:ext uri="{FF2B5EF4-FFF2-40B4-BE49-F238E27FC236}">
                  <a16:creationId xmlns:a16="http://schemas.microsoft.com/office/drawing/2014/main" id="{51397D79-684F-4775-AA2C-76934DC36CC0}"/>
                </a:ext>
              </a:extLst>
            </p:cNvPr>
            <p:cNvPicPr>
              <a:picLocks noChangeAspect="1"/>
            </p:cNvPicPr>
            <p:nvPr/>
          </p:nvPicPr>
          <p:blipFill>
            <a:blip r:embed="rId4"/>
            <a:stretch>
              <a:fillRect/>
            </a:stretch>
          </p:blipFill>
          <p:spPr>
            <a:xfrm>
              <a:off x="9296570" y="3278187"/>
              <a:ext cx="1610314" cy="1610314"/>
            </a:xfrm>
            <a:prstGeom prst="rect">
              <a:avLst/>
            </a:prstGeom>
          </p:spPr>
        </p:pic>
        <p:sp>
          <p:nvSpPr>
            <p:cNvPr id="17" name="Rectangle 165">
              <a:extLst>
                <a:ext uri="{FF2B5EF4-FFF2-40B4-BE49-F238E27FC236}">
                  <a16:creationId xmlns:a16="http://schemas.microsoft.com/office/drawing/2014/main" id="{8B7F4920-28A2-4818-95D3-13FA7B21D6BF}"/>
                </a:ext>
              </a:extLst>
            </p:cNvPr>
            <p:cNvSpPr/>
            <p:nvPr/>
          </p:nvSpPr>
          <p:spPr>
            <a:xfrm>
              <a:off x="9383581" y="5157469"/>
              <a:ext cx="1436292" cy="492443"/>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Azure</a:t>
              </a:r>
            </a:p>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Active Directory</a:t>
              </a:r>
            </a:p>
          </p:txBody>
        </p:sp>
        <p:pic>
          <p:nvPicPr>
            <p:cNvPr id="18" name="Picture 167">
              <a:extLst>
                <a:ext uri="{FF2B5EF4-FFF2-40B4-BE49-F238E27FC236}">
                  <a16:creationId xmlns:a16="http://schemas.microsoft.com/office/drawing/2014/main" id="{E2F4EC9B-6991-4F62-8017-83D7E19AC4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9714" y="3899585"/>
              <a:ext cx="889046" cy="588277"/>
            </a:xfrm>
            <a:prstGeom prst="rect">
              <a:avLst/>
            </a:prstGeom>
          </p:spPr>
        </p:pic>
        <p:grpSp>
          <p:nvGrpSpPr>
            <p:cNvPr id="19" name="Group 174">
              <a:extLst>
                <a:ext uri="{FF2B5EF4-FFF2-40B4-BE49-F238E27FC236}">
                  <a16:creationId xmlns:a16="http://schemas.microsoft.com/office/drawing/2014/main" id="{76E3243F-81E6-468A-BBF5-6A6D9AC4F813}"/>
                </a:ext>
              </a:extLst>
            </p:cNvPr>
            <p:cNvGrpSpPr/>
            <p:nvPr/>
          </p:nvGrpSpPr>
          <p:grpSpPr>
            <a:xfrm>
              <a:off x="1587660" y="3973512"/>
              <a:ext cx="2652937" cy="372556"/>
              <a:chOff x="1587660" y="4261331"/>
              <a:chExt cx="2652937" cy="548147"/>
            </a:xfrm>
          </p:grpSpPr>
          <p:cxnSp>
            <p:nvCxnSpPr>
              <p:cNvPr id="31" name="Elbow Connector 169">
                <a:extLst>
                  <a:ext uri="{FF2B5EF4-FFF2-40B4-BE49-F238E27FC236}">
                    <a16:creationId xmlns:a16="http://schemas.microsoft.com/office/drawing/2014/main" id="{BE0EEFC1-63D1-4FFE-ACE0-89EF27E2866C}"/>
                  </a:ext>
                </a:extLst>
              </p:cNvPr>
              <p:cNvCxnSpPr/>
              <p:nvPr/>
            </p:nvCxnSpPr>
            <p:spPr>
              <a:xfrm flipV="1">
                <a:off x="1587660" y="4274587"/>
                <a:ext cx="2652937" cy="534891"/>
              </a:xfrm>
              <a:prstGeom prst="bentConnector3">
                <a:avLst>
                  <a:gd name="adj1" fmla="val -265"/>
                </a:avLst>
              </a:prstGeom>
              <a:ln>
                <a:solidFill>
                  <a:schemeClr val="bg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172">
                <a:extLst>
                  <a:ext uri="{FF2B5EF4-FFF2-40B4-BE49-F238E27FC236}">
                    <a16:creationId xmlns:a16="http://schemas.microsoft.com/office/drawing/2014/main" id="{F672EA30-D0DF-4AD4-B6D0-0565387624AA}"/>
                  </a:ext>
                </a:extLst>
              </p:cNvPr>
              <p:cNvCxnSpPr/>
              <p:nvPr/>
            </p:nvCxnSpPr>
            <p:spPr>
              <a:xfrm flipV="1">
                <a:off x="2644098" y="4278506"/>
                <a:ext cx="7316" cy="394462"/>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173">
                <a:extLst>
                  <a:ext uri="{FF2B5EF4-FFF2-40B4-BE49-F238E27FC236}">
                    <a16:creationId xmlns:a16="http://schemas.microsoft.com/office/drawing/2014/main" id="{68C77161-3656-4504-8054-24D1160D25A7}"/>
                  </a:ext>
                </a:extLst>
              </p:cNvPr>
              <p:cNvCxnSpPr/>
              <p:nvPr/>
            </p:nvCxnSpPr>
            <p:spPr>
              <a:xfrm flipH="1" flipV="1">
                <a:off x="3716890" y="4261331"/>
                <a:ext cx="1" cy="441593"/>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84">
              <a:extLst>
                <a:ext uri="{FF2B5EF4-FFF2-40B4-BE49-F238E27FC236}">
                  <a16:creationId xmlns:a16="http://schemas.microsoft.com/office/drawing/2014/main" id="{2238E1B6-DE7A-4410-8CA9-B3C8B34D9B65}"/>
                </a:ext>
              </a:extLst>
            </p:cNvPr>
            <p:cNvCxnSpPr/>
            <p:nvPr/>
          </p:nvCxnSpPr>
          <p:spPr>
            <a:xfrm flipH="1">
              <a:off x="7782127" y="4195939"/>
              <a:ext cx="1407910"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185">
              <a:extLst>
                <a:ext uri="{FF2B5EF4-FFF2-40B4-BE49-F238E27FC236}">
                  <a16:creationId xmlns:a16="http://schemas.microsoft.com/office/drawing/2014/main" id="{809D8A61-D100-4F9F-96EA-A18B7440A2E5}"/>
                </a:ext>
              </a:extLst>
            </p:cNvPr>
            <p:cNvCxnSpPr/>
            <p:nvPr/>
          </p:nvCxnSpPr>
          <p:spPr>
            <a:xfrm flipH="1">
              <a:off x="5214960" y="4204949"/>
              <a:ext cx="1231877"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22" name="Rectangle 187">
              <a:extLst>
                <a:ext uri="{FF2B5EF4-FFF2-40B4-BE49-F238E27FC236}">
                  <a16:creationId xmlns:a16="http://schemas.microsoft.com/office/drawing/2014/main" id="{5F823F49-576A-43B8-B1AE-EC7D2E53ADED}"/>
                </a:ext>
              </a:extLst>
            </p:cNvPr>
            <p:cNvSpPr/>
            <p:nvPr/>
          </p:nvSpPr>
          <p:spPr>
            <a:xfrm>
              <a:off x="6321989" y="5157468"/>
              <a:ext cx="1572648" cy="492443"/>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Azure AD Domain Services</a:t>
              </a:r>
            </a:p>
          </p:txBody>
        </p:sp>
        <p:sp>
          <p:nvSpPr>
            <p:cNvPr id="23" name="TextBox 188">
              <a:extLst>
                <a:ext uri="{FF2B5EF4-FFF2-40B4-BE49-F238E27FC236}">
                  <a16:creationId xmlns:a16="http://schemas.microsoft.com/office/drawing/2014/main" id="{FAC1BBB8-C551-45EF-A785-28A9EC77BFB9}"/>
                </a:ext>
              </a:extLst>
            </p:cNvPr>
            <p:cNvSpPr txBox="1"/>
            <p:nvPr/>
          </p:nvSpPr>
          <p:spPr>
            <a:xfrm>
              <a:off x="1217668" y="5852991"/>
              <a:ext cx="3772045" cy="8015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Segoe UI Light"/>
                  <a:ea typeface="+mn-ea"/>
                  <a:cs typeface="+mn-cs"/>
                </a:rPr>
                <a:t>Contoso’s workloads/apps </a:t>
              </a:r>
              <a:br>
                <a:rPr kumimoji="0" lang="en-US" sz="1600" b="1" i="0" u="none" strike="noStrike" kern="0" cap="none" spc="0" normalizeH="0" baseline="0" noProof="0" dirty="0">
                  <a:ln>
                    <a:noFill/>
                  </a:ln>
                  <a:solidFill>
                    <a:schemeClr val="tx2"/>
                  </a:solidFill>
                  <a:effectLst/>
                  <a:uLnTx/>
                  <a:uFillTx/>
                  <a:latin typeface="Segoe UI Light"/>
                  <a:ea typeface="+mn-ea"/>
                  <a:cs typeface="+mn-cs"/>
                </a:rPr>
              </a:br>
              <a:r>
                <a:rPr kumimoji="0" lang="en-US" sz="1600" b="1" i="0" u="none" strike="noStrike" kern="0" cap="none" spc="0" normalizeH="0" baseline="0" noProof="0" dirty="0">
                  <a:ln>
                    <a:noFill/>
                  </a:ln>
                  <a:solidFill>
                    <a:schemeClr val="tx2"/>
                  </a:solidFill>
                  <a:effectLst/>
                  <a:uLnTx/>
                  <a:uFillTx/>
                  <a:latin typeface="Segoe UI Light"/>
                  <a:ea typeface="+mn-ea"/>
                  <a:cs typeface="+mn-cs"/>
                </a:rPr>
                <a:t>in Azure IaaS</a:t>
              </a:r>
            </a:p>
          </p:txBody>
        </p:sp>
        <p:sp>
          <p:nvSpPr>
            <p:cNvPr id="24" name="TextBox 189">
              <a:extLst>
                <a:ext uri="{FF2B5EF4-FFF2-40B4-BE49-F238E27FC236}">
                  <a16:creationId xmlns:a16="http://schemas.microsoft.com/office/drawing/2014/main" id="{4549AD84-B240-4273-BE5C-D19A553FD2AD}"/>
                </a:ext>
              </a:extLst>
            </p:cNvPr>
            <p:cNvSpPr txBox="1"/>
            <p:nvPr/>
          </p:nvSpPr>
          <p:spPr>
            <a:xfrm>
              <a:off x="907431" y="5259618"/>
              <a:ext cx="2415206"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rgbClr val="353535"/>
                  </a:solidFill>
                  <a:effectLst/>
                  <a:uLnTx/>
                  <a:uFillTx/>
                  <a:latin typeface="Segoe UI Light"/>
                  <a:ea typeface="+mn-ea"/>
                  <a:cs typeface="+mn-cs"/>
                </a:rPr>
                <a:t>Virtual network</a:t>
              </a:r>
            </a:p>
          </p:txBody>
        </p:sp>
        <p:sp>
          <p:nvSpPr>
            <p:cNvPr id="25" name="Freeform 54">
              <a:extLst>
                <a:ext uri="{FF2B5EF4-FFF2-40B4-BE49-F238E27FC236}">
                  <a16:creationId xmlns:a16="http://schemas.microsoft.com/office/drawing/2014/main" id="{3FEEFEB5-0ECC-4368-A1D3-1F1CF2A0768C}"/>
                </a:ext>
              </a:extLst>
            </p:cNvPr>
            <p:cNvSpPr>
              <a:spLocks noChangeAspect="1" noEditPoints="1"/>
            </p:cNvSpPr>
            <p:nvPr/>
          </p:nvSpPr>
          <p:spPr bwMode="black">
            <a:xfrm>
              <a:off x="1673113" y="4612169"/>
              <a:ext cx="230299" cy="23029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ounded Rectangular Callout 192">
              <a:extLst>
                <a:ext uri="{FF2B5EF4-FFF2-40B4-BE49-F238E27FC236}">
                  <a16:creationId xmlns:a16="http://schemas.microsoft.com/office/drawing/2014/main" id="{E22E365D-587F-4DB1-BC89-7EE5BD5AA377}"/>
                </a:ext>
              </a:extLst>
            </p:cNvPr>
            <p:cNvSpPr/>
            <p:nvPr/>
          </p:nvSpPr>
          <p:spPr bwMode="auto">
            <a:xfrm>
              <a:off x="3655112" y="2837602"/>
              <a:ext cx="2525008" cy="616567"/>
            </a:xfrm>
            <a:prstGeom prst="borderCallout1">
              <a:avLst>
                <a:gd name="adj1" fmla="val 58983"/>
                <a:gd name="adj2" fmla="val -3421"/>
                <a:gd name="adj3" fmla="val 167364"/>
                <a:gd name="adj4" fmla="val -27616"/>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light"/>
                  <a:ea typeface="+mn-ea"/>
                  <a:cs typeface="+mn-cs"/>
                </a:rPr>
                <a:t>Managed domain available in Contoso’s </a:t>
              </a:r>
              <a:r>
                <a:rPr kumimoji="0" lang="en-US" sz="1400" b="0" i="0" u="none" strike="noStrike" kern="0" cap="none" spc="0" normalizeH="0" baseline="0" noProof="0" dirty="0" err="1">
                  <a:ln>
                    <a:noFill/>
                  </a:ln>
                  <a:solidFill>
                    <a:schemeClr val="bg1"/>
                  </a:solidFill>
                  <a:effectLst/>
                  <a:uLnTx/>
                  <a:uFillTx/>
                  <a:latin typeface="Segoe UI Semilight"/>
                  <a:ea typeface="+mn-ea"/>
                  <a:cs typeface="+mn-cs"/>
                </a:rPr>
                <a:t>VNet</a:t>
              </a:r>
              <a:r>
                <a:rPr kumimoji="0" lang="en-US" sz="1400" b="0" i="0" u="none" strike="noStrike" kern="0" cap="none" spc="0" normalizeH="0" baseline="0" noProof="0" dirty="0">
                  <a:ln>
                    <a:noFill/>
                  </a:ln>
                  <a:solidFill>
                    <a:schemeClr val="bg1"/>
                  </a:solidFill>
                  <a:effectLst/>
                  <a:uLnTx/>
                  <a:uFillTx/>
                  <a:latin typeface="Segoe UI Semilight"/>
                  <a:ea typeface="+mn-ea"/>
                  <a:cs typeface="+mn-cs"/>
                </a:rPr>
                <a:t>.</a:t>
              </a:r>
            </a:p>
          </p:txBody>
        </p:sp>
        <p:sp>
          <p:nvSpPr>
            <p:cNvPr id="27" name="Freeform 193">
              <a:extLst>
                <a:ext uri="{FF2B5EF4-FFF2-40B4-BE49-F238E27FC236}">
                  <a16:creationId xmlns:a16="http://schemas.microsoft.com/office/drawing/2014/main" id="{31442D54-130A-4F28-BBB6-843518B73B91}"/>
                </a:ext>
              </a:extLst>
            </p:cNvPr>
            <p:cNvSpPr>
              <a:spLocks noEditPoints="1"/>
            </p:cNvSpPr>
            <p:nvPr/>
          </p:nvSpPr>
          <p:spPr bwMode="auto">
            <a:xfrm>
              <a:off x="8367283" y="4293370"/>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reeform 194">
              <a:extLst>
                <a:ext uri="{FF2B5EF4-FFF2-40B4-BE49-F238E27FC236}">
                  <a16:creationId xmlns:a16="http://schemas.microsoft.com/office/drawing/2014/main" id="{2309E58A-3278-4E40-A86E-AF97A3CE1996}"/>
                </a:ext>
              </a:extLst>
            </p:cNvPr>
            <p:cNvSpPr>
              <a:spLocks noEditPoints="1"/>
            </p:cNvSpPr>
            <p:nvPr/>
          </p:nvSpPr>
          <p:spPr bwMode="auto">
            <a:xfrm>
              <a:off x="8271919" y="3881037"/>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195">
              <a:extLst>
                <a:ext uri="{FF2B5EF4-FFF2-40B4-BE49-F238E27FC236}">
                  <a16:creationId xmlns:a16="http://schemas.microsoft.com/office/drawing/2014/main" id="{229E3E7F-B009-4593-9E78-549557718941}"/>
                </a:ext>
              </a:extLst>
            </p:cNvPr>
            <p:cNvSpPr>
              <a:spLocks noEditPoints="1"/>
            </p:cNvSpPr>
            <p:nvPr/>
          </p:nvSpPr>
          <p:spPr bwMode="auto">
            <a:xfrm>
              <a:off x="8643727" y="3882980"/>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196">
              <a:extLst>
                <a:ext uri="{FF2B5EF4-FFF2-40B4-BE49-F238E27FC236}">
                  <a16:creationId xmlns:a16="http://schemas.microsoft.com/office/drawing/2014/main" id="{44F509B7-2888-46CE-AC44-8CB84F2B4823}"/>
                </a:ext>
              </a:extLst>
            </p:cNvPr>
            <p:cNvSpPr>
              <a:spLocks noChangeAspect="1" noEditPoints="1"/>
            </p:cNvSpPr>
            <p:nvPr/>
          </p:nvSpPr>
          <p:spPr bwMode="auto">
            <a:xfrm>
              <a:off x="6610999" y="3707426"/>
              <a:ext cx="1028159" cy="1014569"/>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179" name="Straight Arrow Connector 175">
            <a:extLst>
              <a:ext uri="{FF2B5EF4-FFF2-40B4-BE49-F238E27FC236}">
                <a16:creationId xmlns:a16="http://schemas.microsoft.com/office/drawing/2014/main" id="{54F7DCB6-DEB8-4609-810A-193CBDD10B4D}"/>
              </a:ext>
            </a:extLst>
          </p:cNvPr>
          <p:cNvCxnSpPr>
            <a:cxnSpLocks/>
          </p:cNvCxnSpPr>
          <p:nvPr/>
        </p:nvCxnSpPr>
        <p:spPr>
          <a:xfrm flipH="1" flipV="1">
            <a:off x="9694549" y="4075542"/>
            <a:ext cx="1445798" cy="567706"/>
          </a:xfrm>
          <a:prstGeom prst="straightConnector1">
            <a:avLst/>
          </a:prstGeom>
          <a:noFill/>
          <a:ln w="28575" cap="flat" cmpd="sng" algn="ctr">
            <a:solidFill>
              <a:srgbClr val="0078D4"/>
            </a:solidFill>
            <a:prstDash val="solid"/>
            <a:headEnd type="triangle"/>
            <a:tailEnd type="triangle" w="med" len="med"/>
          </a:ln>
          <a:effectLst/>
        </p:spPr>
      </p:cxnSp>
      <p:sp>
        <p:nvSpPr>
          <p:cNvPr id="180" name="Rectangle 179">
            <a:extLst>
              <a:ext uri="{FF2B5EF4-FFF2-40B4-BE49-F238E27FC236}">
                <a16:creationId xmlns:a16="http://schemas.microsoft.com/office/drawing/2014/main" id="{D74A1694-3A3F-4B38-97D9-37FF5412FA2C}"/>
              </a:ext>
            </a:extLst>
          </p:cNvPr>
          <p:cNvSpPr/>
          <p:nvPr/>
        </p:nvSpPr>
        <p:spPr>
          <a:xfrm>
            <a:off x="10548379" y="5060139"/>
            <a:ext cx="1597471" cy="215444"/>
          </a:xfrm>
          <a:prstGeom prst="rect">
            <a:avLst/>
          </a:prstGeom>
          <a:ln>
            <a:noFill/>
          </a:ln>
        </p:spPr>
        <p:txBody>
          <a:bodyPr wrap="square" lIns="0" tIns="0" rIns="0" bIns="0" anchor="ctr">
            <a:spAutoFit/>
          </a:bodyPr>
          <a:lstStyle/>
          <a:p>
            <a:pPr marL="0" marR="0" lvl="0" indent="0" algn="ctr" defTabSz="604743" rtl="0" eaLnBrk="1" fontAlgn="base" latinLnBrk="0" hangingPunct="1">
              <a:lnSpc>
                <a:spcPct val="100000"/>
              </a:lnSpc>
              <a:spcBef>
                <a:spcPts val="794"/>
              </a:spcBef>
              <a:spcAft>
                <a:spcPct val="0"/>
              </a:spcAft>
              <a:buClrTx/>
              <a:buSzTx/>
              <a:buFontTx/>
              <a:buNone/>
              <a:tabLst/>
              <a:defRPr/>
            </a:pPr>
            <a:r>
              <a:rPr kumimoji="0" lang="en-US" sz="1400" b="1" i="0" u="none" strike="noStrike" kern="0" cap="none" spc="0" normalizeH="0" baseline="0" noProof="0" dirty="0">
                <a:ln>
                  <a:solidFill>
                    <a:srgbClr val="FFFFFF">
                      <a:alpha val="0"/>
                    </a:srgbClr>
                  </a:solidFill>
                </a:ln>
                <a:solidFill>
                  <a:sysClr val="windowText" lastClr="000000"/>
                </a:solidFill>
                <a:effectLst/>
                <a:uLnTx/>
                <a:uFillTx/>
                <a:latin typeface="Segoe UI Semilight"/>
                <a:ea typeface="ＭＳ Ｐゴシック" charset="0"/>
                <a:cs typeface="+mn-cs"/>
              </a:rPr>
              <a:t>Active Directory</a:t>
            </a:r>
          </a:p>
        </p:txBody>
      </p:sp>
      <p:pic>
        <p:nvPicPr>
          <p:cNvPr id="181" name="Picture 180">
            <a:extLst>
              <a:ext uri="{FF2B5EF4-FFF2-40B4-BE49-F238E27FC236}">
                <a16:creationId xmlns:a16="http://schemas.microsoft.com/office/drawing/2014/main" id="{6B31E188-6F9F-40B6-BF11-D29BAFB7B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1220" y="4406770"/>
            <a:ext cx="906284" cy="599682"/>
          </a:xfrm>
          <a:prstGeom prst="rect">
            <a:avLst/>
          </a:prstGeom>
        </p:spPr>
      </p:pic>
      <p:sp>
        <p:nvSpPr>
          <p:cNvPr id="185" name="Freeform 186">
            <a:extLst>
              <a:ext uri="{FF2B5EF4-FFF2-40B4-BE49-F238E27FC236}">
                <a16:creationId xmlns:a16="http://schemas.microsoft.com/office/drawing/2014/main" id="{F7B260B6-E6C9-4E25-9081-11B7E4E5DC18}"/>
              </a:ext>
            </a:extLst>
          </p:cNvPr>
          <p:cNvSpPr>
            <a:spLocks noEditPoints="1"/>
          </p:cNvSpPr>
          <p:nvPr/>
        </p:nvSpPr>
        <p:spPr bwMode="auto">
          <a:xfrm>
            <a:off x="11640688" y="4178113"/>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6" name="Freeform 190">
            <a:extLst>
              <a:ext uri="{FF2B5EF4-FFF2-40B4-BE49-F238E27FC236}">
                <a16:creationId xmlns:a16="http://schemas.microsoft.com/office/drawing/2014/main" id="{FA9ABC5D-A3FC-48EE-995A-A25CC3EF1AF8}"/>
              </a:ext>
            </a:extLst>
          </p:cNvPr>
          <p:cNvSpPr>
            <a:spLocks noEditPoints="1"/>
          </p:cNvSpPr>
          <p:nvPr/>
        </p:nvSpPr>
        <p:spPr bwMode="auto">
          <a:xfrm>
            <a:off x="11545324" y="3765780"/>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7" name="Freeform 202">
            <a:extLst>
              <a:ext uri="{FF2B5EF4-FFF2-40B4-BE49-F238E27FC236}">
                <a16:creationId xmlns:a16="http://schemas.microsoft.com/office/drawing/2014/main" id="{2E6A4287-172A-473C-B0DE-9401469BC7F6}"/>
              </a:ext>
            </a:extLst>
          </p:cNvPr>
          <p:cNvSpPr>
            <a:spLocks noEditPoints="1"/>
          </p:cNvSpPr>
          <p:nvPr/>
        </p:nvSpPr>
        <p:spPr bwMode="auto">
          <a:xfrm>
            <a:off x="11917132" y="3767723"/>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8" name="Rounded Rectangle 199">
            <a:extLst>
              <a:ext uri="{FF2B5EF4-FFF2-40B4-BE49-F238E27FC236}">
                <a16:creationId xmlns:a16="http://schemas.microsoft.com/office/drawing/2014/main" id="{9EF59CA5-600C-4D3C-AEE8-89D2B3CD71F5}"/>
              </a:ext>
            </a:extLst>
          </p:cNvPr>
          <p:cNvSpPr/>
          <p:nvPr/>
        </p:nvSpPr>
        <p:spPr bwMode="auto">
          <a:xfrm>
            <a:off x="9764682" y="6787188"/>
            <a:ext cx="2639267" cy="199653"/>
          </a:xfrm>
          <a:prstGeom prst="round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9" name="Picture 200">
            <a:extLst>
              <a:ext uri="{FF2B5EF4-FFF2-40B4-BE49-F238E27FC236}">
                <a16:creationId xmlns:a16="http://schemas.microsoft.com/office/drawing/2014/main" id="{A36896DF-6EEA-4557-ACE8-3E97BC6D5C8F}"/>
              </a:ext>
            </a:extLst>
          </p:cNvPr>
          <p:cNvPicPr>
            <a:picLocks noChangeAspect="1"/>
          </p:cNvPicPr>
          <p:nvPr/>
        </p:nvPicPr>
        <p:blipFill>
          <a:blip r:embed="rId6">
            <a:duotone>
              <a:schemeClr val="accent4">
                <a:shade val="45000"/>
                <a:satMod val="135000"/>
              </a:schemeClr>
              <a:prstClr val="white"/>
            </a:duotone>
          </a:blip>
          <a:stretch>
            <a:fillRect/>
          </a:stretch>
        </p:blipFill>
        <p:spPr>
          <a:xfrm>
            <a:off x="11564034" y="5318377"/>
            <a:ext cx="635412" cy="1612969"/>
          </a:xfrm>
          <a:prstGeom prst="rect">
            <a:avLst/>
          </a:prstGeom>
        </p:spPr>
      </p:pic>
      <p:pic>
        <p:nvPicPr>
          <p:cNvPr id="190" name="Picture 201">
            <a:extLst>
              <a:ext uri="{FF2B5EF4-FFF2-40B4-BE49-F238E27FC236}">
                <a16:creationId xmlns:a16="http://schemas.microsoft.com/office/drawing/2014/main" id="{58386212-2F15-47E2-B76D-7DD2D896D95F}"/>
              </a:ext>
            </a:extLst>
          </p:cNvPr>
          <p:cNvPicPr>
            <a:picLocks noChangeAspect="1"/>
          </p:cNvPicPr>
          <p:nvPr/>
        </p:nvPicPr>
        <p:blipFill>
          <a:blip r:embed="rId7">
            <a:duotone>
              <a:schemeClr val="accent4">
                <a:shade val="45000"/>
                <a:satMod val="135000"/>
              </a:schemeClr>
              <a:prstClr val="white"/>
            </a:duotone>
          </a:blip>
          <a:stretch>
            <a:fillRect/>
          </a:stretch>
        </p:blipFill>
        <p:spPr>
          <a:xfrm>
            <a:off x="10958438" y="5429757"/>
            <a:ext cx="662446" cy="1499877"/>
          </a:xfrm>
          <a:prstGeom prst="rect">
            <a:avLst/>
          </a:prstGeom>
        </p:spPr>
      </p:pic>
      <p:grpSp>
        <p:nvGrpSpPr>
          <p:cNvPr id="203" name="Group 181">
            <a:extLst>
              <a:ext uri="{FF2B5EF4-FFF2-40B4-BE49-F238E27FC236}">
                <a16:creationId xmlns:a16="http://schemas.microsoft.com/office/drawing/2014/main" id="{6D5F586F-937E-4BDF-B6A7-4F93502EC178}"/>
              </a:ext>
            </a:extLst>
          </p:cNvPr>
          <p:cNvGrpSpPr/>
          <p:nvPr/>
        </p:nvGrpSpPr>
        <p:grpSpPr>
          <a:xfrm>
            <a:off x="9671947" y="4333683"/>
            <a:ext cx="1092300" cy="756107"/>
            <a:chOff x="7260634" y="3622030"/>
            <a:chExt cx="1485603" cy="1028359"/>
          </a:xfrm>
        </p:grpSpPr>
        <p:sp>
          <p:nvSpPr>
            <p:cNvPr id="204" name="TextBox 182">
              <a:extLst>
                <a:ext uri="{FF2B5EF4-FFF2-40B4-BE49-F238E27FC236}">
                  <a16:creationId xmlns:a16="http://schemas.microsoft.com/office/drawing/2014/main" id="{64A4CAD5-F996-4189-B3D9-9CC7C160E805}"/>
                </a:ext>
              </a:extLst>
            </p:cNvPr>
            <p:cNvSpPr txBox="1"/>
            <p:nvPr/>
          </p:nvSpPr>
          <p:spPr>
            <a:xfrm>
              <a:off x="7260634" y="3940511"/>
              <a:ext cx="1485603" cy="709878"/>
            </a:xfrm>
            <a:prstGeom prst="rect">
              <a:avLst/>
            </a:prstGeom>
            <a:noFill/>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100" i="0" u="none" strike="noStrike" kern="0" cap="none" spc="0" normalizeH="0" baseline="0" noProof="0" dirty="0">
                  <a:ln>
                    <a:noFill/>
                  </a:ln>
                  <a:solidFill>
                    <a:schemeClr val="tx2"/>
                  </a:solidFill>
                  <a:effectLst/>
                  <a:uLnTx/>
                  <a:uFillTx/>
                  <a:latin typeface="Segoe UI Semilight"/>
                  <a:ea typeface="+mn-ea"/>
                  <a:cs typeface="+mn-cs"/>
                </a:rPr>
                <a:t>Azure AD Connect</a:t>
              </a:r>
            </a:p>
          </p:txBody>
        </p:sp>
        <p:pic>
          <p:nvPicPr>
            <p:cNvPr id="205" name="Picture 183" descr="Adressbook 512x512.png">
              <a:extLst>
                <a:ext uri="{FF2B5EF4-FFF2-40B4-BE49-F238E27FC236}">
                  <a16:creationId xmlns:a16="http://schemas.microsoft.com/office/drawing/2014/main" id="{49C741FB-16BB-46C0-B6B6-C436AA18A175}"/>
                </a:ext>
              </a:extLst>
            </p:cNvPr>
            <p:cNvPicPr>
              <a:picLocks noChangeAspect="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850111" y="3622030"/>
              <a:ext cx="385592" cy="38559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07" name="Rounded Rectangular Callout 197">
            <a:extLst>
              <a:ext uri="{FF2B5EF4-FFF2-40B4-BE49-F238E27FC236}">
                <a16:creationId xmlns:a16="http://schemas.microsoft.com/office/drawing/2014/main" id="{1DF56894-ADBA-4E0B-8CB9-0CA6DEAB478F}"/>
              </a:ext>
            </a:extLst>
          </p:cNvPr>
          <p:cNvSpPr/>
          <p:nvPr/>
        </p:nvSpPr>
        <p:spPr bwMode="auto">
          <a:xfrm>
            <a:off x="8162558" y="2001758"/>
            <a:ext cx="2286000" cy="616567"/>
          </a:xfrm>
          <a:prstGeom prst="borderCallout1">
            <a:avLst>
              <a:gd name="adj1" fmla="val 59197"/>
              <a:gd name="adj2" fmla="val -4697"/>
              <a:gd name="adj3" fmla="val 195079"/>
              <a:gd name="adj4" fmla="val -31515"/>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2"/>
                </a:solidFill>
                <a:effectLst/>
                <a:uLnTx/>
                <a:uFillTx/>
                <a:latin typeface="Segoe UI Semilight"/>
                <a:ea typeface="+mn-ea"/>
                <a:cs typeface="+mn-cs"/>
              </a:rPr>
              <a:t>Automatic background sync to your managed domain</a:t>
            </a:r>
          </a:p>
        </p:txBody>
      </p:sp>
    </p:spTree>
    <p:extLst>
      <p:ext uri="{BB962C8B-B14F-4D97-AF65-F5344CB8AC3E}">
        <p14:creationId xmlns:p14="http://schemas.microsoft.com/office/powerpoint/2010/main" val="399257441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3170099"/>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centralized and delegated responsibilities to manage resources deployed </a:t>
            </a:r>
            <a:r>
              <a:rPr lang="en-US" b="0" i="0" dirty="0">
                <a:solidFill>
                  <a:schemeClr val="tx2"/>
                </a:solidFill>
                <a:effectLst/>
                <a:latin typeface="Segoe UI" panose="020B0502040204020203" pitchFamily="34" charset="0"/>
              </a:rPr>
              <a:t>inside the landing zone </a:t>
            </a:r>
            <a:r>
              <a:rPr lang="en-US" b="0" i="0" dirty="0">
                <a:solidFill>
                  <a:srgbClr val="171717"/>
                </a:solidFill>
                <a:effectLst/>
                <a:latin typeface="Segoe UI" panose="020B0502040204020203" pitchFamily="34" charset="0"/>
              </a:rPr>
              <a:t>based on role and security requirements.</a:t>
            </a:r>
          </a:p>
          <a:p>
            <a:pPr marL="285750" indent="-285750" algn="l">
              <a:spcBef>
                <a:spcPts val="600"/>
              </a:spcBef>
              <a:spcAft>
                <a:spcPts val="600"/>
              </a:spcAft>
              <a:buFont typeface="Arial" panose="020B0604020202020204" pitchFamily="34" charset="0"/>
              <a:buChar char="•"/>
            </a:pPr>
            <a:r>
              <a:rPr lang="en-US" b="0" i="0" dirty="0">
                <a:solidFill>
                  <a:schemeClr val="tx2"/>
                </a:solidFill>
                <a:effectLst/>
                <a:latin typeface="Segoe UI" panose="020B0502040204020203" pitchFamily="34" charset="0"/>
              </a:rPr>
              <a:t>Privileged operations </a:t>
            </a:r>
            <a:r>
              <a:rPr lang="en-US" b="0" i="0" dirty="0">
                <a:solidFill>
                  <a:srgbClr val="171717"/>
                </a:solidFill>
                <a:effectLst/>
                <a:latin typeface="Segoe UI" panose="020B0502040204020203" pitchFamily="34" charset="0"/>
              </a:rPr>
              <a:t>such as creating service principal objects, registering applications in Azure AD, and procuring and handling certificates or wildcard certificates require special permissions. </a:t>
            </a:r>
            <a:r>
              <a:rPr lang="en-US" b="0" i="0" dirty="0">
                <a:solidFill>
                  <a:schemeClr val="tx2"/>
                </a:solidFill>
                <a:effectLst/>
                <a:latin typeface="Segoe UI" panose="020B0502040204020203" pitchFamily="34" charset="0"/>
              </a:rPr>
              <a:t>Consider which users will be handling such requests</a:t>
            </a:r>
            <a:r>
              <a:rPr lang="en-US" b="0" i="0" dirty="0">
                <a:solidFill>
                  <a:srgbClr val="171717"/>
                </a:solidFill>
                <a:effectLst/>
                <a:latin typeface="Segoe UI" panose="020B0502040204020203" pitchFamily="34" charset="0"/>
              </a:rPr>
              <a:t> and how to secure and monitor their accounts with the degree of diligence required.</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If an organization has a scenario where an application that uses integrated Windows authentication must be accessed remotely through Azure AD, consider using </a:t>
            </a:r>
            <a:r>
              <a:rPr lang="en-US" b="0" i="0" dirty="0">
                <a:solidFill>
                  <a:schemeClr val="tx2"/>
                </a:solidFill>
                <a:effectLst/>
                <a:latin typeface="Segoe UI" panose="020B0502040204020203" pitchFamily="34" charset="0"/>
              </a:rPr>
              <a:t>Azure AD Application Proxy</a:t>
            </a:r>
            <a:r>
              <a:rPr lang="en-US" b="0" i="0" dirty="0">
                <a:solidFill>
                  <a:srgbClr val="171717"/>
                </a:solidFill>
                <a:effectLst/>
                <a:latin typeface="Segoe UI" panose="020B0502040204020203" pitchFamily="34" charset="0"/>
              </a:rPr>
              <a:t>.</a:t>
            </a:r>
          </a:p>
        </p:txBody>
      </p:sp>
    </p:spTree>
    <p:extLst>
      <p:ext uri="{BB962C8B-B14F-4D97-AF65-F5344CB8AC3E}">
        <p14:creationId xmlns:p14="http://schemas.microsoft.com/office/powerpoint/2010/main" val="106338713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Azure AD Application Proxy</a:t>
            </a:r>
          </a:p>
        </p:txBody>
      </p:sp>
      <p:sp>
        <p:nvSpPr>
          <p:cNvPr id="7" name="TextBox 18">
            <a:extLst>
              <a:ext uri="{FF2B5EF4-FFF2-40B4-BE49-F238E27FC236}">
                <a16:creationId xmlns:a16="http://schemas.microsoft.com/office/drawing/2014/main" id="{799C9E11-8007-4D63-BCFC-E98446F28C0D}"/>
              </a:ext>
            </a:extLst>
          </p:cNvPr>
          <p:cNvSpPr txBox="1"/>
          <p:nvPr/>
        </p:nvSpPr>
        <p:spPr>
          <a:xfrm>
            <a:off x="8896693" y="3915986"/>
            <a:ext cx="1568388" cy="705990"/>
          </a:xfrm>
          <a:prstGeom prst="rect">
            <a:avLst/>
          </a:prstGeom>
          <a:noFill/>
        </p:spPr>
        <p:txBody>
          <a:bodyPr wrap="square" lIns="134432" tIns="107546" rIns="134432" bIns="107546" rtlCol="0">
            <a:spAutoFit/>
          </a:bodyPr>
          <a:lstStyle/>
          <a:p>
            <a:pPr algn="ctr" defTabSz="672098">
              <a:lnSpc>
                <a:spcPct val="90000"/>
              </a:lnSpc>
              <a:spcAft>
                <a:spcPts val="441"/>
              </a:spcAft>
              <a:defRPr/>
            </a:pPr>
            <a:r>
              <a:rPr lang="en-US" sz="1765" kern="0">
                <a:solidFill>
                  <a:srgbClr val="353535"/>
                </a:solidFill>
                <a:latin typeface="Segoe UI"/>
              </a:rPr>
              <a:t>Azure Active Directory</a:t>
            </a:r>
          </a:p>
        </p:txBody>
      </p:sp>
      <p:sp>
        <p:nvSpPr>
          <p:cNvPr id="9" name="TextBox 27">
            <a:extLst>
              <a:ext uri="{FF2B5EF4-FFF2-40B4-BE49-F238E27FC236}">
                <a16:creationId xmlns:a16="http://schemas.microsoft.com/office/drawing/2014/main" id="{A0849DC7-3849-4C1F-BA79-4B5BDFBA8B73}"/>
              </a:ext>
            </a:extLst>
          </p:cNvPr>
          <p:cNvSpPr txBox="1"/>
          <p:nvPr/>
        </p:nvSpPr>
        <p:spPr>
          <a:xfrm>
            <a:off x="1782936" y="3915986"/>
            <a:ext cx="1596394" cy="705990"/>
          </a:xfrm>
          <a:prstGeom prst="rect">
            <a:avLst/>
          </a:prstGeom>
          <a:noFill/>
        </p:spPr>
        <p:txBody>
          <a:bodyPr wrap="square" lIns="134432" tIns="107546" rIns="134432" bIns="107546" rtlCol="0">
            <a:spAutoFit/>
          </a:bodyPr>
          <a:lstStyle/>
          <a:p>
            <a:pPr algn="ctr" defTabSz="672098">
              <a:lnSpc>
                <a:spcPct val="90000"/>
              </a:lnSpc>
              <a:spcAft>
                <a:spcPts val="441"/>
              </a:spcAft>
              <a:defRPr/>
            </a:pPr>
            <a:r>
              <a:rPr lang="en-US" sz="1765" kern="0">
                <a:solidFill>
                  <a:srgbClr val="353535"/>
                </a:solidFill>
                <a:latin typeface="Segoe UI"/>
              </a:rPr>
              <a:t>On-Premises Applications</a:t>
            </a:r>
          </a:p>
        </p:txBody>
      </p:sp>
      <p:sp>
        <p:nvSpPr>
          <p:cNvPr id="11" name="Chevron 28">
            <a:extLst>
              <a:ext uri="{FF2B5EF4-FFF2-40B4-BE49-F238E27FC236}">
                <a16:creationId xmlns:a16="http://schemas.microsoft.com/office/drawing/2014/main" id="{FB8232D2-FD9A-4B77-A0F0-8EF479874F85}"/>
              </a:ext>
            </a:extLst>
          </p:cNvPr>
          <p:cNvSpPr/>
          <p:nvPr/>
        </p:nvSpPr>
        <p:spPr bwMode="auto">
          <a:xfrm>
            <a:off x="3369050" y="2740881"/>
            <a:ext cx="5685049" cy="739382"/>
          </a:xfrm>
          <a:prstGeom prst="chevron">
            <a:avLst>
              <a:gd name="adj" fmla="val 27778"/>
            </a:avLst>
          </a:prstGeom>
          <a:noFill/>
          <a:ln w="3175" cap="flat" cmpd="sng" algn="ctr">
            <a:solidFill>
              <a:srgbClr val="999FB2"/>
            </a:solidFill>
            <a:prstDash val="solid"/>
            <a:headEnd type="none" w="med" len="med"/>
            <a:tailEnd type="none" w="med" len="med"/>
          </a:ln>
          <a:effectLst/>
        </p:spPr>
        <p:txBody>
          <a:bodyPr vert="horz" wrap="square" lIns="0" tIns="34282" rIns="0" bIns="34282" numCol="1" rtlCol="0" anchor="ctr" anchorCtr="0" compatLnSpc="1">
            <a:prstTxWarp prst="textNoShape">
              <a:avLst/>
            </a:prstTxWarp>
          </a:bodyPr>
          <a:lstStyle/>
          <a:p>
            <a:pPr algn="ctr" defTabSz="685381" fontAlgn="base">
              <a:spcBef>
                <a:spcPct val="0"/>
              </a:spcBef>
              <a:spcAft>
                <a:spcPct val="0"/>
              </a:spcAft>
              <a:defRPr/>
            </a:pPr>
            <a:r>
              <a:rPr lang="en-US" sz="2059" kern="0">
                <a:solidFill>
                  <a:srgbClr val="353535"/>
                </a:solidFill>
                <a:latin typeface="Segoe UI Semibold" panose="020B0702040204020203" pitchFamily="34" charset="0"/>
                <a:cs typeface="Segoe UI Semibold" panose="020B0702040204020203" pitchFamily="34" charset="0"/>
              </a:rPr>
              <a:t>Remote Access as a Service</a:t>
            </a:r>
          </a:p>
          <a:p>
            <a:pPr algn="ctr" defTabSz="685381" fontAlgn="base">
              <a:spcBef>
                <a:spcPct val="0"/>
              </a:spcBef>
              <a:spcAft>
                <a:spcPct val="0"/>
              </a:spcAft>
              <a:defRPr/>
            </a:pPr>
            <a:r>
              <a:rPr lang="en-US" sz="1175" kern="0">
                <a:solidFill>
                  <a:srgbClr val="353535"/>
                </a:solidFill>
                <a:latin typeface="Segoe UI Light"/>
              </a:rPr>
              <a:t>Easily publish your on-</a:t>
            </a:r>
            <a:r>
              <a:rPr lang="en-US" sz="1200" kern="0">
                <a:solidFill>
                  <a:srgbClr val="353535"/>
                </a:solidFill>
                <a:latin typeface="Segoe UI Semilight"/>
                <a:ea typeface="ＭＳ Ｐゴシック" charset="0"/>
                <a:cs typeface="ＭＳ Ｐゴシック" charset="0"/>
              </a:rPr>
              <a:t>premises </a:t>
            </a:r>
            <a:r>
              <a:rPr lang="en-US" sz="1175" kern="0">
                <a:solidFill>
                  <a:srgbClr val="353535"/>
                </a:solidFill>
                <a:latin typeface="Segoe UI Light"/>
              </a:rPr>
              <a:t>applications to users outside the corporate network</a:t>
            </a:r>
            <a:endParaRPr lang="en-US" sz="1175" kern="0">
              <a:solidFill>
                <a:srgbClr val="353535"/>
              </a:solidFill>
              <a:latin typeface="Segoe UI"/>
            </a:endParaRPr>
          </a:p>
        </p:txBody>
      </p:sp>
      <p:sp>
        <p:nvSpPr>
          <p:cNvPr id="12" name="Chevron 29">
            <a:extLst>
              <a:ext uri="{FF2B5EF4-FFF2-40B4-BE49-F238E27FC236}">
                <a16:creationId xmlns:a16="http://schemas.microsoft.com/office/drawing/2014/main" id="{33B49B9F-8BFC-45D6-B297-A46F6C762FD6}"/>
              </a:ext>
            </a:extLst>
          </p:cNvPr>
          <p:cNvSpPr/>
          <p:nvPr/>
        </p:nvSpPr>
        <p:spPr bwMode="auto">
          <a:xfrm flipH="1">
            <a:off x="3369052" y="3755243"/>
            <a:ext cx="5522853" cy="739382"/>
          </a:xfrm>
          <a:prstGeom prst="chevron">
            <a:avLst>
              <a:gd name="adj" fmla="val 27778"/>
            </a:avLst>
          </a:prstGeom>
          <a:noFill/>
          <a:ln w="3175" cap="flat" cmpd="sng" algn="ctr">
            <a:solidFill>
              <a:srgbClr val="999FB2"/>
            </a:solidFill>
            <a:prstDash val="solid"/>
            <a:headEnd type="none" w="med" len="med"/>
            <a:tailEnd type="none" w="med" len="med"/>
          </a:ln>
          <a:effectLst/>
        </p:spPr>
        <p:txBody>
          <a:bodyPr vert="horz" wrap="square" lIns="0" tIns="34282" rIns="0" bIns="34282" numCol="1" rtlCol="0" anchor="ctr" anchorCtr="0" compatLnSpc="1">
            <a:prstTxWarp prst="textNoShape">
              <a:avLst/>
            </a:prstTxWarp>
          </a:bodyPr>
          <a:lstStyle/>
          <a:p>
            <a:pPr algn="ctr" defTabSz="685381" fontAlgn="base">
              <a:spcBef>
                <a:spcPct val="0"/>
              </a:spcBef>
              <a:spcAft>
                <a:spcPct val="0"/>
              </a:spcAft>
              <a:defRPr/>
            </a:pPr>
            <a:r>
              <a:rPr lang="en-US" sz="2059" kern="0">
                <a:solidFill>
                  <a:srgbClr val="353535"/>
                </a:solidFill>
                <a:latin typeface="Segoe UI Semibold" panose="020B0702040204020203" pitchFamily="34" charset="0"/>
                <a:cs typeface="Segoe UI Semibold" panose="020B0702040204020203" pitchFamily="34" charset="0"/>
              </a:rPr>
              <a:t>Extend Azure AD to on-prem</a:t>
            </a:r>
          </a:p>
          <a:p>
            <a:pPr algn="ctr" defTabSz="685381" fontAlgn="base">
              <a:spcBef>
                <a:spcPct val="0"/>
              </a:spcBef>
              <a:spcAft>
                <a:spcPct val="0"/>
              </a:spcAft>
              <a:defRPr/>
            </a:pPr>
            <a:r>
              <a:rPr lang="en-US" sz="1175" kern="0">
                <a:solidFill>
                  <a:srgbClr val="353535"/>
                </a:solidFill>
                <a:latin typeface="Segoe UI Light"/>
              </a:rPr>
              <a:t>Utilize Azure AD as a central management point for all your apps</a:t>
            </a:r>
            <a:endParaRPr lang="en-US" sz="1175" kern="0">
              <a:solidFill>
                <a:srgbClr val="353535"/>
              </a:solidFill>
              <a:latin typeface="Segoe UI"/>
            </a:endParaRPr>
          </a:p>
        </p:txBody>
      </p:sp>
      <p:grpSp>
        <p:nvGrpSpPr>
          <p:cNvPr id="13" name="Group 5">
            <a:extLst>
              <a:ext uri="{FF2B5EF4-FFF2-40B4-BE49-F238E27FC236}">
                <a16:creationId xmlns:a16="http://schemas.microsoft.com/office/drawing/2014/main" id="{235F4115-AE3F-4F58-A545-7634143665F1}"/>
              </a:ext>
            </a:extLst>
          </p:cNvPr>
          <p:cNvGrpSpPr/>
          <p:nvPr/>
        </p:nvGrpSpPr>
        <p:grpSpPr>
          <a:xfrm>
            <a:off x="2050787" y="2624097"/>
            <a:ext cx="493823" cy="886460"/>
            <a:chOff x="579438" y="2735262"/>
            <a:chExt cx="671690" cy="1205750"/>
          </a:xfrm>
        </p:grpSpPr>
        <p:sp>
          <p:nvSpPr>
            <p:cNvPr id="14" name="Rectangle 2">
              <a:extLst>
                <a:ext uri="{FF2B5EF4-FFF2-40B4-BE49-F238E27FC236}">
                  <a16:creationId xmlns:a16="http://schemas.microsoft.com/office/drawing/2014/main" id="{8F3DB877-E245-45C8-9335-4D143C43A11E}"/>
                </a:ext>
              </a:extLst>
            </p:cNvPr>
            <p:cNvSpPr/>
            <p:nvPr/>
          </p:nvSpPr>
          <p:spPr bwMode="auto">
            <a:xfrm>
              <a:off x="607718" y="3040062"/>
              <a:ext cx="621350" cy="82475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512" fontAlgn="base">
                <a:spcBef>
                  <a:spcPct val="0"/>
                </a:spcBef>
                <a:spcAft>
                  <a:spcPct val="0"/>
                </a:spcAft>
                <a:defRPr/>
              </a:pPr>
              <a:endParaRPr lang="en-US" sz="1470" kern="0">
                <a:gradFill>
                  <a:gsLst>
                    <a:gs pos="0">
                      <a:srgbClr val="FFFFFF"/>
                    </a:gs>
                    <a:gs pos="100000">
                      <a:srgbClr val="FFFFFF"/>
                    </a:gs>
                  </a:gsLst>
                  <a:lin ang="5400000" scaled="0"/>
                </a:gradFill>
                <a:latin typeface="Segoe UI Semilight"/>
              </a:endParaRPr>
            </a:p>
          </p:txBody>
        </p:sp>
        <p:sp>
          <p:nvSpPr>
            <p:cNvPr id="15" name="Freeform 6">
              <a:extLst>
                <a:ext uri="{FF2B5EF4-FFF2-40B4-BE49-F238E27FC236}">
                  <a16:creationId xmlns:a16="http://schemas.microsoft.com/office/drawing/2014/main" id="{FAB3515C-D96C-4BEB-9ED7-B2DF666F41AC}"/>
                </a:ext>
              </a:extLst>
            </p:cNvPr>
            <p:cNvSpPr>
              <a:spLocks noEditPoints="1"/>
            </p:cNvSpPr>
            <p:nvPr/>
          </p:nvSpPr>
          <p:spPr bwMode="auto">
            <a:xfrm>
              <a:off x="579438" y="2735262"/>
              <a:ext cx="671690" cy="120575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82265" tIns="41134" rIns="82265" bIns="41134" numCol="1" anchor="t" anchorCtr="0" compatLnSpc="1">
              <a:prstTxWarp prst="textNoShape">
                <a:avLst/>
              </a:prstTxWarp>
            </a:bodyPr>
            <a:lstStyle/>
            <a:p>
              <a:pPr defTabSz="672226">
                <a:defRPr/>
              </a:pPr>
              <a:endParaRPr lang="en-US" sz="1424" kern="0">
                <a:solidFill>
                  <a:srgbClr val="292929"/>
                </a:solidFill>
                <a:latin typeface="Segoe UI Semilight"/>
              </a:endParaRPr>
            </a:p>
          </p:txBody>
        </p:sp>
      </p:grpSp>
      <p:grpSp>
        <p:nvGrpSpPr>
          <p:cNvPr id="16" name="Group 19">
            <a:extLst>
              <a:ext uri="{FF2B5EF4-FFF2-40B4-BE49-F238E27FC236}">
                <a16:creationId xmlns:a16="http://schemas.microsoft.com/office/drawing/2014/main" id="{926AEDA2-7169-40E7-8FA3-8281196D1B76}"/>
              </a:ext>
            </a:extLst>
          </p:cNvPr>
          <p:cNvGrpSpPr/>
          <p:nvPr/>
        </p:nvGrpSpPr>
        <p:grpSpPr>
          <a:xfrm>
            <a:off x="2183623" y="2708130"/>
            <a:ext cx="493823" cy="886460"/>
            <a:chOff x="579438" y="2735262"/>
            <a:chExt cx="671690" cy="1205750"/>
          </a:xfrm>
        </p:grpSpPr>
        <p:sp>
          <p:nvSpPr>
            <p:cNvPr id="17" name="Rectangle 21">
              <a:extLst>
                <a:ext uri="{FF2B5EF4-FFF2-40B4-BE49-F238E27FC236}">
                  <a16:creationId xmlns:a16="http://schemas.microsoft.com/office/drawing/2014/main" id="{9A83238F-006D-46BC-9EAF-EC0EF6ACA6A1}"/>
                </a:ext>
              </a:extLst>
            </p:cNvPr>
            <p:cNvSpPr/>
            <p:nvPr/>
          </p:nvSpPr>
          <p:spPr bwMode="auto">
            <a:xfrm>
              <a:off x="607718" y="3040062"/>
              <a:ext cx="621350" cy="82475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512" fontAlgn="base">
                <a:spcBef>
                  <a:spcPct val="0"/>
                </a:spcBef>
                <a:spcAft>
                  <a:spcPct val="0"/>
                </a:spcAft>
                <a:defRPr/>
              </a:pPr>
              <a:endParaRPr lang="en-US" sz="1470" kern="0">
                <a:gradFill>
                  <a:gsLst>
                    <a:gs pos="0">
                      <a:srgbClr val="FFFFFF"/>
                    </a:gs>
                    <a:gs pos="100000">
                      <a:srgbClr val="FFFFFF"/>
                    </a:gs>
                  </a:gsLst>
                  <a:lin ang="5400000" scaled="0"/>
                </a:gradFill>
                <a:latin typeface="Segoe UI Semilight"/>
              </a:endParaRPr>
            </a:p>
          </p:txBody>
        </p:sp>
        <p:sp>
          <p:nvSpPr>
            <p:cNvPr id="18" name="Freeform 6">
              <a:extLst>
                <a:ext uri="{FF2B5EF4-FFF2-40B4-BE49-F238E27FC236}">
                  <a16:creationId xmlns:a16="http://schemas.microsoft.com/office/drawing/2014/main" id="{927DD4E0-14E4-4CF5-93D5-EF76636CF5B9}"/>
                </a:ext>
              </a:extLst>
            </p:cNvPr>
            <p:cNvSpPr>
              <a:spLocks noEditPoints="1"/>
            </p:cNvSpPr>
            <p:nvPr/>
          </p:nvSpPr>
          <p:spPr bwMode="auto">
            <a:xfrm>
              <a:off x="579438" y="2735262"/>
              <a:ext cx="671690" cy="120575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82265" tIns="41134" rIns="82265" bIns="41134" numCol="1" anchor="t" anchorCtr="0" compatLnSpc="1">
              <a:prstTxWarp prst="textNoShape">
                <a:avLst/>
              </a:prstTxWarp>
            </a:bodyPr>
            <a:lstStyle/>
            <a:p>
              <a:pPr defTabSz="672226">
                <a:defRPr/>
              </a:pPr>
              <a:endParaRPr lang="en-US" sz="1424" kern="0">
                <a:solidFill>
                  <a:srgbClr val="292929"/>
                </a:solidFill>
                <a:latin typeface="Segoe UI Semilight"/>
              </a:endParaRPr>
            </a:p>
          </p:txBody>
        </p:sp>
      </p:grpSp>
      <p:sp>
        <p:nvSpPr>
          <p:cNvPr id="19" name="Rectangle 24">
            <a:extLst>
              <a:ext uri="{FF2B5EF4-FFF2-40B4-BE49-F238E27FC236}">
                <a16:creationId xmlns:a16="http://schemas.microsoft.com/office/drawing/2014/main" id="{4A459F6A-240A-4C7D-825D-B0E8F8D43C0D}"/>
              </a:ext>
            </a:extLst>
          </p:cNvPr>
          <p:cNvSpPr/>
          <p:nvPr/>
        </p:nvSpPr>
        <p:spPr bwMode="auto">
          <a:xfrm>
            <a:off x="2339148" y="3057506"/>
            <a:ext cx="456813" cy="60635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512" fontAlgn="base">
              <a:spcBef>
                <a:spcPct val="0"/>
              </a:spcBef>
              <a:spcAft>
                <a:spcPct val="0"/>
              </a:spcAft>
              <a:defRPr/>
            </a:pPr>
            <a:endParaRPr lang="en-US" sz="1470" kern="0">
              <a:gradFill>
                <a:gsLst>
                  <a:gs pos="0">
                    <a:srgbClr val="FFFFFF"/>
                  </a:gs>
                  <a:gs pos="100000">
                    <a:srgbClr val="FFFFFF"/>
                  </a:gs>
                </a:gsLst>
                <a:lin ang="5400000" scaled="0"/>
              </a:gradFill>
              <a:latin typeface="Segoe UI Semilight"/>
            </a:endParaRPr>
          </a:p>
        </p:txBody>
      </p:sp>
      <p:sp>
        <p:nvSpPr>
          <p:cNvPr id="20" name="Freeform 6">
            <a:extLst>
              <a:ext uri="{FF2B5EF4-FFF2-40B4-BE49-F238E27FC236}">
                <a16:creationId xmlns:a16="http://schemas.microsoft.com/office/drawing/2014/main" id="{70671EDB-01DD-45DA-85A2-354BE8AFDD85}"/>
              </a:ext>
            </a:extLst>
          </p:cNvPr>
          <p:cNvSpPr>
            <a:spLocks noEditPoints="1"/>
          </p:cNvSpPr>
          <p:nvPr/>
        </p:nvSpPr>
        <p:spPr bwMode="auto">
          <a:xfrm>
            <a:off x="2318357" y="2833419"/>
            <a:ext cx="493823" cy="88646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82265" tIns="41134" rIns="82265" bIns="41134" numCol="1" anchor="t" anchorCtr="0" compatLnSpc="1">
            <a:prstTxWarp prst="textNoShape">
              <a:avLst/>
            </a:prstTxWarp>
          </a:bodyPr>
          <a:lstStyle/>
          <a:p>
            <a:pPr defTabSz="672226">
              <a:defRPr/>
            </a:pPr>
            <a:endParaRPr lang="en-US" sz="1424" kern="0">
              <a:solidFill>
                <a:srgbClr val="292929"/>
              </a:solidFill>
              <a:latin typeface="Segoe UI Semilight"/>
            </a:endParaRPr>
          </a:p>
        </p:txBody>
      </p:sp>
      <p:pic>
        <p:nvPicPr>
          <p:cNvPr id="21" name="Picture 26">
            <a:extLst>
              <a:ext uri="{FF2B5EF4-FFF2-40B4-BE49-F238E27FC236}">
                <a16:creationId xmlns:a16="http://schemas.microsoft.com/office/drawing/2014/main" id="{2BBE4479-5F2C-4A1E-85BC-B68B2ECA6AEF}"/>
              </a:ext>
            </a:extLst>
          </p:cNvPr>
          <p:cNvPicPr>
            <a:picLocks noChangeAspect="1"/>
          </p:cNvPicPr>
          <p:nvPr/>
        </p:nvPicPr>
        <p:blipFill>
          <a:blip r:embed="rId4"/>
          <a:stretch>
            <a:fillRect/>
          </a:stretch>
        </p:blipFill>
        <p:spPr>
          <a:xfrm>
            <a:off x="9205054" y="2624098"/>
            <a:ext cx="951666" cy="951666"/>
          </a:xfrm>
          <a:prstGeom prst="rect">
            <a:avLst/>
          </a:prstGeom>
        </p:spPr>
      </p:pic>
    </p:spTree>
    <p:extLst>
      <p:ext uri="{BB962C8B-B14F-4D97-AF65-F5344CB8AC3E}">
        <p14:creationId xmlns:p14="http://schemas.microsoft.com/office/powerpoint/2010/main" val="25705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Azure AD Application Proxy</a:t>
            </a:r>
          </a:p>
        </p:txBody>
      </p:sp>
      <p:pic>
        <p:nvPicPr>
          <p:cNvPr id="8194" name="Picture 2">
            <a:extLst>
              <a:ext uri="{FF2B5EF4-FFF2-40B4-BE49-F238E27FC236}">
                <a16:creationId xmlns:a16="http://schemas.microsoft.com/office/drawing/2014/main" id="{48926CF6-B924-4C20-A6FA-D66C388222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425627" y="1808018"/>
            <a:ext cx="9753600" cy="441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5082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3877985"/>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There's a </a:t>
            </a:r>
            <a:r>
              <a:rPr lang="en-US" b="0" i="0" dirty="0">
                <a:solidFill>
                  <a:schemeClr val="tx2"/>
                </a:solidFill>
                <a:effectLst/>
                <a:latin typeface="Segoe UI" panose="020B0502040204020203" pitchFamily="34" charset="0"/>
              </a:rPr>
              <a:t>difference</a:t>
            </a:r>
            <a:r>
              <a:rPr lang="en-US" b="0" i="0" dirty="0">
                <a:solidFill>
                  <a:srgbClr val="171717"/>
                </a:solidFill>
                <a:effectLst/>
                <a:latin typeface="Segoe UI" panose="020B0502040204020203" pitchFamily="34" charset="0"/>
              </a:rPr>
              <a:t> between </a:t>
            </a:r>
            <a:r>
              <a:rPr lang="en-US" b="0" i="0" dirty="0">
                <a:solidFill>
                  <a:schemeClr val="tx2"/>
                </a:solidFill>
                <a:effectLst/>
                <a:latin typeface="Segoe UI" panose="020B0502040204020203" pitchFamily="34" charset="0"/>
              </a:rPr>
              <a:t>Azure AD, Azure AD DS, and AD DS </a:t>
            </a:r>
            <a:r>
              <a:rPr lang="en-US" b="0" i="0" dirty="0">
                <a:solidFill>
                  <a:srgbClr val="171717"/>
                </a:solidFill>
                <a:effectLst/>
                <a:latin typeface="Segoe UI" panose="020B0502040204020203" pitchFamily="34" charset="0"/>
              </a:rPr>
              <a:t>running on Windows Server. Evaluate your application needs, and understand and document the authentication provider that each one will be using. Plan accordingly for all applications.</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Evaluate the </a:t>
            </a:r>
            <a:r>
              <a:rPr lang="en-US" b="0" i="0" dirty="0">
                <a:solidFill>
                  <a:schemeClr val="tx2"/>
                </a:solidFill>
                <a:effectLst/>
                <a:latin typeface="Segoe UI" panose="020B0502040204020203" pitchFamily="34" charset="0"/>
              </a:rPr>
              <a:t>compatibility of workloads </a:t>
            </a:r>
            <a:r>
              <a:rPr lang="en-US" b="0" i="0" dirty="0">
                <a:solidFill>
                  <a:srgbClr val="171717"/>
                </a:solidFill>
                <a:effectLst/>
                <a:latin typeface="Segoe UI" panose="020B0502040204020203" pitchFamily="34" charset="0"/>
              </a:rPr>
              <a:t>for AD DS on Windows Server and for Azure AD DS.</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Ensure your </a:t>
            </a:r>
            <a:r>
              <a:rPr lang="en-US" b="0" i="0" dirty="0">
                <a:solidFill>
                  <a:schemeClr val="tx2"/>
                </a:solidFill>
                <a:effectLst/>
                <a:latin typeface="Segoe UI" panose="020B0502040204020203" pitchFamily="34" charset="0"/>
              </a:rPr>
              <a:t>network design </a:t>
            </a:r>
            <a:r>
              <a:rPr lang="en-US" b="0" i="0" dirty="0">
                <a:solidFill>
                  <a:srgbClr val="171717"/>
                </a:solidFill>
                <a:effectLst/>
                <a:latin typeface="Segoe UI" panose="020B0502040204020203" pitchFamily="34" charset="0"/>
              </a:rPr>
              <a:t>allows resources that require AD DS on Windows Server for local authentication and management to access the appropriate domain controllers.</a:t>
            </a:r>
          </a:p>
          <a:p>
            <a:pPr marL="752121" lvl="1" indent="-285750">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For </a:t>
            </a:r>
            <a:r>
              <a:rPr lang="en-US" b="0" i="0" dirty="0">
                <a:solidFill>
                  <a:schemeClr val="tx2"/>
                </a:solidFill>
                <a:effectLst/>
                <a:latin typeface="Segoe UI" panose="020B0502040204020203" pitchFamily="34" charset="0"/>
              </a:rPr>
              <a:t>AD DS on Windows Server</a:t>
            </a:r>
            <a:r>
              <a:rPr lang="en-US" b="0" i="0" dirty="0">
                <a:solidFill>
                  <a:srgbClr val="171717"/>
                </a:solidFill>
                <a:effectLst/>
                <a:latin typeface="Segoe UI" panose="020B0502040204020203" pitchFamily="34" charset="0"/>
              </a:rPr>
              <a:t>, consider shared services environments that offer local authentication and host management in a larger enterprise-wide network context.</a:t>
            </a:r>
          </a:p>
        </p:txBody>
      </p:sp>
    </p:spTree>
    <p:extLst>
      <p:ext uri="{BB962C8B-B14F-4D97-AF65-F5344CB8AC3E}">
        <p14:creationId xmlns:p14="http://schemas.microsoft.com/office/powerpoint/2010/main" val="31927044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3">
            <a:extLst>
              <a:ext uri="{FF2B5EF4-FFF2-40B4-BE49-F238E27FC236}">
                <a16:creationId xmlns:a16="http://schemas.microsoft.com/office/drawing/2014/main" id="{52947DDA-CCD7-4BDD-9B7D-3080484B1B1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026" r="77008" b="46320"/>
          <a:stretch/>
        </p:blipFill>
        <p:spPr>
          <a:xfrm>
            <a:off x="8444633" y="2784954"/>
            <a:ext cx="3553691" cy="3642114"/>
          </a:xfrm>
          <a:prstGeom prst="rect">
            <a:avLst/>
          </a:prstGeom>
        </p:spPr>
      </p:pic>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III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9227859" cy="1354217"/>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Deploy </a:t>
            </a:r>
            <a:r>
              <a:rPr lang="en-US" b="0" i="0" dirty="0">
                <a:solidFill>
                  <a:schemeClr val="tx2"/>
                </a:solidFill>
                <a:effectLst/>
                <a:latin typeface="Segoe UI" panose="020B0502040204020203" pitchFamily="34" charset="0"/>
              </a:rPr>
              <a:t>Azure AD DS </a:t>
            </a:r>
            <a:r>
              <a:rPr lang="en-US" b="0" i="0" dirty="0">
                <a:solidFill>
                  <a:srgbClr val="171717"/>
                </a:solidFill>
                <a:effectLst/>
                <a:latin typeface="Segoe UI" panose="020B0502040204020203" pitchFamily="34" charset="0"/>
              </a:rPr>
              <a:t>within the primary region because this service can only be projected into one subscription.</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managed identities instead of service principals </a:t>
            </a:r>
            <a:r>
              <a:rPr lang="en-US" b="0" i="0" dirty="0">
                <a:solidFill>
                  <a:srgbClr val="171717"/>
                </a:solidFill>
                <a:effectLst/>
                <a:latin typeface="Segoe UI" panose="020B0502040204020203" pitchFamily="34" charset="0"/>
              </a:rPr>
              <a:t>for authentication to Azure services. This approach reduces exposure to credential theft.</a:t>
            </a:r>
          </a:p>
        </p:txBody>
      </p:sp>
    </p:spTree>
    <p:extLst>
      <p:ext uri="{BB962C8B-B14F-4D97-AF65-F5344CB8AC3E}">
        <p14:creationId xmlns:p14="http://schemas.microsoft.com/office/powerpoint/2010/main" val="38341553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9526" y="3060377"/>
            <a:ext cx="12446001" cy="553998"/>
          </a:xfrm>
        </p:spPr>
        <p:txBody>
          <a:bodyPr/>
          <a:lstStyle/>
          <a:p>
            <a:pPr algn="ctr"/>
            <a:r>
              <a:rPr lang="en-US" dirty="0"/>
              <a:t>Management Group &amp; Subscription Organization</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31700418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Management Group Hierarchy</a:t>
            </a:r>
            <a:br>
              <a:rPr lang="en-GB" sz="2800">
                <a:solidFill>
                  <a:schemeClr val="tx2"/>
                </a:solidFill>
              </a:rPr>
            </a:b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9668641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Hierarchy Options </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Rectangle 107">
            <a:extLst>
              <a:ext uri="{FF2B5EF4-FFF2-40B4-BE49-F238E27FC236}">
                <a16:creationId xmlns:a16="http://schemas.microsoft.com/office/drawing/2014/main" id="{0554CF48-B768-4226-98C9-E8B7781F0B7B}"/>
              </a:ext>
            </a:extLst>
          </p:cNvPr>
          <p:cNvSpPr/>
          <p:nvPr/>
        </p:nvSpPr>
        <p:spPr>
          <a:xfrm>
            <a:off x="250932" y="2826474"/>
            <a:ext cx="10342536" cy="693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4">
            <a:extLst>
              <a:ext uri="{FF2B5EF4-FFF2-40B4-BE49-F238E27FC236}">
                <a16:creationId xmlns:a16="http://schemas.microsoft.com/office/drawing/2014/main" id="{F39BA707-01D1-47B4-9D05-D4BFD08900BD}"/>
              </a:ext>
            </a:extLst>
          </p:cNvPr>
          <p:cNvSpPr/>
          <p:nvPr/>
        </p:nvSpPr>
        <p:spPr>
          <a:xfrm>
            <a:off x="255250" y="3552265"/>
            <a:ext cx="10329365" cy="6937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84">
            <a:extLst>
              <a:ext uri="{FF2B5EF4-FFF2-40B4-BE49-F238E27FC236}">
                <a16:creationId xmlns:a16="http://schemas.microsoft.com/office/drawing/2014/main" id="{49D18C51-6FD3-4FDE-92E2-8C0121B35D31}"/>
              </a:ext>
            </a:extLst>
          </p:cNvPr>
          <p:cNvSpPr/>
          <p:nvPr/>
        </p:nvSpPr>
        <p:spPr>
          <a:xfrm>
            <a:off x="250932" y="5052149"/>
            <a:ext cx="10329364" cy="7025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79">
            <a:extLst>
              <a:ext uri="{FF2B5EF4-FFF2-40B4-BE49-F238E27FC236}">
                <a16:creationId xmlns:a16="http://schemas.microsoft.com/office/drawing/2014/main" id="{ACABC876-7641-4CD8-8D8B-63D8E22B3D5F}"/>
              </a:ext>
            </a:extLst>
          </p:cNvPr>
          <p:cNvSpPr/>
          <p:nvPr/>
        </p:nvSpPr>
        <p:spPr>
          <a:xfrm>
            <a:off x="250932" y="4283891"/>
            <a:ext cx="10329365" cy="7243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6" name="Group 130">
            <a:extLst>
              <a:ext uri="{FF2B5EF4-FFF2-40B4-BE49-F238E27FC236}">
                <a16:creationId xmlns:a16="http://schemas.microsoft.com/office/drawing/2014/main" id="{B177724B-8D08-47A6-9D54-AE3026A7AC51}"/>
              </a:ext>
            </a:extLst>
          </p:cNvPr>
          <p:cNvGrpSpPr/>
          <p:nvPr/>
        </p:nvGrpSpPr>
        <p:grpSpPr>
          <a:xfrm>
            <a:off x="4606587" y="2987562"/>
            <a:ext cx="2616799" cy="2640989"/>
            <a:chOff x="1911604" y="3313944"/>
            <a:chExt cx="2566026" cy="2589747"/>
          </a:xfrm>
        </p:grpSpPr>
        <p:sp>
          <p:nvSpPr>
            <p:cNvPr id="17" name="Rounded Rectangle 4">
              <a:extLst>
                <a:ext uri="{FF2B5EF4-FFF2-40B4-BE49-F238E27FC236}">
                  <a16:creationId xmlns:a16="http://schemas.microsoft.com/office/drawing/2014/main" id="{F8287845-0A8D-495F-A5DA-47564256EEB5}"/>
                </a:ext>
              </a:extLst>
            </p:cNvPr>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Enterprise</a:t>
              </a:r>
            </a:p>
          </p:txBody>
        </p:sp>
        <p:sp>
          <p:nvSpPr>
            <p:cNvPr id="18" name="Right Brace 134">
              <a:extLst>
                <a:ext uri="{FF2B5EF4-FFF2-40B4-BE49-F238E27FC236}">
                  <a16:creationId xmlns:a16="http://schemas.microsoft.com/office/drawing/2014/main" id="{7060805A-E452-479A-BD1A-18304CB3B020}"/>
                </a:ext>
              </a:extLst>
            </p:cNvPr>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9" name="Rounded Rectangle 4">
              <a:extLst>
                <a:ext uri="{FF2B5EF4-FFF2-40B4-BE49-F238E27FC236}">
                  <a16:creationId xmlns:a16="http://schemas.microsoft.com/office/drawing/2014/main" id="{079F72BE-040C-455C-805F-DBDAAAA28F37}"/>
                </a:ext>
              </a:extLst>
            </p:cNvPr>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Aerospace</a:t>
              </a:r>
            </a:p>
          </p:txBody>
        </p:sp>
        <p:sp>
          <p:nvSpPr>
            <p:cNvPr id="20" name="Rounded Rectangle 4">
              <a:extLst>
                <a:ext uri="{FF2B5EF4-FFF2-40B4-BE49-F238E27FC236}">
                  <a16:creationId xmlns:a16="http://schemas.microsoft.com/office/drawing/2014/main" id="{71CFC8DA-085A-44B0-944B-97A901B67A89}"/>
                </a:ext>
              </a:extLst>
            </p:cNvPr>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Auto</a:t>
              </a:r>
            </a:p>
          </p:txBody>
        </p:sp>
        <p:sp>
          <p:nvSpPr>
            <p:cNvPr id="21" name="Right Brace 140">
              <a:extLst>
                <a:ext uri="{FF2B5EF4-FFF2-40B4-BE49-F238E27FC236}">
                  <a16:creationId xmlns:a16="http://schemas.microsoft.com/office/drawing/2014/main" id="{E3132419-8CB4-4BE5-AF21-F4CA7C27D39E}"/>
                </a:ext>
              </a:extLst>
            </p:cNvPr>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22" name="Rounded Rectangle 4">
              <a:extLst>
                <a:ext uri="{FF2B5EF4-FFF2-40B4-BE49-F238E27FC236}">
                  <a16:creationId xmlns:a16="http://schemas.microsoft.com/office/drawing/2014/main" id="{A76145C8-2820-48EB-849D-206206E4C34C}"/>
                </a:ext>
              </a:extLst>
            </p:cNvPr>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Application 1</a:t>
              </a:r>
            </a:p>
          </p:txBody>
        </p:sp>
        <p:sp>
          <p:nvSpPr>
            <p:cNvPr id="23" name="Rounded Rectangle 4">
              <a:extLst>
                <a:ext uri="{FF2B5EF4-FFF2-40B4-BE49-F238E27FC236}">
                  <a16:creationId xmlns:a16="http://schemas.microsoft.com/office/drawing/2014/main" id="{D2BBC90B-4A64-4ECF-8ABE-C084174DC758}"/>
                </a:ext>
              </a:extLst>
            </p:cNvPr>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Application 2</a:t>
              </a:r>
            </a:p>
          </p:txBody>
        </p:sp>
        <p:sp>
          <p:nvSpPr>
            <p:cNvPr id="24" name="Rounded Rectangle 4">
              <a:extLst>
                <a:ext uri="{FF2B5EF4-FFF2-40B4-BE49-F238E27FC236}">
                  <a16:creationId xmlns:a16="http://schemas.microsoft.com/office/drawing/2014/main" id="{AA9C5CD8-2380-4EB3-8EBF-8865F70F00FB}"/>
                </a:ext>
              </a:extLst>
            </p:cNvPr>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Application 3</a:t>
              </a:r>
            </a:p>
          </p:txBody>
        </p:sp>
        <p:cxnSp>
          <p:nvCxnSpPr>
            <p:cNvPr id="25" name="Straight Connector 144">
              <a:extLst>
                <a:ext uri="{FF2B5EF4-FFF2-40B4-BE49-F238E27FC236}">
                  <a16:creationId xmlns:a16="http://schemas.microsoft.com/office/drawing/2014/main" id="{9D34FE05-26FB-4847-BB32-72E6209D0B65}"/>
                </a:ext>
              </a:extLst>
            </p:cNvPr>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ounded Rectangle 4">
              <a:extLst>
                <a:ext uri="{FF2B5EF4-FFF2-40B4-BE49-F238E27FC236}">
                  <a16:creationId xmlns:a16="http://schemas.microsoft.com/office/drawing/2014/main" id="{2AF7A0A1-76C9-4838-9F22-6112723E721C}"/>
                </a:ext>
              </a:extLst>
            </p:cNvPr>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err="1">
                  <a:solidFill>
                    <a:schemeClr val="tx2">
                      <a:alpha val="99000"/>
                    </a:schemeClr>
                  </a:solidFill>
                </a:rPr>
                <a:t>Proj</a:t>
              </a:r>
              <a:r>
                <a:rPr lang="en-US" sz="1020" b="1">
                  <a:solidFill>
                    <a:schemeClr val="tx2">
                      <a:alpha val="99000"/>
                    </a:schemeClr>
                  </a:solidFill>
                </a:rPr>
                <a:t> New Car</a:t>
              </a:r>
            </a:p>
          </p:txBody>
        </p:sp>
        <p:sp>
          <p:nvSpPr>
            <p:cNvPr id="27" name="Rounded Rectangle 4">
              <a:extLst>
                <a:ext uri="{FF2B5EF4-FFF2-40B4-BE49-F238E27FC236}">
                  <a16:creationId xmlns:a16="http://schemas.microsoft.com/office/drawing/2014/main" id="{51C9A25B-BC4A-4678-A4E6-2FC0E3555DFE}"/>
                </a:ext>
              </a:extLst>
            </p:cNvPr>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err="1">
                  <a:solidFill>
                    <a:schemeClr val="tx2">
                      <a:alpha val="99000"/>
                    </a:schemeClr>
                  </a:solidFill>
                </a:rPr>
                <a:t>Proj</a:t>
              </a:r>
              <a:r>
                <a:rPr lang="en-US" sz="1020" b="1">
                  <a:solidFill>
                    <a:schemeClr val="tx2">
                      <a:alpha val="99000"/>
                    </a:schemeClr>
                  </a:solidFill>
                </a:rPr>
                <a:t> New Plane</a:t>
              </a:r>
            </a:p>
          </p:txBody>
        </p:sp>
        <p:cxnSp>
          <p:nvCxnSpPr>
            <p:cNvPr id="28" name="Straight Connector 149">
              <a:extLst>
                <a:ext uri="{FF2B5EF4-FFF2-40B4-BE49-F238E27FC236}">
                  <a16:creationId xmlns:a16="http://schemas.microsoft.com/office/drawing/2014/main" id="{E6AF2298-453D-4C8E-B17C-5052BA52B916}"/>
                </a:ext>
              </a:extLst>
            </p:cNvPr>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50">
              <a:extLst>
                <a:ext uri="{FF2B5EF4-FFF2-40B4-BE49-F238E27FC236}">
                  <a16:creationId xmlns:a16="http://schemas.microsoft.com/office/drawing/2014/main" id="{DFC4F1DF-350B-4921-AB85-1E5BA2271FB0}"/>
                </a:ext>
              </a:extLst>
            </p:cNvPr>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85">
            <a:extLst>
              <a:ext uri="{FF2B5EF4-FFF2-40B4-BE49-F238E27FC236}">
                <a16:creationId xmlns:a16="http://schemas.microsoft.com/office/drawing/2014/main" id="{30169EAA-51C5-48D3-9159-9C7C1096DC1F}"/>
              </a:ext>
            </a:extLst>
          </p:cNvPr>
          <p:cNvGrpSpPr/>
          <p:nvPr/>
        </p:nvGrpSpPr>
        <p:grpSpPr>
          <a:xfrm>
            <a:off x="7610892" y="2987562"/>
            <a:ext cx="2609583" cy="2626272"/>
            <a:chOff x="1918679" y="3313944"/>
            <a:chExt cx="2558950" cy="2575315"/>
          </a:xfrm>
        </p:grpSpPr>
        <p:sp>
          <p:nvSpPr>
            <p:cNvPr id="31" name="Rounded Rectangle 4">
              <a:extLst>
                <a:ext uri="{FF2B5EF4-FFF2-40B4-BE49-F238E27FC236}">
                  <a16:creationId xmlns:a16="http://schemas.microsoft.com/office/drawing/2014/main" id="{26AFBC2E-5FD8-43CB-A265-E5C62DCE03F7}"/>
                </a:ext>
              </a:extLst>
            </p:cNvPr>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Enterprise</a:t>
              </a:r>
            </a:p>
          </p:txBody>
        </p:sp>
        <p:sp>
          <p:nvSpPr>
            <p:cNvPr id="32" name="Right Brace 89">
              <a:extLst>
                <a:ext uri="{FF2B5EF4-FFF2-40B4-BE49-F238E27FC236}">
                  <a16:creationId xmlns:a16="http://schemas.microsoft.com/office/drawing/2014/main" id="{B1A01233-8CB2-4278-9417-5DF2501A27B6}"/>
                </a:ext>
              </a:extLst>
            </p:cNvPr>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3" name="Rounded Rectangle 4">
              <a:extLst>
                <a:ext uri="{FF2B5EF4-FFF2-40B4-BE49-F238E27FC236}">
                  <a16:creationId xmlns:a16="http://schemas.microsoft.com/office/drawing/2014/main" id="{AC42B9F2-709E-444D-B9FD-8283F3FCCDC0}"/>
                </a:ext>
              </a:extLst>
            </p:cNvPr>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Europe</a:t>
              </a:r>
            </a:p>
          </p:txBody>
        </p:sp>
        <p:sp>
          <p:nvSpPr>
            <p:cNvPr id="34" name="Rounded Rectangle 4">
              <a:extLst>
                <a:ext uri="{FF2B5EF4-FFF2-40B4-BE49-F238E27FC236}">
                  <a16:creationId xmlns:a16="http://schemas.microsoft.com/office/drawing/2014/main" id="{3CC8CC47-4D90-4A11-AAC9-C11359DB4787}"/>
                </a:ext>
              </a:extLst>
            </p:cNvPr>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North America</a:t>
              </a:r>
            </a:p>
          </p:txBody>
        </p:sp>
        <p:sp>
          <p:nvSpPr>
            <p:cNvPr id="35" name="Right Brace 95">
              <a:extLst>
                <a:ext uri="{FF2B5EF4-FFF2-40B4-BE49-F238E27FC236}">
                  <a16:creationId xmlns:a16="http://schemas.microsoft.com/office/drawing/2014/main" id="{94A9CC38-15F3-4720-AC4F-E5A6ACB04CEA}"/>
                </a:ext>
              </a:extLst>
            </p:cNvPr>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6" name="Rounded Rectangle 4">
              <a:extLst>
                <a:ext uri="{FF2B5EF4-FFF2-40B4-BE49-F238E27FC236}">
                  <a16:creationId xmlns:a16="http://schemas.microsoft.com/office/drawing/2014/main" id="{B82A7140-4662-4D9C-BB45-4EC7E9AFF054}"/>
                </a:ext>
              </a:extLst>
            </p:cNvPr>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Project 1</a:t>
              </a:r>
            </a:p>
          </p:txBody>
        </p:sp>
        <p:sp>
          <p:nvSpPr>
            <p:cNvPr id="37" name="Rounded Rectangle 4">
              <a:extLst>
                <a:ext uri="{FF2B5EF4-FFF2-40B4-BE49-F238E27FC236}">
                  <a16:creationId xmlns:a16="http://schemas.microsoft.com/office/drawing/2014/main" id="{3BB8457C-6C0E-4DED-A698-9DB423E91E48}"/>
                </a:ext>
              </a:extLst>
            </p:cNvPr>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Project  2</a:t>
              </a:r>
            </a:p>
          </p:txBody>
        </p:sp>
        <p:sp>
          <p:nvSpPr>
            <p:cNvPr id="38" name="Rounded Rectangle 4">
              <a:extLst>
                <a:ext uri="{FF2B5EF4-FFF2-40B4-BE49-F238E27FC236}">
                  <a16:creationId xmlns:a16="http://schemas.microsoft.com/office/drawing/2014/main" id="{8278412C-811B-4FE2-B488-EE13D76EDC2B}"/>
                </a:ext>
              </a:extLst>
            </p:cNvPr>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a:solidFill>
                    <a:schemeClr val="tx2">
                      <a:alpha val="99000"/>
                    </a:schemeClr>
                  </a:solidFill>
                </a:rPr>
                <a:t> </a:t>
              </a:r>
              <a:r>
                <a:rPr lang="en-US" sz="1020" b="1">
                  <a:solidFill>
                    <a:schemeClr val="tx2">
                      <a:alpha val="99000"/>
                    </a:schemeClr>
                  </a:solidFill>
                </a:rPr>
                <a:t>Project 3</a:t>
              </a:r>
            </a:p>
          </p:txBody>
        </p:sp>
        <p:cxnSp>
          <p:nvCxnSpPr>
            <p:cNvPr id="39" name="Straight Connector 99">
              <a:extLst>
                <a:ext uri="{FF2B5EF4-FFF2-40B4-BE49-F238E27FC236}">
                  <a16:creationId xmlns:a16="http://schemas.microsoft.com/office/drawing/2014/main" id="{7BD5CC64-979C-4AE1-A63E-BB7661F13711}"/>
                </a:ext>
              </a:extLst>
            </p:cNvPr>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ounded Rectangle 4">
              <a:extLst>
                <a:ext uri="{FF2B5EF4-FFF2-40B4-BE49-F238E27FC236}">
                  <a16:creationId xmlns:a16="http://schemas.microsoft.com/office/drawing/2014/main" id="{20F7A557-7D97-4497-843B-70D1F23054E4}"/>
                </a:ext>
              </a:extLst>
            </p:cNvPr>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Prod </a:t>
              </a:r>
            </a:p>
          </p:txBody>
        </p:sp>
        <p:sp>
          <p:nvSpPr>
            <p:cNvPr id="41" name="Rounded Rectangle 4">
              <a:extLst>
                <a:ext uri="{FF2B5EF4-FFF2-40B4-BE49-F238E27FC236}">
                  <a16:creationId xmlns:a16="http://schemas.microsoft.com/office/drawing/2014/main" id="{5C131114-7454-473D-93FB-AE3A1CCFEAD0}"/>
                </a:ext>
              </a:extLst>
            </p:cNvPr>
            <p:cNvSpPr/>
            <p:nvPr/>
          </p:nvSpPr>
          <p:spPr>
            <a:xfrm>
              <a:off x="3593590" y="4715498"/>
              <a:ext cx="867113"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Non-Prod</a:t>
              </a:r>
            </a:p>
          </p:txBody>
        </p:sp>
        <p:cxnSp>
          <p:nvCxnSpPr>
            <p:cNvPr id="42" name="Straight Connector 105">
              <a:extLst>
                <a:ext uri="{FF2B5EF4-FFF2-40B4-BE49-F238E27FC236}">
                  <a16:creationId xmlns:a16="http://schemas.microsoft.com/office/drawing/2014/main" id="{EC4BD74A-B3E6-41ED-991B-9415C58DF5C1}"/>
                </a:ext>
              </a:extLst>
            </p:cNvPr>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106">
              <a:extLst>
                <a:ext uri="{FF2B5EF4-FFF2-40B4-BE49-F238E27FC236}">
                  <a16:creationId xmlns:a16="http://schemas.microsoft.com/office/drawing/2014/main" id="{FE4D74CE-2D8D-4059-A735-A207E865CF2A}"/>
                </a:ext>
              </a:extLst>
            </p:cNvPr>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Group 7">
            <a:extLst>
              <a:ext uri="{FF2B5EF4-FFF2-40B4-BE49-F238E27FC236}">
                <a16:creationId xmlns:a16="http://schemas.microsoft.com/office/drawing/2014/main" id="{52F8943D-8A56-4CF6-8B7A-75E71C6CAB95}"/>
              </a:ext>
            </a:extLst>
          </p:cNvPr>
          <p:cNvGrpSpPr/>
          <p:nvPr/>
        </p:nvGrpSpPr>
        <p:grpSpPr>
          <a:xfrm>
            <a:off x="312228" y="2503472"/>
            <a:ext cx="3957649" cy="3151565"/>
            <a:chOff x="596769" y="2821576"/>
            <a:chExt cx="3880860" cy="3090416"/>
          </a:xfrm>
        </p:grpSpPr>
        <p:sp>
          <p:nvSpPr>
            <p:cNvPr id="45" name="Rounded Rectangle 4">
              <a:extLst>
                <a:ext uri="{FF2B5EF4-FFF2-40B4-BE49-F238E27FC236}">
                  <a16:creationId xmlns:a16="http://schemas.microsoft.com/office/drawing/2014/main" id="{9089BDE0-79F9-4DA0-86B1-82401C27E836}"/>
                </a:ext>
              </a:extLst>
            </p:cNvPr>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Enterprise</a:t>
              </a:r>
            </a:p>
          </p:txBody>
        </p:sp>
        <p:sp>
          <p:nvSpPr>
            <p:cNvPr id="46" name="Right Brace 19">
              <a:extLst>
                <a:ext uri="{FF2B5EF4-FFF2-40B4-BE49-F238E27FC236}">
                  <a16:creationId xmlns:a16="http://schemas.microsoft.com/office/drawing/2014/main" id="{4B453EDA-77E6-4AA8-98AD-356FCF7E3703}"/>
                </a:ext>
              </a:extLst>
            </p:cNvPr>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47" name="Rounded Rectangle 4">
              <a:extLst>
                <a:ext uri="{FF2B5EF4-FFF2-40B4-BE49-F238E27FC236}">
                  <a16:creationId xmlns:a16="http://schemas.microsoft.com/office/drawing/2014/main" id="{81E2347B-DE11-41BB-B842-F7DD0B3EBC2C}"/>
                </a:ext>
              </a:extLst>
            </p:cNvPr>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Marketing</a:t>
              </a:r>
            </a:p>
          </p:txBody>
        </p:sp>
        <p:sp>
          <p:nvSpPr>
            <p:cNvPr id="48" name="Rounded Rectangle 4">
              <a:extLst>
                <a:ext uri="{FF2B5EF4-FFF2-40B4-BE49-F238E27FC236}">
                  <a16:creationId xmlns:a16="http://schemas.microsoft.com/office/drawing/2014/main" id="{F697129D-70E3-4A48-84D6-CB60162F7582}"/>
                </a:ext>
              </a:extLst>
            </p:cNvPr>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Finance</a:t>
              </a:r>
            </a:p>
          </p:txBody>
        </p:sp>
        <p:sp>
          <p:nvSpPr>
            <p:cNvPr id="49" name="TextBox 6">
              <a:extLst>
                <a:ext uri="{FF2B5EF4-FFF2-40B4-BE49-F238E27FC236}">
                  <a16:creationId xmlns:a16="http://schemas.microsoft.com/office/drawing/2014/main" id="{5E2C03FA-2540-4393-BBA6-92C6C024F38E}"/>
                </a:ext>
              </a:extLst>
            </p:cNvPr>
            <p:cNvSpPr txBox="1"/>
            <p:nvPr/>
          </p:nvSpPr>
          <p:spPr>
            <a:xfrm>
              <a:off x="601883" y="3203940"/>
              <a:ext cx="714939" cy="188385"/>
            </a:xfrm>
            <a:prstGeom prst="rect">
              <a:avLst/>
            </a:prstGeom>
            <a:noFill/>
          </p:spPr>
          <p:txBody>
            <a:bodyPr wrap="none" lIns="0" tIns="0" rIns="0" bIns="0" rtlCol="0">
              <a:spAutoFit/>
            </a:bodyPr>
            <a:lstStyle/>
            <a:p>
              <a:r>
                <a:rPr lang="en-US" sz="1224" b="1" kern="0">
                  <a:solidFill>
                    <a:srgbClr val="000000">
                      <a:alpha val="99000"/>
                    </a:srgbClr>
                  </a:solidFill>
                  <a:latin typeface="Segoe UI Semibold" pitchFamily="34" charset="0"/>
                </a:rPr>
                <a:t>Enterprise</a:t>
              </a:r>
            </a:p>
          </p:txBody>
        </p:sp>
        <p:sp>
          <p:nvSpPr>
            <p:cNvPr id="50" name="Right Brace 31">
              <a:extLst>
                <a:ext uri="{FF2B5EF4-FFF2-40B4-BE49-F238E27FC236}">
                  <a16:creationId xmlns:a16="http://schemas.microsoft.com/office/drawing/2014/main" id="{BF20664E-26C9-4CE7-8374-00C5CCC7902E}"/>
                </a:ext>
              </a:extLst>
            </p:cNvPr>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51" name="Rounded Rectangle 4">
              <a:extLst>
                <a:ext uri="{FF2B5EF4-FFF2-40B4-BE49-F238E27FC236}">
                  <a16:creationId xmlns:a16="http://schemas.microsoft.com/office/drawing/2014/main" id="{A0518569-A987-4CC5-B9F5-B16CFAB8109B}"/>
                </a:ext>
              </a:extLst>
            </p:cNvPr>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Project 1 Dev</a:t>
              </a:r>
            </a:p>
          </p:txBody>
        </p:sp>
        <p:sp>
          <p:nvSpPr>
            <p:cNvPr id="52" name="Rounded Rectangle 4">
              <a:extLst>
                <a:ext uri="{FF2B5EF4-FFF2-40B4-BE49-F238E27FC236}">
                  <a16:creationId xmlns:a16="http://schemas.microsoft.com/office/drawing/2014/main" id="{53305A04-5C8F-4DFD-BFC7-F8395D6559A0}"/>
                </a:ext>
              </a:extLst>
            </p:cNvPr>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Project 1 Test</a:t>
              </a:r>
            </a:p>
          </p:txBody>
        </p:sp>
        <p:sp>
          <p:nvSpPr>
            <p:cNvPr id="53" name="Rounded Rectangle 4">
              <a:extLst>
                <a:ext uri="{FF2B5EF4-FFF2-40B4-BE49-F238E27FC236}">
                  <a16:creationId xmlns:a16="http://schemas.microsoft.com/office/drawing/2014/main" id="{D8DFC6C8-187F-4607-AA5D-A1CF2A224B62}"/>
                </a:ext>
              </a:extLst>
            </p:cNvPr>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Production Web Sites</a:t>
              </a:r>
            </a:p>
          </p:txBody>
        </p:sp>
        <p:cxnSp>
          <p:nvCxnSpPr>
            <p:cNvPr id="54" name="Straight Connector 11">
              <a:extLst>
                <a:ext uri="{FF2B5EF4-FFF2-40B4-BE49-F238E27FC236}">
                  <a16:creationId xmlns:a16="http://schemas.microsoft.com/office/drawing/2014/main" id="{3F4F67C1-F529-47FE-A926-52177A2A879C}"/>
                </a:ext>
              </a:extLst>
            </p:cNvPr>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D0200E4F-D5FB-4338-9EFD-6E87301C4EBC}"/>
                </a:ext>
              </a:extLst>
            </p:cNvPr>
            <p:cNvSpPr txBox="1"/>
            <p:nvPr/>
          </p:nvSpPr>
          <p:spPr>
            <a:xfrm>
              <a:off x="2565443" y="2821576"/>
              <a:ext cx="1235916" cy="313932"/>
            </a:xfrm>
            <a:prstGeom prst="rect">
              <a:avLst/>
            </a:prstGeom>
            <a:noFill/>
          </p:spPr>
          <p:txBody>
            <a:bodyPr wrap="none" lIns="0" tIns="0" rIns="0" bIns="0" rtlCol="0">
              <a:spAutoFit/>
            </a:bodyPr>
            <a:lstStyle/>
            <a:p>
              <a:pPr algn="ctr"/>
              <a:r>
                <a:rPr lang="en-US" sz="2040">
                  <a:solidFill>
                    <a:schemeClr val="bg1">
                      <a:alpha val="99000"/>
                    </a:schemeClr>
                  </a:solidFill>
                  <a:latin typeface="Segoe UI Semibold" pitchFamily="34" charset="0"/>
                </a:rPr>
                <a:t>Functional</a:t>
              </a:r>
            </a:p>
          </p:txBody>
        </p:sp>
        <p:sp>
          <p:nvSpPr>
            <p:cNvPr id="56" name="Rounded Rectangle 4">
              <a:extLst>
                <a:ext uri="{FF2B5EF4-FFF2-40B4-BE49-F238E27FC236}">
                  <a16:creationId xmlns:a16="http://schemas.microsoft.com/office/drawing/2014/main" id="{564C78BC-FF77-468C-A487-1BBD421B9330}"/>
                </a:ext>
              </a:extLst>
            </p:cNvPr>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Joe Smith</a:t>
              </a:r>
            </a:p>
          </p:txBody>
        </p:sp>
        <p:sp>
          <p:nvSpPr>
            <p:cNvPr id="57" name="Rounded Rectangle 4">
              <a:extLst>
                <a:ext uri="{FF2B5EF4-FFF2-40B4-BE49-F238E27FC236}">
                  <a16:creationId xmlns:a16="http://schemas.microsoft.com/office/drawing/2014/main" id="{6053A570-83C3-45F6-92B6-B7EB78A3E1A4}"/>
                </a:ext>
              </a:extLst>
            </p:cNvPr>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Jane Doe</a:t>
              </a:r>
            </a:p>
          </p:txBody>
        </p:sp>
        <p:cxnSp>
          <p:nvCxnSpPr>
            <p:cNvPr id="58" name="Straight Connector 4">
              <a:extLst>
                <a:ext uri="{FF2B5EF4-FFF2-40B4-BE49-F238E27FC236}">
                  <a16:creationId xmlns:a16="http://schemas.microsoft.com/office/drawing/2014/main" id="{AF649566-93AA-4235-A0B7-580606B87AD3}"/>
                </a:ext>
              </a:extLst>
            </p:cNvPr>
            <p:cNvCxnSpPr>
              <a:endCxn id="56"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83">
              <a:extLst>
                <a:ext uri="{FF2B5EF4-FFF2-40B4-BE49-F238E27FC236}">
                  <a16:creationId xmlns:a16="http://schemas.microsoft.com/office/drawing/2014/main" id="{968D8E15-8F4F-4BA3-86F2-BD6E668ECBB4}"/>
                </a:ext>
              </a:extLst>
            </p:cNvPr>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26">
              <a:extLst>
                <a:ext uri="{FF2B5EF4-FFF2-40B4-BE49-F238E27FC236}">
                  <a16:creationId xmlns:a16="http://schemas.microsoft.com/office/drawing/2014/main" id="{29E087F8-5A8A-48F0-B0E5-0F1B1E5E6340}"/>
                </a:ext>
              </a:extLst>
            </p:cNvPr>
            <p:cNvSpPr txBox="1"/>
            <p:nvPr/>
          </p:nvSpPr>
          <p:spPr>
            <a:xfrm>
              <a:off x="596769" y="5411868"/>
              <a:ext cx="955390" cy="188385"/>
            </a:xfrm>
            <a:prstGeom prst="rect">
              <a:avLst/>
            </a:prstGeom>
            <a:noFill/>
          </p:spPr>
          <p:txBody>
            <a:bodyPr wrap="none" lIns="0" tIns="0" rIns="0" bIns="0" rtlCol="0">
              <a:spAutoFit/>
            </a:bodyPr>
            <a:lstStyle/>
            <a:p>
              <a:r>
                <a:rPr lang="en-US" sz="1224" kern="0">
                  <a:solidFill>
                    <a:srgbClr val="000000">
                      <a:alpha val="99000"/>
                    </a:srgbClr>
                  </a:solidFill>
                  <a:latin typeface="Segoe UI Semibold" pitchFamily="34" charset="0"/>
                </a:rPr>
                <a:t>Subscriptions</a:t>
              </a:r>
            </a:p>
          </p:txBody>
        </p:sp>
      </p:grpSp>
      <p:sp>
        <p:nvSpPr>
          <p:cNvPr id="61" name="Rectangle 8">
            <a:extLst>
              <a:ext uri="{FF2B5EF4-FFF2-40B4-BE49-F238E27FC236}">
                <a16:creationId xmlns:a16="http://schemas.microsoft.com/office/drawing/2014/main" id="{6852B232-F074-4986-B5C9-A41E67EE131C}"/>
              </a:ext>
            </a:extLst>
          </p:cNvPr>
          <p:cNvSpPr/>
          <p:nvPr/>
        </p:nvSpPr>
        <p:spPr bwMode="auto">
          <a:xfrm rot="5400000">
            <a:off x="5674072" y="-2111273"/>
            <a:ext cx="532177" cy="9307279"/>
          </a:xfrm>
          <a:prstGeom prst="rect">
            <a:avLst/>
          </a:prstGeom>
          <a:solidFill>
            <a:schemeClr val="accent5"/>
          </a:soli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3245" tIns="46623" rIns="93245" bIns="46623" numCol="1" rtlCol="0" anchor="ctr" anchorCtr="0" compatLnSpc="1">
            <a:prstTxWarp prst="textNoShape">
              <a:avLst/>
            </a:prstTxWarp>
          </a:bodyPr>
          <a:lstStyle/>
          <a:p>
            <a:pPr algn="ctr" defTabSz="932198"/>
            <a:endParaRPr lang="en-US" sz="2448">
              <a:solidFill>
                <a:schemeClr val="tx1"/>
              </a:solidFill>
            </a:endParaRPr>
          </a:p>
        </p:txBody>
      </p:sp>
      <p:sp>
        <p:nvSpPr>
          <p:cNvPr id="62" name="TextBox 43">
            <a:extLst>
              <a:ext uri="{FF2B5EF4-FFF2-40B4-BE49-F238E27FC236}">
                <a16:creationId xmlns:a16="http://schemas.microsoft.com/office/drawing/2014/main" id="{A43E0824-C565-40B0-A944-07DA3DA74232}"/>
              </a:ext>
            </a:extLst>
          </p:cNvPr>
          <p:cNvSpPr txBox="1"/>
          <p:nvPr/>
        </p:nvSpPr>
        <p:spPr>
          <a:xfrm>
            <a:off x="4897045" y="2423446"/>
            <a:ext cx="2067922" cy="320144"/>
          </a:xfrm>
          <a:prstGeom prst="rect">
            <a:avLst/>
          </a:prstGeom>
          <a:noFill/>
        </p:spPr>
        <p:txBody>
          <a:bodyPr wrap="none" lIns="0" tIns="0" rIns="0" bIns="0" rtlCol="0">
            <a:spAutoFit/>
          </a:bodyPr>
          <a:lstStyle/>
          <a:p>
            <a:pPr algn="ctr"/>
            <a:r>
              <a:rPr lang="en-US" sz="2040">
                <a:solidFill>
                  <a:schemeClr val="tx1">
                    <a:alpha val="99000"/>
                  </a:schemeClr>
                </a:solidFill>
                <a:latin typeface="Segoe UI Semibold" pitchFamily="34" charset="0"/>
              </a:rPr>
              <a:t>Business Division</a:t>
            </a:r>
          </a:p>
        </p:txBody>
      </p:sp>
      <p:sp>
        <p:nvSpPr>
          <p:cNvPr id="63" name="TextBox 44">
            <a:extLst>
              <a:ext uri="{FF2B5EF4-FFF2-40B4-BE49-F238E27FC236}">
                <a16:creationId xmlns:a16="http://schemas.microsoft.com/office/drawing/2014/main" id="{E3F6A4EB-C174-4D67-BCEB-FC2849384CA9}"/>
              </a:ext>
            </a:extLst>
          </p:cNvPr>
          <p:cNvSpPr txBox="1"/>
          <p:nvPr/>
        </p:nvSpPr>
        <p:spPr>
          <a:xfrm>
            <a:off x="8145226" y="2456047"/>
            <a:ext cx="1396052" cy="320144"/>
          </a:xfrm>
          <a:prstGeom prst="rect">
            <a:avLst/>
          </a:prstGeom>
          <a:noFill/>
        </p:spPr>
        <p:txBody>
          <a:bodyPr wrap="none" lIns="0" tIns="0" rIns="0" bIns="0" rtlCol="0">
            <a:spAutoFit/>
          </a:bodyPr>
          <a:lstStyle/>
          <a:p>
            <a:pPr algn="ctr"/>
            <a:r>
              <a:rPr lang="en-US" sz="2040">
                <a:solidFill>
                  <a:schemeClr val="tx1">
                    <a:alpha val="99000"/>
                  </a:schemeClr>
                </a:solidFill>
                <a:latin typeface="Segoe UI Semibold" pitchFamily="34" charset="0"/>
              </a:rPr>
              <a:t>Geographic</a:t>
            </a:r>
          </a:p>
        </p:txBody>
      </p:sp>
      <p:sp>
        <p:nvSpPr>
          <p:cNvPr id="64" name="TextBox 129">
            <a:extLst>
              <a:ext uri="{FF2B5EF4-FFF2-40B4-BE49-F238E27FC236}">
                <a16:creationId xmlns:a16="http://schemas.microsoft.com/office/drawing/2014/main" id="{76E25D08-3407-41AB-9DE9-93856F72DB40}"/>
              </a:ext>
            </a:extLst>
          </p:cNvPr>
          <p:cNvSpPr txBox="1"/>
          <p:nvPr/>
        </p:nvSpPr>
        <p:spPr>
          <a:xfrm>
            <a:off x="2304260" y="2423445"/>
            <a:ext cx="1260370" cy="320144"/>
          </a:xfrm>
          <a:prstGeom prst="rect">
            <a:avLst/>
          </a:prstGeom>
          <a:noFill/>
        </p:spPr>
        <p:txBody>
          <a:bodyPr wrap="none" lIns="0" tIns="0" rIns="0" bIns="0" rtlCol="0">
            <a:spAutoFit/>
          </a:bodyPr>
          <a:lstStyle/>
          <a:p>
            <a:pPr algn="ctr"/>
            <a:r>
              <a:rPr lang="en-US" sz="2040">
                <a:solidFill>
                  <a:schemeClr val="tx1">
                    <a:alpha val="99000"/>
                  </a:schemeClr>
                </a:solidFill>
                <a:latin typeface="Segoe UI Semibold" pitchFamily="34" charset="0"/>
              </a:rPr>
              <a:t>Functional</a:t>
            </a:r>
          </a:p>
        </p:txBody>
      </p:sp>
      <p:sp>
        <p:nvSpPr>
          <p:cNvPr id="65" name="TextBox 100">
            <a:extLst>
              <a:ext uri="{FF2B5EF4-FFF2-40B4-BE49-F238E27FC236}">
                <a16:creationId xmlns:a16="http://schemas.microsoft.com/office/drawing/2014/main" id="{CEA6DC31-8D1F-4172-9250-5A51E2EBC8AE}"/>
              </a:ext>
            </a:extLst>
          </p:cNvPr>
          <p:cNvSpPr txBox="1"/>
          <p:nvPr/>
        </p:nvSpPr>
        <p:spPr>
          <a:xfrm>
            <a:off x="288854" y="4296788"/>
            <a:ext cx="665332" cy="192112"/>
          </a:xfrm>
          <a:prstGeom prst="rect">
            <a:avLst/>
          </a:prstGeom>
          <a:noFill/>
        </p:spPr>
        <p:txBody>
          <a:bodyPr wrap="none" lIns="0" tIns="0" rIns="0" bIns="0" rtlCol="0">
            <a:spAutoFit/>
          </a:bodyPr>
          <a:lstStyle/>
          <a:p>
            <a:r>
              <a:rPr lang="en-US" sz="1224" b="1" kern="0">
                <a:solidFill>
                  <a:srgbClr val="000000">
                    <a:alpha val="99000"/>
                  </a:srgbClr>
                </a:solidFill>
                <a:latin typeface="Segoe UI Semibold" pitchFamily="34" charset="0"/>
              </a:rPr>
              <a:t>Accounts</a:t>
            </a:r>
          </a:p>
        </p:txBody>
      </p:sp>
      <p:sp>
        <p:nvSpPr>
          <p:cNvPr id="66" name="TextBox 108">
            <a:extLst>
              <a:ext uri="{FF2B5EF4-FFF2-40B4-BE49-F238E27FC236}">
                <a16:creationId xmlns:a16="http://schemas.microsoft.com/office/drawing/2014/main" id="{E488D283-7295-407E-8107-4A5CC0A4E50D}"/>
              </a:ext>
            </a:extLst>
          </p:cNvPr>
          <p:cNvSpPr txBox="1"/>
          <p:nvPr/>
        </p:nvSpPr>
        <p:spPr>
          <a:xfrm>
            <a:off x="290711" y="3585318"/>
            <a:ext cx="941599" cy="192112"/>
          </a:xfrm>
          <a:prstGeom prst="rect">
            <a:avLst/>
          </a:prstGeom>
          <a:noFill/>
        </p:spPr>
        <p:txBody>
          <a:bodyPr wrap="none" lIns="0" tIns="0" rIns="0" bIns="0" rtlCol="0">
            <a:spAutoFit/>
          </a:bodyPr>
          <a:lstStyle/>
          <a:p>
            <a:r>
              <a:rPr lang="en-US" sz="1224" b="1" kern="0">
                <a:solidFill>
                  <a:srgbClr val="000000">
                    <a:alpha val="99000"/>
                  </a:srgbClr>
                </a:solidFill>
                <a:latin typeface="Segoe UI Semibold" pitchFamily="34" charset="0"/>
              </a:rPr>
              <a:t>Departments</a:t>
            </a:r>
          </a:p>
        </p:txBody>
      </p:sp>
      <p:cxnSp>
        <p:nvCxnSpPr>
          <p:cNvPr id="67" name="Straight Connector 21">
            <a:extLst>
              <a:ext uri="{FF2B5EF4-FFF2-40B4-BE49-F238E27FC236}">
                <a16:creationId xmlns:a16="http://schemas.microsoft.com/office/drawing/2014/main" id="{F3F1B6FE-FAF5-4CC8-BA62-29BD4FE25829}"/>
              </a:ext>
            </a:extLst>
          </p:cNvPr>
          <p:cNvCxnSpPr/>
          <p:nvPr/>
        </p:nvCxnSpPr>
        <p:spPr>
          <a:xfrm flipH="1">
            <a:off x="4492101" y="2272784"/>
            <a:ext cx="104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109">
            <a:extLst>
              <a:ext uri="{FF2B5EF4-FFF2-40B4-BE49-F238E27FC236}">
                <a16:creationId xmlns:a16="http://schemas.microsoft.com/office/drawing/2014/main" id="{81A81A42-B833-486F-9261-0730A9996889}"/>
              </a:ext>
            </a:extLst>
          </p:cNvPr>
          <p:cNvCxnSpPr/>
          <p:nvPr/>
        </p:nvCxnSpPr>
        <p:spPr>
          <a:xfrm flipH="1">
            <a:off x="7359742" y="2259191"/>
            <a:ext cx="126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75415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Management Group Hierarchy</a:t>
            </a:r>
            <a:br>
              <a:rPr lang="en-GB" sz="2800">
                <a:solidFill>
                  <a:schemeClr val="tx2"/>
                </a:solidFill>
              </a:rPr>
            </a:b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Content Placeholder 2">
            <a:extLst>
              <a:ext uri="{FF2B5EF4-FFF2-40B4-BE49-F238E27FC236}">
                <a16:creationId xmlns:a16="http://schemas.microsoft.com/office/drawing/2014/main" id="{7DF9CF71-9BA4-452A-AE88-191684CDD618}"/>
              </a:ext>
            </a:extLst>
          </p:cNvPr>
          <p:cNvSpPr txBox="1">
            <a:spLocks/>
          </p:cNvSpPr>
          <p:nvPr/>
        </p:nvSpPr>
        <p:spPr>
          <a:xfrm>
            <a:off x="1229682" y="2809392"/>
            <a:ext cx="10572697" cy="1600438"/>
          </a:xfrm>
          <a:prstGeom prst="rect">
            <a:avLst/>
          </a:prstGeom>
        </p:spPr>
        <p:txBody>
          <a:bodyPr vert="horz" wrap="square" lIns="0" tIns="91440" rIns="146304" bIns="9144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Management Group: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	</a:t>
            </a:r>
            <a:r>
              <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Container of multiple subscriptions </a:t>
            </a:r>
            <a:r>
              <a:rPr kumimoji="0" lang="en-US"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to efficiently manage access, policies, and compliance 	for those subscriptions at scale.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GB" sz="2000" b="1"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Dependent on single AAD Tenant: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	Subscriptions are connected to an AAD Tenant, therefore Management Group Hierarchies 	are always dependent on one single AAD Tenant and all subscriptions underneath are 	placed under the root management group by default.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Limited to six levels of depth – keep management group hierarchy flat!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2755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1FBDB7-01CA-4BE7-81B3-1D438F6FD319}"/>
              </a:ext>
            </a:extLst>
          </p:cNvPr>
          <p:cNvSpPr txBox="1"/>
          <p:nvPr/>
        </p:nvSpPr>
        <p:spPr>
          <a:xfrm>
            <a:off x="345784" y="2559251"/>
            <a:ext cx="3588052" cy="864412"/>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519269" y="2559250"/>
            <a:ext cx="4092009" cy="576274"/>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747074" y="2559251"/>
            <a:ext cx="3823434" cy="864412"/>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139037" y="2323870"/>
            <a:ext cx="0" cy="33587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406076" y="2323870"/>
            <a:ext cx="0" cy="33587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45783" y="3681837"/>
            <a:ext cx="3413014" cy="2817743"/>
          </a:xfrm>
          <a:prstGeom prst="rect">
            <a:avLst/>
          </a:prstGeom>
          <a:noFill/>
        </p:spPr>
        <p:txBody>
          <a:bodyPr wrap="square" lIns="0" tIns="0" rIns="0" bIns="0" rtlCol="0">
            <a:spAutoFit/>
          </a:bodyPr>
          <a:lstStyle/>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Grouping subscriptions into logical groups allow for new organization models </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Inheritance allows for single assignment of controls that apply to all subscriptions   </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Aggregated views above the subscription level </a:t>
            </a: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652065" y="3678000"/>
            <a:ext cx="3413014" cy="2817743"/>
          </a:xfrm>
          <a:prstGeom prst="rect">
            <a:avLst/>
          </a:prstGeom>
          <a:noFill/>
        </p:spPr>
        <p:txBody>
          <a:bodyPr wrap="square" lIns="0" tIns="0" rIns="0" bIns="0" rtlCol="0">
            <a:spAutoFit/>
          </a:bodyPr>
          <a:lstStyle/>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a flexible hierarchy that can be updated quickly </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Hierarchy doesn’t need to model the organizations billing hierarchy</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Can easily scale up or down depending on the organizational needs </a:t>
            </a: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747074" y="3677999"/>
            <a:ext cx="3413014" cy="2817743"/>
          </a:xfrm>
          <a:prstGeom prst="rect">
            <a:avLst/>
          </a:prstGeom>
          <a:noFill/>
        </p:spPr>
        <p:txBody>
          <a:bodyPr wrap="square" lIns="0" tIns="0" rIns="0" bIns="0" rtlCol="0">
            <a:spAutoFit/>
          </a:bodyPr>
          <a:lstStyle/>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Resource Manager (ARM) objects that allow integrations with other Azure services </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 </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Policy</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Cost Management</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Blueprints</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Security Center </a:t>
            </a: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4887929" y="498782"/>
            <a:ext cx="564947" cy="564947"/>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3717" y="1729667"/>
            <a:ext cx="797682" cy="79768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10038056" y="1844936"/>
            <a:ext cx="520150" cy="47893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l" defTabSz="93214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92881" y="1869163"/>
            <a:ext cx="518822" cy="51868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3931" tIns="41966" rIns="83931" bIns="4196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1A1A1A"/>
              </a:solidFill>
              <a:effectLst/>
              <a:uLnTx/>
              <a:uFillTx/>
              <a:latin typeface="Segoe UI"/>
              <a:ea typeface="+mn-ea"/>
              <a:cs typeface="+mn-cs"/>
            </a:endParaRPr>
          </a:p>
        </p:txBody>
      </p:sp>
      <p:sp>
        <p:nvSpPr>
          <p:cNvPr id="25" name="Titel 9">
            <a:extLst>
              <a:ext uri="{FF2B5EF4-FFF2-40B4-BE49-F238E27FC236}">
                <a16:creationId xmlns:a16="http://schemas.microsoft.com/office/drawing/2014/main" id="{0A68FD1C-9022-4CC1-B078-FE2F8F2EC324}"/>
              </a:ext>
            </a:extLst>
          </p:cNvPr>
          <p:cNvSpPr>
            <a:spLocks noGrp="1"/>
          </p:cNvSpPr>
          <p:nvPr>
            <p:ph type="title"/>
          </p:nvPr>
        </p:nvSpPr>
        <p:spPr>
          <a:xfrm>
            <a:off x="1425627" y="567457"/>
            <a:ext cx="10572697" cy="830020"/>
          </a:xfrm>
        </p:spPr>
        <p:txBody>
          <a:bodyPr/>
          <a:lstStyle/>
          <a:p>
            <a:r>
              <a:rPr lang="en-GB" sz="2800">
                <a:solidFill>
                  <a:schemeClr val="tx2"/>
                </a:solidFill>
              </a:rPr>
              <a:t>Management Groups</a:t>
            </a:r>
            <a:br>
              <a:rPr lang="en-GB" sz="2800">
                <a:solidFill>
                  <a:schemeClr val="tx2"/>
                </a:solidFill>
              </a:rPr>
            </a:br>
            <a:br>
              <a:rPr lang="en-GB" sz="2800"/>
            </a:br>
            <a:endParaRPr lang="de-DE"/>
          </a:p>
        </p:txBody>
      </p:sp>
      <p:grpSp>
        <p:nvGrpSpPr>
          <p:cNvPr id="26" name="Group 4">
            <a:extLst>
              <a:ext uri="{FF2B5EF4-FFF2-40B4-BE49-F238E27FC236}">
                <a16:creationId xmlns:a16="http://schemas.microsoft.com/office/drawing/2014/main" id="{2339ED08-02AB-4ECF-BC27-3183E1A10281}"/>
              </a:ext>
            </a:extLst>
          </p:cNvPr>
          <p:cNvGrpSpPr/>
          <p:nvPr/>
        </p:nvGrpSpPr>
        <p:grpSpPr>
          <a:xfrm>
            <a:off x="296611" y="373976"/>
            <a:ext cx="933071" cy="933071"/>
            <a:chOff x="-649496" y="382043"/>
            <a:chExt cx="914859" cy="914859"/>
          </a:xfrm>
        </p:grpSpPr>
        <p:sp>
          <p:nvSpPr>
            <p:cNvPr id="27" name="Oval 10">
              <a:extLst>
                <a:ext uri="{FF2B5EF4-FFF2-40B4-BE49-F238E27FC236}">
                  <a16:creationId xmlns:a16="http://schemas.microsoft.com/office/drawing/2014/main" id="{D2EC91D9-66B6-4158-BA62-BFD1A813EAC0}"/>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11" descr="Users">
              <a:extLst>
                <a:ext uri="{FF2B5EF4-FFF2-40B4-BE49-F238E27FC236}">
                  <a16:creationId xmlns:a16="http://schemas.microsoft.com/office/drawing/2014/main" id="{7F9BB683-47AA-43A5-A794-F1C0BE506439}"/>
                </a:ext>
              </a:extLst>
            </p:cNvPr>
            <p:cNvSpPr/>
            <p:nvPr/>
          </p:nvSpPr>
          <p:spPr>
            <a:xfrm>
              <a:off x="-457376" y="574164"/>
              <a:ext cx="530618" cy="5306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0490225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9">
            <a:extLst>
              <a:ext uri="{FF2B5EF4-FFF2-40B4-BE49-F238E27FC236}">
                <a16:creationId xmlns:a16="http://schemas.microsoft.com/office/drawing/2014/main" id="{8B8D1F14-E55B-4D15-93E0-E1D9579AF586}"/>
              </a:ext>
            </a:extLst>
          </p:cNvPr>
          <p:cNvSpPr>
            <a:spLocks noGrp="1"/>
          </p:cNvSpPr>
          <p:nvPr>
            <p:ph type="title"/>
          </p:nvPr>
        </p:nvSpPr>
        <p:spPr>
          <a:xfrm>
            <a:off x="1425627" y="567457"/>
            <a:ext cx="10572697" cy="830020"/>
          </a:xfrm>
        </p:spPr>
        <p:txBody>
          <a:bodyPr/>
          <a:lstStyle/>
          <a:p>
            <a:r>
              <a:rPr lang="en-GB" sz="2800">
                <a:solidFill>
                  <a:schemeClr val="tx2"/>
                </a:solidFill>
              </a:rPr>
              <a:t>Management Group &amp; Azure Active Directory</a:t>
            </a:r>
            <a:br>
              <a:rPr lang="en-GB" sz="2800">
                <a:solidFill>
                  <a:schemeClr val="tx2"/>
                </a:solidFill>
              </a:rPr>
            </a:br>
            <a:br>
              <a:rPr lang="en-GB" sz="2800"/>
            </a:br>
            <a:endParaRPr lang="de-DE"/>
          </a:p>
        </p:txBody>
      </p:sp>
      <p:pic>
        <p:nvPicPr>
          <p:cNvPr id="8" name="Picture 7" descr="A screenshot of a cell phone&#10;&#10;Description automatically generated">
            <a:extLst>
              <a:ext uri="{FF2B5EF4-FFF2-40B4-BE49-F238E27FC236}">
                <a16:creationId xmlns:a16="http://schemas.microsoft.com/office/drawing/2014/main" id="{9E4CA300-6645-4F87-8F8E-A2D131633F65}"/>
              </a:ext>
            </a:extLst>
          </p:cNvPr>
          <p:cNvPicPr>
            <a:picLocks noChangeAspect="1"/>
          </p:cNvPicPr>
          <p:nvPr/>
        </p:nvPicPr>
        <p:blipFill>
          <a:blip r:embed="rId3"/>
          <a:stretch>
            <a:fillRect/>
          </a:stretch>
        </p:blipFill>
        <p:spPr>
          <a:xfrm>
            <a:off x="1574680" y="1262039"/>
            <a:ext cx="7458262" cy="4992978"/>
          </a:xfrm>
          <a:prstGeom prst="rect">
            <a:avLst/>
          </a:prstGeom>
        </p:spPr>
      </p:pic>
      <p:sp>
        <p:nvSpPr>
          <p:cNvPr id="3" name="TextBox 2">
            <a:extLst>
              <a:ext uri="{FF2B5EF4-FFF2-40B4-BE49-F238E27FC236}">
                <a16:creationId xmlns:a16="http://schemas.microsoft.com/office/drawing/2014/main" id="{7A8D7D24-AC6B-46B9-83D3-9D36A9A6DFCE}"/>
              </a:ext>
            </a:extLst>
          </p:cNvPr>
          <p:cNvSpPr txBox="1"/>
          <p:nvPr/>
        </p:nvSpPr>
        <p:spPr>
          <a:xfrm>
            <a:off x="2037469" y="5732486"/>
            <a:ext cx="1756160" cy="503031"/>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portal.azure.com</a:t>
            </a:r>
          </a:p>
        </p:txBody>
      </p:sp>
      <p:sp>
        <p:nvSpPr>
          <p:cNvPr id="6" name="TextBox 5">
            <a:extLst>
              <a:ext uri="{FF2B5EF4-FFF2-40B4-BE49-F238E27FC236}">
                <a16:creationId xmlns:a16="http://schemas.microsoft.com/office/drawing/2014/main" id="{0A5F34C7-A9F8-4DDC-8B23-9F42DAF8B70D}"/>
              </a:ext>
            </a:extLst>
          </p:cNvPr>
          <p:cNvSpPr txBox="1"/>
          <p:nvPr/>
        </p:nvSpPr>
        <p:spPr>
          <a:xfrm>
            <a:off x="4769908" y="1256915"/>
            <a:ext cx="2096222" cy="1063348"/>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aad.portal.azure.com</a:t>
            </a:r>
          </a:p>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portal.office.com</a:t>
            </a:r>
          </a:p>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portal.azure.com</a:t>
            </a:r>
          </a:p>
        </p:txBody>
      </p:sp>
      <p:sp>
        <p:nvSpPr>
          <p:cNvPr id="5" name="TextBox 4">
            <a:extLst>
              <a:ext uri="{FF2B5EF4-FFF2-40B4-BE49-F238E27FC236}">
                <a16:creationId xmlns:a16="http://schemas.microsoft.com/office/drawing/2014/main" id="{60858D45-8C61-4824-8EF7-820E1A269DA6}"/>
              </a:ext>
            </a:extLst>
          </p:cNvPr>
          <p:cNvSpPr txBox="1"/>
          <p:nvPr/>
        </p:nvSpPr>
        <p:spPr>
          <a:xfrm>
            <a:off x="7628967" y="4957145"/>
            <a:ext cx="2994968" cy="783190"/>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ea.azure.com</a:t>
            </a:r>
          </a:p>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account.azure.com/subscription</a:t>
            </a:r>
          </a:p>
        </p:txBody>
      </p:sp>
      <p:grpSp>
        <p:nvGrpSpPr>
          <p:cNvPr id="9" name="Group 4">
            <a:extLst>
              <a:ext uri="{FF2B5EF4-FFF2-40B4-BE49-F238E27FC236}">
                <a16:creationId xmlns:a16="http://schemas.microsoft.com/office/drawing/2014/main" id="{8B8A3C95-D672-4145-86BC-804738952EB1}"/>
              </a:ext>
            </a:extLst>
          </p:cNvPr>
          <p:cNvGrpSpPr/>
          <p:nvPr/>
        </p:nvGrpSpPr>
        <p:grpSpPr>
          <a:xfrm>
            <a:off x="296611" y="373976"/>
            <a:ext cx="933071" cy="933071"/>
            <a:chOff x="-649496" y="382043"/>
            <a:chExt cx="914859" cy="914859"/>
          </a:xfrm>
        </p:grpSpPr>
        <p:sp>
          <p:nvSpPr>
            <p:cNvPr id="10" name="Oval 10">
              <a:extLst>
                <a:ext uri="{FF2B5EF4-FFF2-40B4-BE49-F238E27FC236}">
                  <a16:creationId xmlns:a16="http://schemas.microsoft.com/office/drawing/2014/main" id="{3E9170F9-6CD0-4BCF-8365-8AE2BD163820}"/>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1" descr="Users">
              <a:extLst>
                <a:ext uri="{FF2B5EF4-FFF2-40B4-BE49-F238E27FC236}">
                  <a16:creationId xmlns:a16="http://schemas.microsoft.com/office/drawing/2014/main" id="{06052326-A18F-49D8-823D-07C32F384416}"/>
                </a:ext>
              </a:extLst>
            </p:cNvPr>
            <p:cNvSpPr/>
            <p:nvPr/>
          </p:nvSpPr>
          <p:spPr>
            <a:xfrm>
              <a:off x="-457376" y="574164"/>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6186608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910F40-4BF2-4A42-ACA3-D8E827C67DEE}"/>
              </a:ext>
            </a:extLst>
          </p:cNvPr>
          <p:cNvSpPr>
            <a:spLocks noGrp="1"/>
          </p:cNvSpPr>
          <p:nvPr>
            <p:ph type="body" sz="quarter" idx="4294967295"/>
          </p:nvPr>
        </p:nvSpPr>
        <p:spPr>
          <a:xfrm>
            <a:off x="330162" y="1473209"/>
            <a:ext cx="5315516" cy="4751323"/>
          </a:xfrm>
        </p:spPr>
        <p:txBody>
          <a:bodyPr/>
          <a:lstStyle/>
          <a:p>
            <a:pPr marL="0" indent="0">
              <a:buNone/>
            </a:pPr>
            <a:r>
              <a:rPr lang="en-US">
                <a:solidFill>
                  <a:schemeClr val="accent1"/>
                </a:solidFill>
              </a:rPr>
              <a:t>Finance codes </a:t>
            </a:r>
          </a:p>
          <a:p>
            <a:pPr marL="233149" lvl="1" indent="0">
              <a:buNone/>
            </a:pPr>
            <a:r>
              <a:rPr lang="en-US" err="1"/>
              <a:t>CostCenter</a:t>
            </a:r>
            <a:r>
              <a:rPr lang="en-US"/>
              <a:t> tag, etc.</a:t>
            </a:r>
          </a:p>
          <a:p>
            <a:pPr marL="233149" lvl="1" indent="0">
              <a:buNone/>
            </a:pPr>
            <a:endParaRPr lang="en-US"/>
          </a:p>
          <a:p>
            <a:pPr marL="0" indent="0">
              <a:buNone/>
            </a:pPr>
            <a:r>
              <a:rPr lang="en-US">
                <a:solidFill>
                  <a:schemeClr val="accent1"/>
                </a:solidFill>
              </a:rPr>
              <a:t>Application context</a:t>
            </a:r>
          </a:p>
          <a:p>
            <a:pPr marL="233149" lvl="1" indent="0">
              <a:buNone/>
            </a:pPr>
            <a:r>
              <a:rPr lang="en-US"/>
              <a:t>AppService tag, etc.</a:t>
            </a:r>
          </a:p>
          <a:p>
            <a:pPr marL="233149" lvl="1" indent="0">
              <a:buNone/>
            </a:pPr>
            <a:endParaRPr lang="en-US"/>
          </a:p>
          <a:p>
            <a:pPr marL="0" indent="0">
              <a:buNone/>
            </a:pPr>
            <a:r>
              <a:rPr lang="en-US">
                <a:solidFill>
                  <a:schemeClr val="accent1"/>
                </a:solidFill>
              </a:rPr>
              <a:t>Deployment context</a:t>
            </a:r>
          </a:p>
          <a:p>
            <a:pPr marL="233149" lvl="1" indent="0">
              <a:buNone/>
            </a:pPr>
            <a:r>
              <a:rPr lang="en-US"/>
              <a:t>Environment tag, etc.</a:t>
            </a:r>
          </a:p>
          <a:p>
            <a:pPr marL="233149" lvl="1" indent="0">
              <a:buNone/>
            </a:pPr>
            <a:endParaRPr lang="en-US"/>
          </a:p>
          <a:p>
            <a:pPr marL="0" indent="0">
              <a:buNone/>
            </a:pPr>
            <a:r>
              <a:rPr lang="en-US">
                <a:solidFill>
                  <a:schemeClr val="accent1"/>
                </a:solidFill>
              </a:rPr>
              <a:t>Who is accountable</a:t>
            </a:r>
          </a:p>
          <a:p>
            <a:pPr marL="233149" lvl="1" indent="0">
              <a:buNone/>
            </a:pPr>
            <a:r>
              <a:rPr lang="en-US" err="1"/>
              <a:t>BusinessOwner</a:t>
            </a:r>
            <a:r>
              <a:rPr lang="en-US"/>
              <a:t> tag, etc.</a:t>
            </a:r>
          </a:p>
        </p:txBody>
      </p:sp>
      <p:sp>
        <p:nvSpPr>
          <p:cNvPr id="4" name="Text Placeholder 3">
            <a:extLst>
              <a:ext uri="{FF2B5EF4-FFF2-40B4-BE49-F238E27FC236}">
                <a16:creationId xmlns:a16="http://schemas.microsoft.com/office/drawing/2014/main" id="{B0083398-0D61-4099-95AC-AF444556854F}"/>
              </a:ext>
            </a:extLst>
          </p:cNvPr>
          <p:cNvSpPr>
            <a:spLocks noGrp="1"/>
          </p:cNvSpPr>
          <p:nvPr>
            <p:ph type="body" sz="quarter" idx="4294967295"/>
          </p:nvPr>
        </p:nvSpPr>
        <p:spPr>
          <a:xfrm>
            <a:off x="8164399" y="1463669"/>
            <a:ext cx="4271194" cy="5010154"/>
          </a:xfrm>
        </p:spPr>
        <p:txBody>
          <a:bodyPr/>
          <a:lstStyle/>
          <a:p>
            <a:pPr marL="0" indent="0">
              <a:buNone/>
            </a:pPr>
            <a:r>
              <a:rPr lang="en-US">
                <a:solidFill>
                  <a:schemeClr val="accent1"/>
                </a:solidFill>
              </a:rPr>
              <a:t>Tags should be enforced by configuration policies</a:t>
            </a:r>
          </a:p>
          <a:p>
            <a:pPr marL="233149" lvl="1" indent="0">
              <a:buNone/>
            </a:pPr>
            <a:endParaRPr lang="en-US"/>
          </a:p>
          <a:p>
            <a:pPr marL="0" indent="0">
              <a:buNone/>
            </a:pPr>
            <a:r>
              <a:rPr lang="en-US">
                <a:solidFill>
                  <a:schemeClr val="accent1"/>
                </a:solidFill>
              </a:rPr>
              <a:t>Use Azure Policy to set and track ARM tagging policies</a:t>
            </a:r>
          </a:p>
          <a:p>
            <a:pPr marL="233149" lvl="1" indent="0">
              <a:buNone/>
            </a:pPr>
            <a:r>
              <a:rPr lang="en-US"/>
              <a:t>	</a:t>
            </a:r>
          </a:p>
          <a:p>
            <a:pPr marL="233149" lvl="1" indent="0">
              <a:buNone/>
            </a:pPr>
            <a:r>
              <a:rPr lang="en-US"/>
              <a:t>MG, Subscription, RG scopes </a:t>
            </a:r>
          </a:p>
          <a:p>
            <a:pPr marL="233149" lvl="1" indent="0">
              <a:buNone/>
            </a:pPr>
            <a:r>
              <a:rPr lang="en-US"/>
              <a:t>	Enforce that tags exist</a:t>
            </a:r>
          </a:p>
          <a:p>
            <a:pPr marL="233149" lvl="1" indent="0">
              <a:buNone/>
            </a:pPr>
            <a:r>
              <a:rPr lang="en-US"/>
              <a:t>	Set default values for tags</a:t>
            </a:r>
          </a:p>
          <a:p>
            <a:pPr marL="233149" lvl="1" indent="0">
              <a:buNone/>
            </a:pPr>
            <a:r>
              <a:rPr lang="en-US"/>
              <a:t>	Audit if tags are missing</a:t>
            </a:r>
          </a:p>
          <a:p>
            <a:pPr lvl="1"/>
            <a:endParaRPr lang="en-US"/>
          </a:p>
          <a:p>
            <a:endParaRPr lang="en-US"/>
          </a:p>
        </p:txBody>
      </p:sp>
      <p:sp>
        <p:nvSpPr>
          <p:cNvPr id="5" name="TextBox 4">
            <a:extLst>
              <a:ext uri="{FF2B5EF4-FFF2-40B4-BE49-F238E27FC236}">
                <a16:creationId xmlns:a16="http://schemas.microsoft.com/office/drawing/2014/main" id="{F70E48A2-3DE4-4DBA-97DC-D65A96B1670D}"/>
              </a:ext>
            </a:extLst>
          </p:cNvPr>
          <p:cNvSpPr txBox="1"/>
          <p:nvPr/>
        </p:nvSpPr>
        <p:spPr>
          <a:xfrm>
            <a:off x="5249219" y="1472346"/>
            <a:ext cx="1510138" cy="384205"/>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1A1A1A"/>
                </a:solidFill>
                <a:effectLst/>
                <a:uLnTx/>
                <a:uFillTx/>
                <a:latin typeface="Segoe UI"/>
                <a:ea typeface="+mn-ea"/>
                <a:cs typeface="+mn-cs"/>
              </a:rPr>
              <a:t>TAG </a:t>
            </a:r>
            <a:r>
              <a:rPr kumimoji="0" lang="en-US" sz="2448" b="1" i="0" u="none" strike="noStrike" kern="1200" cap="none" spc="0" normalizeH="0" baseline="0" noProof="0">
                <a:ln>
                  <a:noFill/>
                </a:ln>
                <a:solidFill>
                  <a:srgbClr val="1A1A1A"/>
                </a:solidFill>
                <a:effectLst/>
                <a:uLnTx/>
                <a:uFillTx/>
                <a:latin typeface="Segoe UI"/>
                <a:ea typeface="+mn-ea"/>
                <a:cs typeface="+mn-cs"/>
              </a:rPr>
              <a:t>= </a:t>
            </a:r>
            <a:r>
              <a:rPr kumimoji="0" lang="en-US" sz="2448" b="1" i="0" u="none" strike="noStrike" kern="1200" cap="none" spc="0" normalizeH="0" baseline="0" noProof="0">
                <a:ln>
                  <a:noFill/>
                </a:ln>
                <a:solidFill>
                  <a:srgbClr val="D83B01"/>
                </a:solidFill>
                <a:effectLst/>
                <a:uLnTx/>
                <a:uFillTx/>
                <a:latin typeface="Segoe UI"/>
                <a:ea typeface="+mn-ea"/>
                <a:cs typeface="+mn-cs"/>
              </a:rPr>
              <a:t>!!!</a:t>
            </a:r>
            <a:r>
              <a:rPr kumimoji="0" lang="en-US" sz="2448" b="1" i="0" u="none" strike="noStrike" kern="1200" cap="none" spc="0" normalizeH="0" baseline="0" noProof="0">
                <a:ln>
                  <a:noFill/>
                </a:ln>
                <a:solidFill>
                  <a:srgbClr val="0078D4"/>
                </a:solidFill>
                <a:effectLst/>
                <a:uLnTx/>
                <a:uFillTx/>
                <a:latin typeface="Segoe UI"/>
                <a:ea typeface="+mn-ea"/>
                <a:cs typeface="+mn-cs"/>
              </a:rPr>
              <a:t> </a:t>
            </a:r>
            <a:r>
              <a:rPr kumimoji="0" lang="en-US" sz="2448" b="1" i="0" u="none" strike="noStrike" kern="1200" cap="none" spc="0" normalizeH="0" baseline="0" noProof="0">
                <a:ln>
                  <a:noFill/>
                </a:ln>
                <a:solidFill>
                  <a:srgbClr val="1A1A1A"/>
                </a:solidFill>
                <a:effectLst/>
                <a:uLnTx/>
                <a:uFillTx/>
                <a:latin typeface="Segoe UI"/>
                <a:ea typeface="+mn-ea"/>
                <a:cs typeface="+mn-cs"/>
              </a:rPr>
              <a:t>?</a:t>
            </a:r>
          </a:p>
        </p:txBody>
      </p:sp>
      <p:sp>
        <p:nvSpPr>
          <p:cNvPr id="19" name="Isosceles Triangle 18">
            <a:extLst>
              <a:ext uri="{FF2B5EF4-FFF2-40B4-BE49-F238E27FC236}">
                <a16:creationId xmlns:a16="http://schemas.microsoft.com/office/drawing/2014/main" id="{17D7D2BF-1882-40A8-A33C-A3334DF7AB9D}"/>
              </a:ext>
            </a:extLst>
          </p:cNvPr>
          <p:cNvSpPr/>
          <p:nvPr/>
        </p:nvSpPr>
        <p:spPr bwMode="auto">
          <a:xfrm>
            <a:off x="3880833" y="1850650"/>
            <a:ext cx="4270453" cy="4228167"/>
          </a:xfrm>
          <a:prstGeom prst="triangle">
            <a:avLst/>
          </a:prstGeom>
          <a:solidFill>
            <a:schemeClr val="accent6"/>
          </a:solidFill>
          <a:ln>
            <a:solidFill>
              <a:schemeClr val="tx2"/>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F786E831-0F8F-4269-AE52-A0E2F2901278}"/>
              </a:ext>
            </a:extLst>
          </p:cNvPr>
          <p:cNvGrpSpPr/>
          <p:nvPr/>
        </p:nvGrpSpPr>
        <p:grpSpPr>
          <a:xfrm>
            <a:off x="4241161" y="4200260"/>
            <a:ext cx="3521894" cy="1851035"/>
            <a:chOff x="4298188" y="4218758"/>
            <a:chExt cx="3453151" cy="1814905"/>
          </a:xfrm>
        </p:grpSpPr>
        <p:sp>
          <p:nvSpPr>
            <p:cNvPr id="22" name="TextBox 21">
              <a:extLst>
                <a:ext uri="{FF2B5EF4-FFF2-40B4-BE49-F238E27FC236}">
                  <a16:creationId xmlns:a16="http://schemas.microsoft.com/office/drawing/2014/main" id="{72DA5D0A-DC93-4CEC-B387-135CE22AE6FD}"/>
                </a:ext>
              </a:extLst>
            </p:cNvPr>
            <p:cNvSpPr txBox="1"/>
            <p:nvPr/>
          </p:nvSpPr>
          <p:spPr>
            <a:xfrm>
              <a:off x="4910803" y="4218758"/>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3" name="TextBox 22">
              <a:extLst>
                <a:ext uri="{FF2B5EF4-FFF2-40B4-BE49-F238E27FC236}">
                  <a16:creationId xmlns:a16="http://schemas.microsoft.com/office/drawing/2014/main" id="{FCAD1205-0F33-496F-9B45-3B5D1F5E5CA8}"/>
                </a:ext>
              </a:extLst>
            </p:cNvPr>
            <p:cNvSpPr txBox="1"/>
            <p:nvPr/>
          </p:nvSpPr>
          <p:spPr>
            <a:xfrm>
              <a:off x="7453491" y="5719731"/>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4" name="TextBox 23">
              <a:extLst>
                <a:ext uri="{FF2B5EF4-FFF2-40B4-BE49-F238E27FC236}">
                  <a16:creationId xmlns:a16="http://schemas.microsoft.com/office/drawing/2014/main" id="{9797EDDB-B063-4F27-9B40-BFB3A136A5FF}"/>
                </a:ext>
              </a:extLst>
            </p:cNvPr>
            <p:cNvSpPr txBox="1"/>
            <p:nvPr/>
          </p:nvSpPr>
          <p:spPr>
            <a:xfrm>
              <a:off x="6061777" y="5699198"/>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5" name="TextBox 24">
              <a:extLst>
                <a:ext uri="{FF2B5EF4-FFF2-40B4-BE49-F238E27FC236}">
                  <a16:creationId xmlns:a16="http://schemas.microsoft.com/office/drawing/2014/main" id="{3BD17DEF-2177-4834-A571-9387F9B9ED1F}"/>
                </a:ext>
              </a:extLst>
            </p:cNvPr>
            <p:cNvSpPr txBox="1"/>
            <p:nvPr/>
          </p:nvSpPr>
          <p:spPr>
            <a:xfrm>
              <a:off x="7142290" y="5719730"/>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6" name="TextBox 25">
              <a:extLst>
                <a:ext uri="{FF2B5EF4-FFF2-40B4-BE49-F238E27FC236}">
                  <a16:creationId xmlns:a16="http://schemas.microsoft.com/office/drawing/2014/main" id="{DD4B4243-79E3-4082-A2F8-A734CC54ECB1}"/>
                </a:ext>
              </a:extLst>
            </p:cNvPr>
            <p:cNvSpPr txBox="1"/>
            <p:nvPr/>
          </p:nvSpPr>
          <p:spPr>
            <a:xfrm>
              <a:off x="5247036" y="4223775"/>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7" name="TextBox 26">
              <a:extLst>
                <a:ext uri="{FF2B5EF4-FFF2-40B4-BE49-F238E27FC236}">
                  <a16:creationId xmlns:a16="http://schemas.microsoft.com/office/drawing/2014/main" id="{F1BFA0F4-1A40-4858-BE7E-894BE4AB4E3F}"/>
                </a:ext>
              </a:extLst>
            </p:cNvPr>
            <p:cNvSpPr txBox="1"/>
            <p:nvPr/>
          </p:nvSpPr>
          <p:spPr>
            <a:xfrm>
              <a:off x="4298188" y="5704072"/>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8" name="TextBox 27">
              <a:extLst>
                <a:ext uri="{FF2B5EF4-FFF2-40B4-BE49-F238E27FC236}">
                  <a16:creationId xmlns:a16="http://schemas.microsoft.com/office/drawing/2014/main" id="{58C7F814-DCA7-469D-BC09-F09529BB74E6}"/>
                </a:ext>
              </a:extLst>
            </p:cNvPr>
            <p:cNvSpPr txBox="1"/>
            <p:nvPr/>
          </p:nvSpPr>
          <p:spPr>
            <a:xfrm>
              <a:off x="4920590" y="5708458"/>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E1F6510A-EC46-4AF4-B3E4-581C9D0034F3}"/>
                </a:ext>
              </a:extLst>
            </p:cNvPr>
            <p:cNvSpPr txBox="1"/>
            <p:nvPr/>
          </p:nvSpPr>
          <p:spPr>
            <a:xfrm>
              <a:off x="4609389" y="5708457"/>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grpSp>
      <p:grpSp>
        <p:nvGrpSpPr>
          <p:cNvPr id="30" name="Group 29">
            <a:extLst>
              <a:ext uri="{FF2B5EF4-FFF2-40B4-BE49-F238E27FC236}">
                <a16:creationId xmlns:a16="http://schemas.microsoft.com/office/drawing/2014/main" id="{66580793-85C3-42B7-9035-6FEE78367DCD}"/>
              </a:ext>
            </a:extLst>
          </p:cNvPr>
          <p:cNvGrpSpPr/>
          <p:nvPr/>
        </p:nvGrpSpPr>
        <p:grpSpPr>
          <a:xfrm>
            <a:off x="4810783" y="2245647"/>
            <a:ext cx="2761225" cy="3399553"/>
            <a:chOff x="4856691" y="2302297"/>
            <a:chExt cx="2707329" cy="3333198"/>
          </a:xfrm>
        </p:grpSpPr>
        <p:pic>
          <p:nvPicPr>
            <p:cNvPr id="31" name="Graphic 30">
              <a:extLst>
                <a:ext uri="{FF2B5EF4-FFF2-40B4-BE49-F238E27FC236}">
                  <a16:creationId xmlns:a16="http://schemas.microsoft.com/office/drawing/2014/main" id="{B3778412-3853-457E-B792-4AAFBCCF6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7795" y="4566149"/>
              <a:ext cx="313567" cy="313567"/>
            </a:xfrm>
            <a:prstGeom prst="rect">
              <a:avLst/>
            </a:prstGeom>
            <a:effectLst>
              <a:outerShdw blurRad="50800" dist="38100" dir="2700000" algn="tl" rotWithShape="0">
                <a:prstClr val="black">
                  <a:alpha val="40000"/>
                </a:prstClr>
              </a:outerShdw>
            </a:effectLst>
          </p:spPr>
        </p:pic>
        <p:pic>
          <p:nvPicPr>
            <p:cNvPr id="32" name="Graphic 31">
              <a:extLst>
                <a:ext uri="{FF2B5EF4-FFF2-40B4-BE49-F238E27FC236}">
                  <a16:creationId xmlns:a16="http://schemas.microsoft.com/office/drawing/2014/main" id="{F2F259DA-D0CD-41F2-ADCA-A15FE8EB65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8143" y="2302297"/>
              <a:ext cx="313567" cy="313567"/>
            </a:xfrm>
            <a:prstGeom prst="rect">
              <a:avLst/>
            </a:prstGeom>
            <a:effectLst>
              <a:outerShdw blurRad="50800" dist="38100" dir="2700000" algn="tl" rotWithShape="0">
                <a:prstClr val="black">
                  <a:alpha val="40000"/>
                </a:prstClr>
              </a:outerShdw>
            </a:effectLst>
          </p:spPr>
        </p:pic>
        <p:pic>
          <p:nvPicPr>
            <p:cNvPr id="33" name="Graphic 32">
              <a:extLst>
                <a:ext uri="{FF2B5EF4-FFF2-40B4-BE49-F238E27FC236}">
                  <a16:creationId xmlns:a16="http://schemas.microsoft.com/office/drawing/2014/main" id="{87FFDEDE-6263-4FD3-86C5-236CCBA1B8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5227" y="3095258"/>
              <a:ext cx="313567" cy="313567"/>
            </a:xfrm>
            <a:prstGeom prst="rect">
              <a:avLst/>
            </a:prstGeom>
            <a:effectLst>
              <a:outerShdw blurRad="50800" dist="38100" dir="2700000" algn="tl" rotWithShape="0">
                <a:prstClr val="black">
                  <a:alpha val="40000"/>
                </a:prstClr>
              </a:outerShdw>
            </a:effectLst>
          </p:spPr>
        </p:pic>
        <p:pic>
          <p:nvPicPr>
            <p:cNvPr id="34" name="Graphic 33">
              <a:extLst>
                <a:ext uri="{FF2B5EF4-FFF2-40B4-BE49-F238E27FC236}">
                  <a16:creationId xmlns:a16="http://schemas.microsoft.com/office/drawing/2014/main" id="{8F802A6D-C8B4-492D-A601-2E8ECB7CFA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50453" y="5321928"/>
              <a:ext cx="313567" cy="313567"/>
            </a:xfrm>
            <a:prstGeom prst="rect">
              <a:avLst/>
            </a:prstGeom>
          </p:spPr>
        </p:pic>
        <p:pic>
          <p:nvPicPr>
            <p:cNvPr id="35" name="Graphic 34">
              <a:extLst>
                <a:ext uri="{FF2B5EF4-FFF2-40B4-BE49-F238E27FC236}">
                  <a16:creationId xmlns:a16="http://schemas.microsoft.com/office/drawing/2014/main" id="{811BBD87-B3F7-4D53-B432-DF81AB9261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576" y="3084540"/>
              <a:ext cx="313567" cy="313567"/>
            </a:xfrm>
            <a:prstGeom prst="rect">
              <a:avLst/>
            </a:prstGeom>
            <a:effectLst>
              <a:outerShdw blurRad="50800" dist="38100" dir="2700000" algn="tl" rotWithShape="0">
                <a:prstClr val="black">
                  <a:alpha val="40000"/>
                </a:prstClr>
              </a:outerShdw>
            </a:effectLst>
          </p:spPr>
        </p:pic>
        <p:pic>
          <p:nvPicPr>
            <p:cNvPr id="36" name="Graphic 35">
              <a:extLst>
                <a:ext uri="{FF2B5EF4-FFF2-40B4-BE49-F238E27FC236}">
                  <a16:creationId xmlns:a16="http://schemas.microsoft.com/office/drawing/2014/main" id="{22F33490-69C2-44F4-87DF-6051E803B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6062" y="3821842"/>
              <a:ext cx="313567" cy="313567"/>
            </a:xfrm>
            <a:prstGeom prst="rect">
              <a:avLst/>
            </a:prstGeom>
          </p:spPr>
        </p:pic>
        <p:pic>
          <p:nvPicPr>
            <p:cNvPr id="37" name="Graphic 36">
              <a:extLst>
                <a:ext uri="{FF2B5EF4-FFF2-40B4-BE49-F238E27FC236}">
                  <a16:creationId xmlns:a16="http://schemas.microsoft.com/office/drawing/2014/main" id="{E7AD0D78-A018-4F1E-B1F2-77A3CC9EA9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1660" y="3831046"/>
              <a:ext cx="313567" cy="313567"/>
            </a:xfrm>
            <a:prstGeom prst="rect">
              <a:avLst/>
            </a:prstGeom>
            <a:effectLst>
              <a:outerShdw blurRad="50800" dist="38100" dir="2700000" algn="tl" rotWithShape="0">
                <a:prstClr val="black">
                  <a:alpha val="40000"/>
                </a:prstClr>
              </a:outerShdw>
            </a:effectLst>
          </p:spPr>
        </p:pic>
        <p:pic>
          <p:nvPicPr>
            <p:cNvPr id="38" name="Graphic 37">
              <a:extLst>
                <a:ext uri="{FF2B5EF4-FFF2-40B4-BE49-F238E27FC236}">
                  <a16:creationId xmlns:a16="http://schemas.microsoft.com/office/drawing/2014/main" id="{B8F968A6-2EDB-4398-92B6-6E1E50D774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0369" y="4579919"/>
              <a:ext cx="313567" cy="313567"/>
            </a:xfrm>
            <a:prstGeom prst="rect">
              <a:avLst/>
            </a:prstGeom>
            <a:effectLst>
              <a:outerShdw blurRad="50800" dist="38100" dir="2700000" algn="tl" rotWithShape="0">
                <a:prstClr val="black">
                  <a:alpha val="40000"/>
                </a:prstClr>
              </a:outerShdw>
            </a:effectLst>
          </p:spPr>
        </p:pic>
        <p:pic>
          <p:nvPicPr>
            <p:cNvPr id="39" name="Graphic 38">
              <a:extLst>
                <a:ext uri="{FF2B5EF4-FFF2-40B4-BE49-F238E27FC236}">
                  <a16:creationId xmlns:a16="http://schemas.microsoft.com/office/drawing/2014/main" id="{D8C476D8-50CA-4D56-B948-4157044BC1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57082" y="5317543"/>
              <a:ext cx="313567" cy="313567"/>
            </a:xfrm>
            <a:prstGeom prst="rect">
              <a:avLst/>
            </a:prstGeom>
          </p:spPr>
        </p:pic>
        <p:pic>
          <p:nvPicPr>
            <p:cNvPr id="40" name="Graphic 39">
              <a:extLst>
                <a:ext uri="{FF2B5EF4-FFF2-40B4-BE49-F238E27FC236}">
                  <a16:creationId xmlns:a16="http://schemas.microsoft.com/office/drawing/2014/main" id="{A4624F03-0974-4E6E-A8DE-9A0A08A3C5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0460" y="4573655"/>
              <a:ext cx="313567" cy="313567"/>
            </a:xfrm>
            <a:prstGeom prst="rect">
              <a:avLst/>
            </a:prstGeom>
            <a:effectLst>
              <a:outerShdw blurRad="50800" dist="38100" dir="2700000" algn="tl" rotWithShape="0">
                <a:prstClr val="black">
                  <a:alpha val="40000"/>
                </a:prstClr>
              </a:outerShdw>
            </a:effectLst>
          </p:spPr>
        </p:pic>
        <p:pic>
          <p:nvPicPr>
            <p:cNvPr id="41" name="Graphic 40">
              <a:extLst>
                <a:ext uri="{FF2B5EF4-FFF2-40B4-BE49-F238E27FC236}">
                  <a16:creationId xmlns:a16="http://schemas.microsoft.com/office/drawing/2014/main" id="{96EE0061-1C00-481C-AB47-BBFF1CE5BB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7761" y="5317542"/>
              <a:ext cx="313567" cy="313567"/>
            </a:xfrm>
            <a:prstGeom prst="rect">
              <a:avLst/>
            </a:prstGeom>
          </p:spPr>
        </p:pic>
        <p:pic>
          <p:nvPicPr>
            <p:cNvPr id="42" name="Graphic 41">
              <a:extLst>
                <a:ext uri="{FF2B5EF4-FFF2-40B4-BE49-F238E27FC236}">
                  <a16:creationId xmlns:a16="http://schemas.microsoft.com/office/drawing/2014/main" id="{B1A966DE-3F52-4956-8073-0932780218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7258" y="3821842"/>
              <a:ext cx="313567" cy="313567"/>
            </a:xfrm>
            <a:prstGeom prst="rect">
              <a:avLst/>
            </a:prstGeom>
            <a:effectLst>
              <a:outerShdw blurRad="50800" dist="38100" dir="2700000" algn="tl" rotWithShape="0">
                <a:prstClr val="black">
                  <a:alpha val="40000"/>
                </a:prstClr>
              </a:outerShdw>
            </a:effectLst>
          </p:spPr>
        </p:pic>
        <p:pic>
          <p:nvPicPr>
            <p:cNvPr id="43" name="Graphic 42">
              <a:extLst>
                <a:ext uri="{FF2B5EF4-FFF2-40B4-BE49-F238E27FC236}">
                  <a16:creationId xmlns:a16="http://schemas.microsoft.com/office/drawing/2014/main" id="{2F6F8867-BD80-43F1-B1C6-3783433925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8440" y="5316311"/>
              <a:ext cx="313567" cy="313567"/>
            </a:xfrm>
            <a:prstGeom prst="rect">
              <a:avLst/>
            </a:prstGeom>
          </p:spPr>
        </p:pic>
        <p:pic>
          <p:nvPicPr>
            <p:cNvPr id="44" name="Graphic 43">
              <a:extLst>
                <a:ext uri="{FF2B5EF4-FFF2-40B4-BE49-F238E27FC236}">
                  <a16:creationId xmlns:a16="http://schemas.microsoft.com/office/drawing/2014/main" id="{EF0BDDE3-42EF-40E9-920E-708200EDF7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6691" y="5316310"/>
              <a:ext cx="313567" cy="313567"/>
            </a:xfrm>
            <a:prstGeom prst="rect">
              <a:avLst/>
            </a:prstGeom>
          </p:spPr>
        </p:pic>
        <p:cxnSp>
          <p:nvCxnSpPr>
            <p:cNvPr id="45" name="Straight Connector 44">
              <a:extLst>
                <a:ext uri="{FF2B5EF4-FFF2-40B4-BE49-F238E27FC236}">
                  <a16:creationId xmlns:a16="http://schemas.microsoft.com/office/drawing/2014/main" id="{4FEC007A-31BC-4677-973A-5508DE7FB3BA}"/>
                </a:ext>
              </a:extLst>
            </p:cNvPr>
            <p:cNvCxnSpPr>
              <a:stCxn id="32" idx="2"/>
              <a:endCxn id="33" idx="0"/>
            </p:cNvCxnSpPr>
            <p:nvPr/>
          </p:nvCxnSpPr>
          <p:spPr>
            <a:xfrm>
              <a:off x="6014927" y="2615864"/>
              <a:ext cx="337084" cy="47939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3784A03-5449-42E4-850D-6358644F148E}"/>
                </a:ext>
              </a:extLst>
            </p:cNvPr>
            <p:cNvCxnSpPr>
              <a:stCxn id="32" idx="2"/>
              <a:endCxn id="35" idx="0"/>
            </p:cNvCxnSpPr>
            <p:nvPr/>
          </p:nvCxnSpPr>
          <p:spPr>
            <a:xfrm flipH="1">
              <a:off x="5701360" y="2615864"/>
              <a:ext cx="313567" cy="4686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8CE2A1-71CE-4C82-9F10-3F53E587857E}"/>
                </a:ext>
              </a:extLst>
            </p:cNvPr>
            <p:cNvCxnSpPr>
              <a:stCxn id="33" idx="2"/>
              <a:endCxn id="42" idx="0"/>
            </p:cNvCxnSpPr>
            <p:nvPr/>
          </p:nvCxnSpPr>
          <p:spPr>
            <a:xfrm>
              <a:off x="6352011" y="3408825"/>
              <a:ext cx="312031" cy="4130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6C6CBB-A041-424A-8A32-4AB786B35E58}"/>
                </a:ext>
              </a:extLst>
            </p:cNvPr>
            <p:cNvCxnSpPr>
              <a:stCxn id="33" idx="2"/>
              <a:endCxn id="37" idx="0"/>
            </p:cNvCxnSpPr>
            <p:nvPr/>
          </p:nvCxnSpPr>
          <p:spPr>
            <a:xfrm flipH="1">
              <a:off x="6038444" y="3408825"/>
              <a:ext cx="313567" cy="42222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E0BBF7-3827-45B8-BD96-671D91EBBC78}"/>
                </a:ext>
              </a:extLst>
            </p:cNvPr>
            <p:cNvCxnSpPr>
              <a:stCxn id="35" idx="2"/>
              <a:endCxn id="36" idx="0"/>
            </p:cNvCxnSpPr>
            <p:nvPr/>
          </p:nvCxnSpPr>
          <p:spPr>
            <a:xfrm flipH="1">
              <a:off x="5412846" y="3398107"/>
              <a:ext cx="288514" cy="4237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539F41-C09F-44B2-884B-D4F64DEEEB0E}"/>
                </a:ext>
              </a:extLst>
            </p:cNvPr>
            <p:cNvCxnSpPr>
              <a:stCxn id="42" idx="2"/>
              <a:endCxn id="31" idx="0"/>
            </p:cNvCxnSpPr>
            <p:nvPr/>
          </p:nvCxnSpPr>
          <p:spPr>
            <a:xfrm>
              <a:off x="6664042" y="4135409"/>
              <a:ext cx="280537" cy="430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B1864F-3C7C-4257-8C4C-9AAE13B12A59}"/>
                </a:ext>
              </a:extLst>
            </p:cNvPr>
            <p:cNvCxnSpPr>
              <a:stCxn id="31" idx="2"/>
              <a:endCxn id="39" idx="0"/>
            </p:cNvCxnSpPr>
            <p:nvPr/>
          </p:nvCxnSpPr>
          <p:spPr>
            <a:xfrm flipH="1">
              <a:off x="6813866" y="4879716"/>
              <a:ext cx="130713" cy="43782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D760F22-0B57-4EBA-B9E6-6F27DA2302E8}"/>
                </a:ext>
              </a:extLst>
            </p:cNvPr>
            <p:cNvCxnSpPr>
              <a:stCxn id="31" idx="2"/>
              <a:endCxn id="34" idx="0"/>
            </p:cNvCxnSpPr>
            <p:nvPr/>
          </p:nvCxnSpPr>
          <p:spPr>
            <a:xfrm>
              <a:off x="6944579" y="4879716"/>
              <a:ext cx="462658" cy="4422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326D3CD-A9D0-420E-998A-51B26F7C08C0}"/>
                </a:ext>
              </a:extLst>
            </p:cNvPr>
            <p:cNvCxnSpPr>
              <a:stCxn id="37" idx="2"/>
              <a:endCxn id="38" idx="0"/>
            </p:cNvCxnSpPr>
            <p:nvPr/>
          </p:nvCxnSpPr>
          <p:spPr>
            <a:xfrm>
              <a:off x="6038444" y="4144613"/>
              <a:ext cx="218709" cy="4353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D02EA49-93DD-470A-9CB8-905EDBA3A35C}"/>
                </a:ext>
              </a:extLst>
            </p:cNvPr>
            <p:cNvCxnSpPr>
              <a:stCxn id="37" idx="2"/>
              <a:endCxn id="40" idx="0"/>
            </p:cNvCxnSpPr>
            <p:nvPr/>
          </p:nvCxnSpPr>
          <p:spPr>
            <a:xfrm flipH="1">
              <a:off x="5617244" y="4144613"/>
              <a:ext cx="421200" cy="42904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82F0F6-35F0-411E-B3E3-B89310E39A32}"/>
                </a:ext>
              </a:extLst>
            </p:cNvPr>
            <p:cNvCxnSpPr>
              <a:stCxn id="38" idx="2"/>
              <a:endCxn id="41" idx="0"/>
            </p:cNvCxnSpPr>
            <p:nvPr/>
          </p:nvCxnSpPr>
          <p:spPr>
            <a:xfrm flipH="1">
              <a:off x="6214545" y="4893486"/>
              <a:ext cx="42608" cy="42405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C2B69C4-FCED-4CB9-A579-4783505D03D9}"/>
                </a:ext>
              </a:extLst>
            </p:cNvPr>
            <p:cNvCxnSpPr>
              <a:stCxn id="40" idx="2"/>
              <a:endCxn id="43" idx="0"/>
            </p:cNvCxnSpPr>
            <p:nvPr/>
          </p:nvCxnSpPr>
          <p:spPr>
            <a:xfrm flipH="1">
              <a:off x="5615224" y="4887222"/>
              <a:ext cx="2020" cy="4290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15E18D-76BF-412D-8762-3A8068F58E77}"/>
                </a:ext>
              </a:extLst>
            </p:cNvPr>
            <p:cNvCxnSpPr>
              <a:cxnSpLocks/>
              <a:stCxn id="40" idx="2"/>
              <a:endCxn id="44" idx="0"/>
            </p:cNvCxnSpPr>
            <p:nvPr/>
          </p:nvCxnSpPr>
          <p:spPr>
            <a:xfrm flipH="1">
              <a:off x="5013475" y="4887222"/>
              <a:ext cx="603769" cy="4290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2" name="Titel 9">
            <a:extLst>
              <a:ext uri="{FF2B5EF4-FFF2-40B4-BE49-F238E27FC236}">
                <a16:creationId xmlns:a16="http://schemas.microsoft.com/office/drawing/2014/main" id="{E5EDA6A5-73F5-436F-9F98-791A6D09C7AC}"/>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Tags add context without mapping hierarchy to MGs</a:t>
            </a:r>
            <a:b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b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63" name="Group 4">
            <a:extLst>
              <a:ext uri="{FF2B5EF4-FFF2-40B4-BE49-F238E27FC236}">
                <a16:creationId xmlns:a16="http://schemas.microsoft.com/office/drawing/2014/main" id="{4B303FC4-DB9F-4145-9BE4-B76969FE9F20}"/>
              </a:ext>
            </a:extLst>
          </p:cNvPr>
          <p:cNvGrpSpPr/>
          <p:nvPr/>
        </p:nvGrpSpPr>
        <p:grpSpPr>
          <a:xfrm>
            <a:off x="296611" y="373976"/>
            <a:ext cx="933071" cy="933071"/>
            <a:chOff x="-649496" y="382043"/>
            <a:chExt cx="914859" cy="914859"/>
          </a:xfrm>
        </p:grpSpPr>
        <p:sp>
          <p:nvSpPr>
            <p:cNvPr id="64" name="Oval 10">
              <a:extLst>
                <a:ext uri="{FF2B5EF4-FFF2-40B4-BE49-F238E27FC236}">
                  <a16:creationId xmlns:a16="http://schemas.microsoft.com/office/drawing/2014/main" id="{915AE98E-F70E-4E42-AF02-38470C188250}"/>
                </a:ext>
              </a:extLst>
            </p:cNvPr>
            <p:cNvSpPr/>
            <p:nvPr/>
          </p:nvSpPr>
          <p:spPr>
            <a:xfrm>
              <a:off x="-649496" y="382043"/>
              <a:ext cx="914859" cy="914859"/>
            </a:xfrm>
            <a:prstGeom prst="ellipse">
              <a:avLst/>
            </a:prstGeom>
            <a:solidFill>
              <a:srgbClr val="0078D3"/>
            </a:solidFill>
            <a:ln>
              <a:noFill/>
            </a:ln>
            <a:effectLst/>
          </p:spPr>
        </p:sp>
        <p:sp>
          <p:nvSpPr>
            <p:cNvPr id="65" name="Rectangle 11" descr="Users">
              <a:extLst>
                <a:ext uri="{FF2B5EF4-FFF2-40B4-BE49-F238E27FC236}">
                  <a16:creationId xmlns:a16="http://schemas.microsoft.com/office/drawing/2014/main" id="{E8D6AA9E-08FA-4093-981A-3449B1E763E4}"/>
                </a:ext>
              </a:extLst>
            </p:cNvPr>
            <p:cNvSpPr/>
            <p:nvPr/>
          </p:nvSpPr>
          <p:spPr>
            <a:xfrm>
              <a:off x="-457376" y="574164"/>
              <a:ext cx="530618" cy="53061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p:spPr>
        </p:sp>
      </p:grpSp>
    </p:spTree>
    <p:extLst>
      <p:ext uri="{BB962C8B-B14F-4D97-AF65-F5344CB8AC3E}">
        <p14:creationId xmlns:p14="http://schemas.microsoft.com/office/powerpoint/2010/main" val="355921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nodeType="with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Management Group Hierarchy – Enterprise-Scale</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management group hierarchy.">
            <a:extLst>
              <a:ext uri="{FF2B5EF4-FFF2-40B4-BE49-F238E27FC236}">
                <a16:creationId xmlns:a16="http://schemas.microsoft.com/office/drawing/2014/main" id="{9ACD9003-6579-4C8A-BEE6-126FA46586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627" y="1602159"/>
            <a:ext cx="9585221" cy="420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25221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Management Group Hierarchy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Root: </a:t>
            </a:r>
            <a:r>
              <a:rPr lang="en-US" sz="2000" dirty="0">
                <a:solidFill>
                  <a:srgbClr val="24292E"/>
                </a:solidFill>
                <a:latin typeface="Segoe UI" panose="020B0502040204020203" pitchFamily="34" charset="0"/>
                <a:cs typeface="Segoe UI" panose="020B0502040204020203" pitchFamily="34" charset="0"/>
              </a:rPr>
              <a:t>No subscriptions under root, Limited policy assignments dedicated policies for levels underneath</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Depth: </a:t>
            </a:r>
            <a:r>
              <a:rPr lang="en-US" sz="2000" dirty="0">
                <a:solidFill>
                  <a:srgbClr val="24292E"/>
                </a:solidFill>
                <a:latin typeface="Segoe UI" panose="020B0502040204020203" pitchFamily="34" charset="0"/>
                <a:cs typeface="Segoe UI" panose="020B0502040204020203" pitchFamily="34" charset="0"/>
              </a:rPr>
              <a:t>Flat Management Group Hierarchy – no more that 3 – 4 levels. </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Groups based on: </a:t>
            </a:r>
            <a:r>
              <a:rPr lang="en-US" sz="2000" dirty="0">
                <a:solidFill>
                  <a:srgbClr val="24292E"/>
                </a:solidFill>
                <a:latin typeface="Segoe UI" panose="020B0502040204020203" pitchFamily="34" charset="0"/>
                <a:cs typeface="Segoe UI" panose="020B0502040204020203" pitchFamily="34" charset="0"/>
              </a:rPr>
              <a:t>workloads &amp; policy Assignment, not billing purposes.</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Tags: </a:t>
            </a:r>
            <a:r>
              <a:rPr lang="en-US" sz="2000" dirty="0">
                <a:solidFill>
                  <a:srgbClr val="24292E"/>
                </a:solidFill>
                <a:latin typeface="Segoe UI" panose="020B0502040204020203" pitchFamily="34" charset="0"/>
                <a:cs typeface="Segoe UI" panose="020B0502040204020203" pitchFamily="34" charset="0"/>
              </a:rPr>
              <a:t>Query for resources based on tags, don’t search through management group hierarchy</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Sandboxes: </a:t>
            </a:r>
            <a:r>
              <a:rPr lang="en-US" sz="2000" dirty="0">
                <a:solidFill>
                  <a:srgbClr val="24292E"/>
                </a:solidFill>
                <a:latin typeface="Segoe UI" panose="020B0502040204020203" pitchFamily="34" charset="0"/>
                <a:cs typeface="Segoe UI" panose="020B0502040204020203" pitchFamily="34" charset="0"/>
              </a:rPr>
              <a:t>completely isolated to experiment besides enterprise guardrails</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Platform</a:t>
            </a:r>
            <a:r>
              <a:rPr lang="en-US" sz="2000" dirty="0">
                <a:solidFill>
                  <a:srgbClr val="24292E"/>
                </a:solidFill>
                <a:latin typeface="Segoe UI" panose="020B0502040204020203" pitchFamily="34" charset="0"/>
                <a:cs typeface="Segoe UI" panose="020B0502040204020203" pitchFamily="34" charset="0"/>
              </a:rPr>
              <a:t>: Dedicated policies and central billing used for central Azure foundation </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Access &amp; Management: </a:t>
            </a:r>
            <a:r>
              <a:rPr lang="en-US" sz="2000" dirty="0">
                <a:solidFill>
                  <a:srgbClr val="24292E"/>
                </a:solidFill>
                <a:latin typeface="Segoe UI" panose="020B0502040204020203" pitchFamily="34" charset="0"/>
                <a:cs typeface="Segoe UI" panose="020B0502040204020203" pitchFamily="34" charset="0"/>
              </a:rPr>
              <a:t>Elevated access on root only for dedicated Service Principal </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New subscriptions: </a:t>
            </a:r>
            <a:r>
              <a:rPr lang="en-US" sz="2000" dirty="0">
                <a:solidFill>
                  <a:srgbClr val="24292E"/>
                </a:solidFill>
                <a:latin typeface="Segoe UI" panose="020B0502040204020203" pitchFamily="34" charset="0"/>
                <a:cs typeface="Segoe UI" panose="020B0502040204020203" pitchFamily="34" charset="0"/>
              </a:rPr>
              <a:t>Define default management group for new subscriptions</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 name="Grafik 3">
            <a:extLst>
              <a:ext uri="{FF2B5EF4-FFF2-40B4-BE49-F238E27FC236}">
                <a16:creationId xmlns:a16="http://schemas.microsoft.com/office/drawing/2014/main" id="{4142561F-4E50-41E1-8604-1B50547189E2}"/>
              </a:ext>
            </a:extLst>
          </p:cNvPr>
          <p:cNvPicPr>
            <a:picLocks noChangeAspect="1"/>
          </p:cNvPicPr>
          <p:nvPr/>
        </p:nvPicPr>
        <p:blipFill>
          <a:blip r:embed="rId5"/>
          <a:stretch>
            <a:fillRect/>
          </a:stretch>
        </p:blipFill>
        <p:spPr>
          <a:xfrm>
            <a:off x="5530192" y="5323223"/>
            <a:ext cx="1971675" cy="962025"/>
          </a:xfrm>
          <a:prstGeom prst="rect">
            <a:avLst/>
          </a:prstGeom>
        </p:spPr>
      </p:pic>
      <p:pic>
        <p:nvPicPr>
          <p:cNvPr id="6" name="Grafik 5">
            <a:extLst>
              <a:ext uri="{FF2B5EF4-FFF2-40B4-BE49-F238E27FC236}">
                <a16:creationId xmlns:a16="http://schemas.microsoft.com/office/drawing/2014/main" id="{CD1E91A8-7860-429C-AD03-67EC6E93AF92}"/>
              </a:ext>
            </a:extLst>
          </p:cNvPr>
          <p:cNvPicPr>
            <a:picLocks noChangeAspect="1"/>
          </p:cNvPicPr>
          <p:nvPr/>
        </p:nvPicPr>
        <p:blipFill>
          <a:blip r:embed="rId6"/>
          <a:stretch>
            <a:fillRect/>
          </a:stretch>
        </p:blipFill>
        <p:spPr>
          <a:xfrm>
            <a:off x="1958062" y="5632785"/>
            <a:ext cx="2133600" cy="342900"/>
          </a:xfrm>
          <a:prstGeom prst="rect">
            <a:avLst/>
          </a:prstGeom>
        </p:spPr>
      </p:pic>
      <p:cxnSp>
        <p:nvCxnSpPr>
          <p:cNvPr id="8" name="Gerade Verbindung mit Pfeil 7">
            <a:extLst>
              <a:ext uri="{FF2B5EF4-FFF2-40B4-BE49-F238E27FC236}">
                <a16:creationId xmlns:a16="http://schemas.microsoft.com/office/drawing/2014/main" id="{4B32BF74-8EF3-4837-A08C-1F5866B15D97}"/>
              </a:ext>
            </a:extLst>
          </p:cNvPr>
          <p:cNvCxnSpPr>
            <a:cxnSpLocks/>
            <a:endCxn id="4" idx="1"/>
          </p:cNvCxnSpPr>
          <p:nvPr/>
        </p:nvCxnSpPr>
        <p:spPr>
          <a:xfrm>
            <a:off x="4194495" y="5804235"/>
            <a:ext cx="1335697" cy="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13137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Organization &amp; Governance</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54426468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Organization &amp; Governance</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425626" y="2697043"/>
            <a:ext cx="10572697" cy="1600438"/>
          </a:xfrm>
          <a:prstGeom prst="rect">
            <a:avLst/>
          </a:prstGeom>
        </p:spPr>
        <p:txBody>
          <a:bodyPr wrap="square" anchor="ctr">
            <a:noAutofit/>
          </a:bodyPr>
          <a:lstStyle/>
          <a:p>
            <a:pPr lvl="0"/>
            <a:r>
              <a:rPr lang="en-GB" sz="2000" b="1">
                <a:solidFill>
                  <a:schemeClr val="tx2"/>
                </a:solidFill>
                <a:latin typeface="Segoe UI" panose="020B0502040204020203" pitchFamily="34" charset="0"/>
                <a:cs typeface="Segoe UI" panose="020B0502040204020203" pitchFamily="34" charset="0"/>
              </a:rPr>
              <a:t>Subscription</a:t>
            </a:r>
            <a:r>
              <a:rPr lang="en-GB" sz="2000" b="1">
                <a:latin typeface="Segoe UI" panose="020B0502040204020203" pitchFamily="34" charset="0"/>
                <a:cs typeface="Segoe UI" panose="020B0502040204020203" pitchFamily="34" charset="0"/>
              </a:rPr>
              <a:t>: </a:t>
            </a:r>
          </a:p>
          <a:p>
            <a:pPr lvl="0"/>
            <a:endParaRPr lang="en-GB" sz="2000" b="1">
              <a:latin typeface="Segoe UI" panose="020B0502040204020203" pitchFamily="34" charset="0"/>
              <a:cs typeface="Segoe UI" panose="020B0502040204020203" pitchFamily="34" charset="0"/>
            </a:endParaRPr>
          </a:p>
          <a:p>
            <a:pPr marL="90170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Unit of management, billing and scale</a:t>
            </a:r>
          </a:p>
          <a:p>
            <a:pPr marL="90170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Boundary for policies</a:t>
            </a:r>
          </a:p>
          <a:p>
            <a:pPr marL="90170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factors for subscription design are environment type, ownership, governance model and application needs</a:t>
            </a:r>
          </a:p>
          <a:p>
            <a:pPr marL="90170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within workload design keep subscription limits in mind </a:t>
            </a:r>
          </a:p>
          <a:p>
            <a:pPr lvl="0"/>
            <a:endParaRPr lang="en-GB" sz="2000" b="1">
              <a:latin typeface="Segoe UI" panose="020B0502040204020203" pitchFamily="34" charset="0"/>
              <a:cs typeface="Segoe UI" panose="020B0502040204020203" pitchFamily="34" charset="0"/>
            </a:endParaRPr>
          </a:p>
          <a:p>
            <a:pPr lvl="0"/>
            <a:endParaRPr lang="en-GB" sz="2000">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2137662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657BDE-E8A6-494F-9D90-31B96E6B1B21}"/>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D1D8207-8468-47E2-AAEE-B449EAD03931}"/>
              </a:ext>
            </a:extLst>
          </p:cNvPr>
          <p:cNvSpPr>
            <a:spLocks noGrp="1"/>
          </p:cNvSpPr>
          <p:nvPr>
            <p:ph sz="quarter" idx="10"/>
          </p:nvPr>
        </p:nvSpPr>
        <p:spPr/>
        <p:txBody>
          <a:bodyPr/>
          <a:lstStyle/>
          <a:p>
            <a:endParaRPr lang="de-DE"/>
          </a:p>
        </p:txBody>
      </p:sp>
      <p:pic>
        <p:nvPicPr>
          <p:cNvPr id="3074" name="Picture 2">
            <a:extLst>
              <a:ext uri="{FF2B5EF4-FFF2-40B4-BE49-F238E27FC236}">
                <a16:creationId xmlns:a16="http://schemas.microsoft.com/office/drawing/2014/main" id="{76551EFE-EDFC-43BD-896B-68E4A16E8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96"/>
            <a:ext cx="12436475" cy="699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3708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Organization &amp; Governance</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425627" y="2117060"/>
            <a:ext cx="10572697" cy="1600438"/>
          </a:xfrm>
          <a:prstGeom prst="rect">
            <a:avLst/>
          </a:prstGeom>
        </p:spPr>
        <p:txBody>
          <a:bodyPr wrap="square" anchor="ctr">
            <a:noAutofit/>
          </a:bodyPr>
          <a:lstStyle/>
          <a:p>
            <a:pPr lvl="0"/>
            <a:r>
              <a:rPr lang="en-GB" sz="2000" b="1">
                <a:solidFill>
                  <a:schemeClr val="tx2"/>
                </a:solidFill>
                <a:latin typeface="Segoe UI" panose="020B0502040204020203" pitchFamily="34" charset="0"/>
                <a:cs typeface="Segoe UI" panose="020B0502040204020203" pitchFamily="34" charset="0"/>
              </a:rPr>
              <a:t>Azure Policy: </a:t>
            </a:r>
          </a:p>
          <a:p>
            <a:pPr marL="901700" lvl="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guardrails that establish governance model within a specified scope</a:t>
            </a:r>
          </a:p>
          <a:p>
            <a:pPr marL="901700" lvl="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enforces organizational standards </a:t>
            </a:r>
          </a:p>
          <a:p>
            <a:pPr marL="901700" lvl="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assess compliance at scale </a:t>
            </a:r>
          </a:p>
          <a:p>
            <a:pPr marL="901700" lvl="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used for resource consistency, regulatory compliance, security, cost and management</a:t>
            </a:r>
          </a:p>
          <a:p>
            <a:pPr lvl="0"/>
            <a:endParaRPr lang="en-GB" sz="2000">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4598032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Hierarchy Options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914400"/>
            <a:ext cx="10572697" cy="5512668"/>
          </a:xfrm>
          <a:prstGeom prst="rect">
            <a:avLst/>
          </a:prstGeom>
        </p:spPr>
        <p:txBody>
          <a:bodyPr wrap="square" anchor="ctr">
            <a:noAutofit/>
          </a:bodyPr>
          <a:lstStyle/>
          <a:p>
            <a:pPr algn="l"/>
            <a:r>
              <a:rPr lang="en-US" sz="2000">
                <a:solidFill>
                  <a:srgbClr val="24292E"/>
                </a:solidFill>
                <a:latin typeface="Segoe UI" panose="020B0502040204020203" pitchFamily="34" charset="0"/>
                <a:cs typeface="Segoe UI" panose="020B0502040204020203" pitchFamily="34" charset="0"/>
              </a:rPr>
              <a:t>Enterprise enrolment roles links users with their </a:t>
            </a:r>
            <a:r>
              <a:rPr lang="en-US" sz="2000" b="1">
                <a:solidFill>
                  <a:srgbClr val="24292E"/>
                </a:solidFill>
                <a:latin typeface="Segoe UI" panose="020B0502040204020203" pitchFamily="34" charset="0"/>
                <a:cs typeface="Segoe UI" panose="020B0502040204020203" pitchFamily="34" charset="0"/>
              </a:rPr>
              <a:t>functional role </a:t>
            </a:r>
            <a:r>
              <a:rPr lang="en-US" sz="2000">
                <a:solidFill>
                  <a:srgbClr val="24292E"/>
                </a:solidFill>
                <a:latin typeface="Segoe UI" panose="020B0502040204020203" pitchFamily="34" charset="0"/>
                <a:cs typeface="Segoe UI" panose="020B0502040204020203" pitchFamily="34" charset="0"/>
              </a:rPr>
              <a:t>and consists of</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Enterprise Administrator</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Department Administrator</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Account Owner</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Service Administrator</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Notification Contact</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29441172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510021" y="5420743"/>
            <a:ext cx="3455379" cy="86022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ctr" anchorCtr="0" forceAA="0" compatLnSpc="1">
            <a:prstTxWarp prst="textNoShape">
              <a:avLst/>
            </a:prstTxWarp>
            <a:spAutoFit/>
          </a:bodyPr>
          <a:lstStyle/>
          <a:p>
            <a:pPr marL="0" marR="0" lvl="0" indent="0" algn="ctr" defTabSz="93193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Remediation</a:t>
            </a:r>
          </a:p>
          <a:p>
            <a:pPr marL="0" marR="0" lvl="0" indent="0" algn="ctr" defTabSz="931931"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72526" y="5421830"/>
            <a:ext cx="3438989" cy="86022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ctr" anchorCtr="0" forceAA="0" compatLnSpc="1">
            <a:prstTxWarp prst="textNoShape">
              <a:avLst/>
            </a:prstTxWarp>
            <a:spAutoFit/>
          </a:bodyPr>
          <a:lstStyle/>
          <a:p>
            <a:pPr marL="0" marR="0" lvl="0" indent="0" algn="ctr" defTabSz="93193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99938" y="5421830"/>
            <a:ext cx="3446120" cy="86022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ctr" anchorCtr="0" forceAA="0" compatLnSpc="1">
            <a:prstTxWarp prst="textNoShape">
              <a:avLst/>
            </a:prstTxWarp>
            <a:spAutoFit/>
          </a:bodyPr>
          <a:lstStyle/>
          <a:p>
            <a:pPr marL="0" marR="0" lvl="0" indent="0" algn="ctr" defTabSz="93193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Apply policies</a:t>
            </a:r>
            <a:b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br>
            <a: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74407" y="2510913"/>
            <a:ext cx="3162139" cy="887692"/>
          </a:xfrm>
          <a:prstGeom prst="rect">
            <a:avLst/>
          </a:prstGeom>
          <a:noFill/>
        </p:spPr>
        <p:txBody>
          <a:bodyPr wrap="square" lIns="182715" tIns="146172" rIns="182715" bIns="146172" rtlCol="0">
            <a:spAutoFit/>
          </a:bodyPr>
          <a:lstStyle/>
          <a:p>
            <a:pPr marL="0" marR="0" lvl="0" indent="0" algn="l" defTabSz="931717"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Turn on built-in policies </a:t>
            </a:r>
            <a:b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74410" y="3369893"/>
            <a:ext cx="3162138" cy="690195"/>
          </a:xfrm>
          <a:prstGeom prst="rect">
            <a:avLst/>
          </a:prstGeom>
          <a:noFill/>
        </p:spPr>
        <p:txBody>
          <a:bodyPr wrap="square" lIns="182715" tIns="146172" rIns="182715" bIns="146172" rtlCol="0">
            <a:spAutoFit/>
          </a:bodyPr>
          <a:lstStyle/>
          <a:p>
            <a:pPr marL="0" marR="0" lvl="0" indent="0" algn="l" defTabSz="931717"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74410" y="4128001"/>
            <a:ext cx="3162138" cy="690195"/>
          </a:xfrm>
          <a:prstGeom prst="rect">
            <a:avLst/>
          </a:prstGeom>
          <a:noFill/>
        </p:spPr>
        <p:txBody>
          <a:bodyPr wrap="square" lIns="182715" tIns="146172" rIns="182715" bIns="146172" rtlCol="0">
            <a:spAutoFit/>
          </a:bodyPr>
          <a:lstStyle/>
          <a:p>
            <a:pPr marL="0" marR="0" lvl="0" indent="0" algn="l" defTabSz="931717"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980225" y="2561991"/>
            <a:ext cx="3073136" cy="887692"/>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Apply policies to a Management Group with control across your </a:t>
            </a:r>
            <a:b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980228" y="3342828"/>
            <a:ext cx="3073135" cy="887692"/>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9090277" y="2671181"/>
            <a:ext cx="3068542" cy="488794"/>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9090277" y="3405062"/>
            <a:ext cx="3068542" cy="488842"/>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Remediation on existing resources</a:t>
            </a: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204030" y="1939208"/>
            <a:ext cx="0" cy="4302258"/>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220845" y="1982113"/>
            <a:ext cx="0" cy="4302258"/>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47140" y="2671181"/>
            <a:ext cx="366230" cy="366230"/>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47140" y="3464328"/>
            <a:ext cx="366230" cy="366230"/>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47140" y="4190880"/>
            <a:ext cx="366230" cy="366230"/>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524555" y="2671181"/>
            <a:ext cx="366230" cy="366230"/>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524555" y="3597895"/>
            <a:ext cx="366230" cy="366230"/>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601971" y="2697240"/>
            <a:ext cx="366230" cy="366230"/>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601971" y="3464328"/>
            <a:ext cx="366230" cy="366230"/>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78950" y="1660619"/>
            <a:ext cx="1026140" cy="958277"/>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505050"/>
                </a:solidFill>
                <a:effectLst/>
                <a:uLnTx/>
                <a:uFillTx/>
                <a:latin typeface="Segoe UI"/>
                <a:ea typeface="+mn-ea"/>
                <a:cs typeface="+mn-cs"/>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885947" y="1702822"/>
            <a:ext cx="666954" cy="83369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637936" y="1667376"/>
            <a:ext cx="1107544" cy="867402"/>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505050"/>
                </a:solidFill>
                <a:effectLst/>
                <a:uLnTx/>
                <a:uFillTx/>
                <a:latin typeface="Segoe UI"/>
                <a:ea typeface="+mn-ea"/>
                <a:cs typeface="+mn-cs"/>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980228" y="4224858"/>
            <a:ext cx="3073135" cy="488794"/>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524555" y="4295077"/>
            <a:ext cx="366230" cy="366230"/>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451643" y="554089"/>
            <a:ext cx="11533187" cy="830020"/>
          </a:xfrm>
        </p:spPr>
        <p:txBody>
          <a:bodyPr/>
          <a:lstStyle/>
          <a:p>
            <a:r>
              <a:rPr lang="en-US">
                <a:solidFill>
                  <a:schemeClr val="tx2"/>
                </a:solidFill>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75561" y="4835991"/>
            <a:ext cx="3162138" cy="488794"/>
          </a:xfrm>
          <a:prstGeom prst="rect">
            <a:avLst/>
          </a:prstGeom>
          <a:noFill/>
        </p:spPr>
        <p:txBody>
          <a:bodyPr wrap="square" lIns="182715" tIns="146172" rIns="182715" bIns="146172" rtlCol="0">
            <a:spAutoFit/>
          </a:bodyPr>
          <a:lstStyle/>
          <a:p>
            <a:pPr marL="0" marR="0" lvl="0" indent="0" algn="l" defTabSz="931717"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VM In-Guest Policy</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48292" y="4898870"/>
            <a:ext cx="366230" cy="366230"/>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2455476" y="620372"/>
            <a:ext cx="506402" cy="506402"/>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E7CF63F-6388-4204-9D3F-8712AA1E5738}"/>
              </a:ext>
            </a:extLst>
          </p:cNvPr>
          <p:cNvSpPr txBox="1">
            <a:spLocks/>
          </p:cNvSpPr>
          <p:nvPr/>
        </p:nvSpPr>
        <p:spPr>
          <a:xfrm>
            <a:off x="465137" y="620372"/>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2800" b="0" i="0" u="none" strike="noStrike" kern="1200" cap="none" spc="-50" normalizeH="0" baseline="0" noProof="0">
                <a:ln w="3175">
                  <a:noFill/>
                </a:ln>
                <a:solidFill>
                  <a:srgbClr val="0078D3"/>
                </a:solidFill>
                <a:effectLst/>
                <a:uLnTx/>
                <a:uFillTx/>
                <a:latin typeface="Segoe UI Semibold (Headings)"/>
                <a:ea typeface="+mn-ea"/>
                <a:cs typeface="Segoe UI" pitchFamily="34" charset="0"/>
              </a:rPr>
              <a:t>Azure Policy</a:t>
            </a:r>
          </a:p>
        </p:txBody>
      </p:sp>
      <p:pic>
        <p:nvPicPr>
          <p:cNvPr id="6" name="Picture 56" descr="A close up of a logo&#10;&#10;Description generated with high confidence">
            <a:extLst>
              <a:ext uri="{FF2B5EF4-FFF2-40B4-BE49-F238E27FC236}">
                <a16:creationId xmlns:a16="http://schemas.microsoft.com/office/drawing/2014/main" id="{1FC796F9-90D6-4EB8-A979-4711B7324A50}"/>
              </a:ext>
            </a:extLst>
          </p:cNvPr>
          <p:cNvPicPr>
            <a:picLocks noChangeAspect="1"/>
          </p:cNvPicPr>
          <p:nvPr/>
        </p:nvPicPr>
        <p:blipFill>
          <a:blip r:embed="rId2"/>
          <a:stretch>
            <a:fillRect/>
          </a:stretch>
        </p:blipFill>
        <p:spPr>
          <a:xfrm>
            <a:off x="2455476" y="620372"/>
            <a:ext cx="506402" cy="506402"/>
          </a:xfrm>
          <a:prstGeom prst="rect">
            <a:avLst/>
          </a:prstGeom>
        </p:spPr>
      </p:pic>
      <p:sp>
        <p:nvSpPr>
          <p:cNvPr id="7" name="Text Placeholder 2">
            <a:extLst>
              <a:ext uri="{FF2B5EF4-FFF2-40B4-BE49-F238E27FC236}">
                <a16:creationId xmlns:a16="http://schemas.microsoft.com/office/drawing/2014/main" id="{B15100C4-4E66-4480-ADF2-74B42C4FBD20}"/>
              </a:ext>
            </a:extLst>
          </p:cNvPr>
          <p:cNvSpPr txBox="1">
            <a:spLocks/>
          </p:cNvSpPr>
          <p:nvPr/>
        </p:nvSpPr>
        <p:spPr>
          <a:xfrm>
            <a:off x="365760" y="1827315"/>
            <a:ext cx="4882101" cy="3961674"/>
          </a:xfrm>
        </p:spPr>
        <p:txBody>
          <a:bodyPr>
            <a:normAutofit lnSpcReduction="1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No other platform can do real time Policy enforcement</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No other cloud offers at-scale compliance assessment (and it’s FREE for Azure!)</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Policy evaluates all Azure resources &amp; in-guest VM</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Policy generate compliance events that can be used for alerting</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Aggregated and raw compliance data are available through API, Powershell &amp; CLI</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Can be used to automatically remediate problems in your environment</a:t>
            </a:r>
          </a:p>
        </p:txBody>
      </p:sp>
      <p:pic>
        <p:nvPicPr>
          <p:cNvPr id="9" name="Picture 8">
            <a:extLst>
              <a:ext uri="{FF2B5EF4-FFF2-40B4-BE49-F238E27FC236}">
                <a16:creationId xmlns:a16="http://schemas.microsoft.com/office/drawing/2014/main" id="{4EC73245-E588-4EDF-8EE5-C58633CAFA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51319" y="1442851"/>
            <a:ext cx="6476999" cy="4123517"/>
          </a:xfrm>
          <a:prstGeom prst="rect">
            <a:avLst/>
          </a:prstGeom>
          <a:effectLst>
            <a:outerShdw blurRad="50800" sx="101000" sy="101000" algn="ctr" rotWithShape="0">
              <a:schemeClr val="bg1">
                <a:lumMod val="75000"/>
                <a:alpha val="40000"/>
              </a:schemeClr>
            </a:outerShdw>
          </a:effectLst>
        </p:spPr>
      </p:pic>
    </p:spTree>
    <p:extLst>
      <p:ext uri="{BB962C8B-B14F-4D97-AF65-F5344CB8AC3E}">
        <p14:creationId xmlns:p14="http://schemas.microsoft.com/office/powerpoint/2010/main" val="610521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E7CF63F-6388-4204-9D3F-8712AA1E5738}"/>
              </a:ext>
            </a:extLst>
          </p:cNvPr>
          <p:cNvSpPr txBox="1">
            <a:spLocks/>
          </p:cNvSpPr>
          <p:nvPr/>
        </p:nvSpPr>
        <p:spPr>
          <a:xfrm>
            <a:off x="465137" y="620372"/>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2800" b="0" i="0" u="none" strike="noStrike" kern="1200" cap="none" spc="-50" normalizeH="0" baseline="0" noProof="0">
                <a:ln w="3175">
                  <a:noFill/>
                </a:ln>
                <a:solidFill>
                  <a:srgbClr val="0078D3"/>
                </a:solidFill>
                <a:effectLst/>
                <a:uLnTx/>
                <a:uFillTx/>
                <a:latin typeface="Segoe UI Semibold (Headings)"/>
                <a:ea typeface="+mn-ea"/>
                <a:cs typeface="Segoe UI" pitchFamily="34" charset="0"/>
              </a:rPr>
              <a:t>Azure Policy</a:t>
            </a:r>
          </a:p>
        </p:txBody>
      </p:sp>
      <p:pic>
        <p:nvPicPr>
          <p:cNvPr id="6" name="Picture 56" descr="A close up of a logo&#10;&#10;Description generated with high confidence">
            <a:extLst>
              <a:ext uri="{FF2B5EF4-FFF2-40B4-BE49-F238E27FC236}">
                <a16:creationId xmlns:a16="http://schemas.microsoft.com/office/drawing/2014/main" id="{1FC796F9-90D6-4EB8-A979-4711B7324A50}"/>
              </a:ext>
            </a:extLst>
          </p:cNvPr>
          <p:cNvPicPr>
            <a:picLocks noChangeAspect="1"/>
          </p:cNvPicPr>
          <p:nvPr/>
        </p:nvPicPr>
        <p:blipFill>
          <a:blip r:embed="rId2"/>
          <a:stretch>
            <a:fillRect/>
          </a:stretch>
        </p:blipFill>
        <p:spPr>
          <a:xfrm>
            <a:off x="2455476" y="620372"/>
            <a:ext cx="506402" cy="506402"/>
          </a:xfrm>
          <a:prstGeom prst="rect">
            <a:avLst/>
          </a:prstGeom>
        </p:spPr>
      </p:pic>
      <p:sp>
        <p:nvSpPr>
          <p:cNvPr id="8" name="Text Placeholder 2">
            <a:extLst>
              <a:ext uri="{FF2B5EF4-FFF2-40B4-BE49-F238E27FC236}">
                <a16:creationId xmlns:a16="http://schemas.microsoft.com/office/drawing/2014/main" id="{B3894705-D038-4FF6-9685-3FF29383F666}"/>
              </a:ext>
            </a:extLst>
          </p:cNvPr>
          <p:cNvSpPr txBox="1">
            <a:spLocks/>
          </p:cNvSpPr>
          <p:nvPr/>
        </p:nvSpPr>
        <p:spPr>
          <a:xfrm>
            <a:off x="365760" y="1827315"/>
            <a:ext cx="5461603" cy="3961674"/>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Restrict location or resource type (built-in)</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Inherit tags from Resource Group (see right -&gt;)</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Block ‘open to any’ NSG rule creation </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Enable diagnostic logs at-scale </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Security (built-in from Azure Security Center &amp; In-Guest)</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a:extLst>
              <a:ext uri="{FF2B5EF4-FFF2-40B4-BE49-F238E27FC236}">
                <a16:creationId xmlns:a16="http://schemas.microsoft.com/office/drawing/2014/main" id="{B9506FCE-A607-4165-BA3C-6357D9EA39A6}"/>
              </a:ext>
            </a:extLst>
          </p:cNvPr>
          <p:cNvPicPr>
            <a:picLocks noChangeAspect="1"/>
          </p:cNvPicPr>
          <p:nvPr/>
        </p:nvPicPr>
        <p:blipFill>
          <a:blip r:embed="rId3"/>
          <a:stretch>
            <a:fillRect/>
          </a:stretch>
        </p:blipFill>
        <p:spPr>
          <a:xfrm>
            <a:off x="6636738" y="1459056"/>
            <a:ext cx="4646029" cy="3663215"/>
          </a:xfrm>
          <a:prstGeom prst="rect">
            <a:avLst/>
          </a:prstGeom>
        </p:spPr>
      </p:pic>
    </p:spTree>
    <p:extLst>
      <p:ext uri="{BB962C8B-B14F-4D97-AF65-F5344CB8AC3E}">
        <p14:creationId xmlns:p14="http://schemas.microsoft.com/office/powerpoint/2010/main" val="2327567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Organization &amp; Governance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Put </a:t>
            </a:r>
            <a:r>
              <a:rPr lang="en-US" sz="2000">
                <a:solidFill>
                  <a:schemeClr val="tx2"/>
                </a:solidFill>
                <a:latin typeface="Segoe UI" panose="020B0502040204020203" pitchFamily="34" charset="0"/>
                <a:cs typeface="Segoe UI" panose="020B0502040204020203" pitchFamily="34" charset="0"/>
              </a:rPr>
              <a:t>small workloads </a:t>
            </a:r>
            <a:r>
              <a:rPr lang="en-US" sz="2000">
                <a:solidFill>
                  <a:srgbClr val="24292E"/>
                </a:solidFill>
                <a:latin typeface="Segoe UI" panose="020B0502040204020203" pitchFamily="34" charset="0"/>
                <a:cs typeface="Segoe UI" panose="020B0502040204020203" pitchFamily="34" charset="0"/>
              </a:rPr>
              <a:t>with the </a:t>
            </a:r>
            <a:r>
              <a:rPr lang="en-US" sz="2000">
                <a:solidFill>
                  <a:schemeClr val="tx2"/>
                </a:solidFill>
                <a:latin typeface="Segoe UI" panose="020B0502040204020203" pitchFamily="34" charset="0"/>
                <a:cs typeface="Segoe UI" panose="020B0502040204020203" pitchFamily="34" charset="0"/>
              </a:rPr>
              <a:t>same policy requirement </a:t>
            </a:r>
            <a:r>
              <a:rPr lang="en-US" sz="2000">
                <a:solidFill>
                  <a:srgbClr val="24292E"/>
                </a:solidFill>
                <a:latin typeface="Segoe UI" panose="020B0502040204020203" pitchFamily="34" charset="0"/>
                <a:cs typeface="Segoe UI" panose="020B0502040204020203" pitchFamily="34" charset="0"/>
              </a:rPr>
              <a:t>on the </a:t>
            </a:r>
            <a:r>
              <a:rPr lang="en-US" sz="2000">
                <a:solidFill>
                  <a:schemeClr val="tx2"/>
                </a:solidFill>
                <a:latin typeface="Segoe UI" panose="020B0502040204020203" pitchFamily="34" charset="0"/>
                <a:cs typeface="Segoe UI" panose="020B0502040204020203" pitchFamily="34" charset="0"/>
              </a:rPr>
              <a:t>same subscription</a:t>
            </a:r>
            <a:r>
              <a:rPr lang="en-US" sz="2000">
                <a:solidFill>
                  <a:srgbClr val="24292E"/>
                </a:solidFill>
                <a:latin typeface="Segoe UI" panose="020B0502040204020203" pitchFamily="34" charset="0"/>
                <a:cs typeface="Segoe UI" panose="020B0502040204020203" pitchFamily="34" charset="0"/>
              </a:rPr>
              <a:t>. </a:t>
            </a:r>
          </a:p>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Treat subscriptions as a democratized unit of management </a:t>
            </a:r>
            <a:r>
              <a:rPr lang="en-US" sz="2000">
                <a:solidFill>
                  <a:schemeClr val="tx2"/>
                </a:solidFill>
                <a:latin typeface="Segoe UI" panose="020B0502040204020203" pitchFamily="34" charset="0"/>
                <a:cs typeface="Segoe UI" panose="020B0502040204020203" pitchFamily="34" charset="0"/>
              </a:rPr>
              <a:t>aligned with business needs </a:t>
            </a:r>
            <a:r>
              <a:rPr lang="en-US" sz="2000">
                <a:solidFill>
                  <a:srgbClr val="24292E"/>
                </a:solidFill>
                <a:latin typeface="Segoe UI" panose="020B0502040204020203" pitchFamily="34" charset="0"/>
                <a:cs typeface="Segoe UI" panose="020B0502040204020203" pitchFamily="34" charset="0"/>
              </a:rPr>
              <a:t>and priorities.</a:t>
            </a:r>
          </a:p>
          <a:p>
            <a:pPr marL="342900" indent="-342900" algn="l">
              <a:spcBef>
                <a:spcPts val="600"/>
              </a:spcBef>
              <a:spcAft>
                <a:spcPts val="600"/>
              </a:spcAft>
              <a:buFont typeface="Arial" panose="020B0604020202020204" pitchFamily="34" charset="0"/>
              <a:buChar char="•"/>
            </a:pPr>
            <a:r>
              <a:rPr lang="en-US" sz="2000">
                <a:solidFill>
                  <a:schemeClr val="tx2"/>
                </a:solidFill>
                <a:latin typeface="Segoe UI" panose="020B0502040204020203" pitchFamily="34" charset="0"/>
                <a:cs typeface="Segoe UI" panose="020B0502040204020203" pitchFamily="34" charset="0"/>
              </a:rPr>
              <a:t>Make subscription owners aware </a:t>
            </a:r>
            <a:r>
              <a:rPr lang="en-US" sz="2000">
                <a:solidFill>
                  <a:srgbClr val="24292E"/>
                </a:solidFill>
                <a:latin typeface="Segoe UI" panose="020B0502040204020203" pitchFamily="34" charset="0"/>
                <a:cs typeface="Segoe UI" panose="020B0502040204020203" pitchFamily="34" charset="0"/>
              </a:rPr>
              <a:t>of their roles and responsibilities:</a:t>
            </a:r>
          </a:p>
          <a:p>
            <a:pPr marL="809625" indent="-342900">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Perform an access review in Azure AD Privileged Identity Management quarterly or twice a year to ensure that privileges don't proliferate as users move within the customer organization.</a:t>
            </a:r>
          </a:p>
          <a:p>
            <a:pPr marL="809625" indent="-342900">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Take full ownership of budget spending and resource utilization.</a:t>
            </a:r>
          </a:p>
          <a:p>
            <a:pPr marL="809625" indent="-342900">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Ensure policy compliance and remediate when necessary.</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69237961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AA9FC3A7-E3C4-448F-82AF-FAD4A298BB0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Subscription Organization &amp; Governance recommendations and why? </a:t>
            </a: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46836227-A109-48CF-A122-40C21168CF94}"/>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60117861-D266-412D-B8C2-C37662D458B1}"/>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3806E9A5-B6A9-46C2-86C2-681AF04366EE}"/>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feld 8">
            <a:extLst>
              <a:ext uri="{FF2B5EF4-FFF2-40B4-BE49-F238E27FC236}">
                <a16:creationId xmlns:a16="http://schemas.microsoft.com/office/drawing/2014/main" id="{A665B1DA-FAF0-4307-A74C-F94548BCB7A1}"/>
              </a:ext>
            </a:extLst>
          </p:cNvPr>
          <p:cNvSpPr txBox="1"/>
          <p:nvPr/>
        </p:nvSpPr>
        <p:spPr>
          <a:xfrm>
            <a:off x="1425627" y="1721172"/>
            <a:ext cx="9168350"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the following principles when identifying requirements for new subscriptions</a:t>
            </a: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aphicFrame>
        <p:nvGraphicFramePr>
          <p:cNvPr id="11" name="Diagramm 10">
            <a:extLst>
              <a:ext uri="{FF2B5EF4-FFF2-40B4-BE49-F238E27FC236}">
                <a16:creationId xmlns:a16="http://schemas.microsoft.com/office/drawing/2014/main" id="{0F0E4A43-259D-452C-B540-114701AB823D}"/>
              </a:ext>
            </a:extLst>
          </p:cNvPr>
          <p:cNvGraphicFramePr/>
          <p:nvPr/>
        </p:nvGraphicFramePr>
        <p:xfrm>
          <a:off x="1229682" y="2586444"/>
          <a:ext cx="10121523" cy="3284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35728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03A9B948-BA86-466E-9FEF-80C33AAEF1D7}"/>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Subscription Organization &amp; Governance recommendations and why? </a:t>
            </a: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6B552912-AF89-43C3-8A39-2134EF60A30F}"/>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3BF2A689-F989-42C5-892B-AE52256A3805}"/>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1FC66278-3BB5-4DCF-85E1-4E3B5E30FB57}"/>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Content Placeholder 2">
            <a:extLst>
              <a:ext uri="{FF2B5EF4-FFF2-40B4-BE49-F238E27FC236}">
                <a16:creationId xmlns:a16="http://schemas.microsoft.com/office/drawing/2014/main" id="{C26D6A1F-AA64-46D7-923D-FBF2F533E13C}"/>
              </a:ext>
            </a:extLst>
          </p:cNvPr>
          <p:cNvSpPr>
            <a:spLocks noGrp="1"/>
          </p:cNvSpPr>
          <p:nvPr>
            <p:ph sz="quarter" idx="10"/>
          </p:nvPr>
        </p:nvSpPr>
        <p:spPr>
          <a:xfrm>
            <a:off x="931888" y="2220687"/>
            <a:ext cx="6317998" cy="3030725"/>
          </a:xfrm>
          <a:prstGeom prst="rect">
            <a:avLst/>
          </a:prstGeom>
        </p:spPr>
        <p:txBody>
          <a:bodyPr wrap="square" anchor="ctr">
            <a:noAutofit/>
          </a:bodyPr>
          <a:lstStyle/>
          <a:p>
            <a:pPr marL="342900" indent="-342900" algn="l">
              <a:spcBef>
                <a:spcPts val="600"/>
              </a:spcBef>
              <a:spcAft>
                <a:spcPts val="600"/>
              </a:spcAft>
              <a:buFont typeface="Arial" panose="020B0604020202020204" pitchFamily="34" charset="0"/>
              <a:buChar char="•"/>
            </a:pPr>
            <a:r>
              <a:rPr lang="en-US" sz="2000">
                <a:solidFill>
                  <a:schemeClr val="tx2"/>
                </a:solidFill>
                <a:latin typeface="Segoe UI" panose="020B0502040204020203" pitchFamily="34" charset="0"/>
                <a:cs typeface="Segoe UI" panose="020B0502040204020203" pitchFamily="34" charset="0"/>
              </a:rPr>
              <a:t>Group subscriptions together under management groups</a:t>
            </a:r>
            <a:endParaRPr lang="en-US" sz="2000">
              <a:solidFill>
                <a:srgbClr val="24292E"/>
              </a:solidFill>
              <a:latin typeface="Segoe UI" panose="020B0502040204020203" pitchFamily="34" charset="0"/>
              <a:cs typeface="Segoe UI" panose="020B0502040204020203" pitchFamily="34" charset="0"/>
            </a:endParaRPr>
          </a:p>
          <a:p>
            <a:pPr marL="342900" indent="-342900" algn="l">
              <a:spcBef>
                <a:spcPts val="600"/>
              </a:spcBef>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Dedicated</a:t>
            </a:r>
            <a:r>
              <a:rPr lang="en-US" sz="2000">
                <a:solidFill>
                  <a:schemeClr val="tx2"/>
                </a:solidFill>
                <a:latin typeface="Segoe UI" panose="020B0502040204020203" pitchFamily="34" charset="0"/>
                <a:cs typeface="Segoe UI" panose="020B0502040204020203" pitchFamily="34" charset="0"/>
              </a:rPr>
              <a:t> management subscription  </a:t>
            </a:r>
            <a:r>
              <a:rPr lang="en-US" sz="2000">
                <a:solidFill>
                  <a:srgbClr val="24292E"/>
                </a:solidFill>
                <a:latin typeface="Segoe UI" panose="020B0502040204020203" pitchFamily="34" charset="0"/>
                <a:cs typeface="Segoe UI" panose="020B0502040204020203" pitchFamily="34" charset="0"/>
              </a:rPr>
              <a:t>in the Platform management group </a:t>
            </a:r>
          </a:p>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Dedicated </a:t>
            </a:r>
            <a:r>
              <a:rPr lang="en-US" sz="2000">
                <a:solidFill>
                  <a:schemeClr val="tx2"/>
                </a:solidFill>
                <a:latin typeface="Segoe UI" panose="020B0502040204020203" pitchFamily="34" charset="0"/>
                <a:cs typeface="Segoe UI" panose="020B0502040204020203" pitchFamily="34" charset="0"/>
              </a:rPr>
              <a:t>identity subscription </a:t>
            </a:r>
            <a:r>
              <a:rPr lang="en-US" sz="2000">
                <a:solidFill>
                  <a:srgbClr val="24292E"/>
                </a:solidFill>
                <a:latin typeface="Segoe UI" panose="020B0502040204020203" pitchFamily="34" charset="0"/>
                <a:cs typeface="Segoe UI" panose="020B0502040204020203" pitchFamily="34" charset="0"/>
              </a:rPr>
              <a:t>in the Platform management group</a:t>
            </a:r>
          </a:p>
          <a:p>
            <a:pPr marL="342900" indent="-342900" algn="l">
              <a:spcBef>
                <a:spcPts val="600"/>
              </a:spcBef>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Dedicated </a:t>
            </a:r>
            <a:r>
              <a:rPr lang="en-US" sz="2000">
                <a:solidFill>
                  <a:schemeClr val="tx2"/>
                </a:solidFill>
                <a:latin typeface="Segoe UI" panose="020B0502040204020203" pitchFamily="34" charset="0"/>
                <a:cs typeface="Segoe UI" panose="020B0502040204020203" pitchFamily="34" charset="0"/>
              </a:rPr>
              <a:t>connectivity subscription </a:t>
            </a:r>
            <a:r>
              <a:rPr lang="en-US" sz="2000">
                <a:solidFill>
                  <a:srgbClr val="24292E"/>
                </a:solidFill>
                <a:latin typeface="Segoe UI" panose="020B0502040204020203" pitchFamily="34" charset="0"/>
                <a:cs typeface="Segoe UI" panose="020B0502040204020203" pitchFamily="34" charset="0"/>
              </a:rPr>
              <a:t>in the Platform management</a:t>
            </a:r>
          </a:p>
          <a:p>
            <a:pPr marL="342900" indent="-342900" algn="l">
              <a:spcBef>
                <a:spcPts val="600"/>
              </a:spcBef>
              <a:spcAft>
                <a:spcPts val="600"/>
              </a:spcAft>
              <a:buFont typeface="Arial" panose="020B0604020202020204" pitchFamily="34" charset="0"/>
              <a:buChar char="•"/>
            </a:pPr>
            <a:r>
              <a:rPr lang="en-US" sz="2000">
                <a:solidFill>
                  <a:schemeClr val="tx2"/>
                </a:solidFill>
                <a:latin typeface="Segoe UI" panose="020B0502040204020203" pitchFamily="34" charset="0"/>
                <a:cs typeface="Segoe UI" panose="020B0502040204020203" pitchFamily="34" charset="0"/>
              </a:rPr>
              <a:t>Avoid</a:t>
            </a:r>
            <a:r>
              <a:rPr lang="en-US" sz="2000">
                <a:solidFill>
                  <a:srgbClr val="24292E"/>
                </a:solidFill>
                <a:latin typeface="Segoe UI" panose="020B0502040204020203" pitchFamily="34" charset="0"/>
                <a:cs typeface="Segoe UI" panose="020B0502040204020203" pitchFamily="34" charset="0"/>
              </a:rPr>
              <a:t> a </a:t>
            </a:r>
            <a:r>
              <a:rPr lang="en-US" sz="2000">
                <a:solidFill>
                  <a:schemeClr val="tx2"/>
                </a:solidFill>
                <a:latin typeface="Segoe UI" panose="020B0502040204020203" pitchFamily="34" charset="0"/>
                <a:cs typeface="Segoe UI" panose="020B0502040204020203" pitchFamily="34" charset="0"/>
              </a:rPr>
              <a:t>rigid subscription model -  </a:t>
            </a:r>
            <a:r>
              <a:rPr lang="en-US" sz="2000">
                <a:solidFill>
                  <a:srgbClr val="24292E"/>
                </a:solidFill>
                <a:latin typeface="Segoe UI" panose="020B0502040204020203" pitchFamily="34" charset="0"/>
                <a:cs typeface="Segoe UI" panose="020B0502040204020203" pitchFamily="34" charset="0"/>
              </a:rPr>
              <a:t>One size doesn't fit all for subscriptions</a:t>
            </a:r>
            <a:r>
              <a:rPr lang="en-US" sz="2000">
                <a:solidFill>
                  <a:schemeClr val="tx2"/>
                </a:solidFill>
                <a:latin typeface="Segoe UI" panose="020B0502040204020203" pitchFamily="34" charset="0"/>
                <a:cs typeface="Segoe UI" panose="020B0502040204020203" pitchFamily="34" charset="0"/>
              </a:rPr>
              <a:t>.</a:t>
            </a:r>
          </a:p>
        </p:txBody>
      </p:sp>
      <p:pic>
        <p:nvPicPr>
          <p:cNvPr id="11" name="Picture 2" descr="Diagram that shows management group hierarchy.">
            <a:extLst>
              <a:ext uri="{FF2B5EF4-FFF2-40B4-BE49-F238E27FC236}">
                <a16:creationId xmlns:a16="http://schemas.microsoft.com/office/drawing/2014/main" id="{053433D5-1CC4-463D-82FD-7A310D5410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872464" y="1633911"/>
            <a:ext cx="4298874" cy="4204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951907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Quota &amp; Capacity</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dirty="0">
                <a:latin typeface="Segoe UI Semibold" panose="020B0702040204020203" pitchFamily="34" charset="0"/>
                <a:cs typeface="Segoe UI Semibold" panose="020B0702040204020203" pitchFamily="34" charset="0"/>
              </a:rPr>
              <a:t>Is there something else I need to consider?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95159564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Quota &amp; Capacity</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Azure regional capacity: </a:t>
            </a:r>
          </a:p>
          <a:p>
            <a:pPr algn="l"/>
            <a:r>
              <a:rPr lang="en-US" sz="2000" b="1">
                <a:solidFill>
                  <a:srgbClr val="24292E"/>
                </a:solidFill>
                <a:latin typeface="Segoe UI" panose="020B0502040204020203" pitchFamily="34" charset="0"/>
                <a:cs typeface="Segoe UI" panose="020B0502040204020203" pitchFamily="34" charset="0"/>
              </a:rPr>
              <a:t>		</a:t>
            </a:r>
            <a:r>
              <a:rPr lang="en-US" sz="2000">
                <a:solidFill>
                  <a:srgbClr val="24292E"/>
                </a:solidFill>
                <a:latin typeface="Segoe UI" panose="020B0502040204020203" pitchFamily="34" charset="0"/>
                <a:cs typeface="Segoe UI" panose="020B0502040204020203" pitchFamily="34" charset="0"/>
              </a:rPr>
              <a:t>Finite number of resources within Azure region.</a:t>
            </a:r>
          </a:p>
          <a:p>
            <a:pPr algn="l"/>
            <a:endParaRPr lang="en-US" sz="1600" b="1">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Subscription Quota / Limits: </a:t>
            </a:r>
          </a:p>
          <a:p>
            <a:pPr algn="l"/>
            <a:r>
              <a:rPr lang="en-US" sz="2000">
                <a:solidFill>
                  <a:srgbClr val="24292E"/>
                </a:solidFill>
                <a:latin typeface="Segoe UI" panose="020B0502040204020203" pitchFamily="34" charset="0"/>
                <a:cs typeface="Segoe UI" panose="020B0502040204020203" pitchFamily="34" charset="0"/>
              </a:rPr>
              <a:t>		refers to limitation for resources per region on a subscription.</a:t>
            </a:r>
          </a:p>
          <a:p>
            <a:pPr algn="l"/>
            <a:r>
              <a:rPr lang="en-US" sz="2000">
                <a:solidFill>
                  <a:srgbClr val="24292E"/>
                </a:solidFill>
                <a:latin typeface="Segoe UI" panose="020B0502040204020203" pitchFamily="34" charset="0"/>
                <a:cs typeface="Segoe UI" panose="020B0502040204020203" pitchFamily="34" charset="0"/>
              </a:rPr>
              <a:t>		there are hard and soft limits. </a:t>
            </a:r>
          </a:p>
          <a:p>
            <a:pPr algn="l"/>
            <a:r>
              <a:rPr lang="en-US" sz="2000">
                <a:solidFill>
                  <a:srgbClr val="24292E"/>
                </a:solidFill>
                <a:latin typeface="Segoe UI" panose="020B0502040204020203" pitchFamily="34" charset="0"/>
                <a:cs typeface="Segoe UI" panose="020B0502040204020203" pitchFamily="34" charset="0"/>
              </a:rPr>
              <a:t>		can be increased via support ticket depending on availability and if hard limit is 		reached. </a:t>
            </a:r>
          </a:p>
          <a:p>
            <a:pPr algn="l"/>
            <a:r>
              <a:rPr lang="en-US" sz="2000">
                <a:solidFill>
                  <a:srgbClr val="24292E"/>
                </a:solidFill>
                <a:latin typeface="Segoe UI" panose="020B0502040204020203" pitchFamily="34" charset="0"/>
                <a:cs typeface="Segoe UI" panose="020B0502040204020203" pitchFamily="34" charset="0"/>
              </a:rPr>
              <a:t>		</a:t>
            </a:r>
            <a:r>
              <a:rPr lang="en-US" sz="2000" err="1">
                <a:solidFill>
                  <a:srgbClr val="24292E"/>
                </a:solidFill>
                <a:latin typeface="Segoe UI" panose="020B0502040204020203" pitchFamily="34" charset="0"/>
                <a:cs typeface="Segoe UI" panose="020B0502040204020203" pitchFamily="34" charset="0"/>
              </a:rPr>
              <a:t>F.e</a:t>
            </a:r>
            <a:r>
              <a:rPr lang="en-US" sz="2000">
                <a:solidFill>
                  <a:srgbClr val="24292E"/>
                </a:solidFill>
                <a:latin typeface="Segoe UI" panose="020B0502040204020203" pitchFamily="34" charset="0"/>
                <a:cs typeface="Segoe UI" panose="020B0502040204020203" pitchFamily="34" charset="0"/>
              </a:rPr>
              <a:t>. when planning an application, check subscription quota and increase them 			when it exceeds for your workloads. </a:t>
            </a:r>
          </a:p>
          <a:p>
            <a:pPr algn="l"/>
            <a:endParaRPr lang="en-US" sz="2000">
              <a:solidFill>
                <a:srgbClr val="24292E"/>
              </a:solidFill>
              <a:latin typeface="Segoe UI" panose="020B0502040204020203" pitchFamily="34" charset="0"/>
              <a:cs typeface="Segoe UI" panose="020B0502040204020203" pitchFamily="34" charset="0"/>
            </a:endParaRPr>
          </a:p>
          <a:p>
            <a:pPr algn="l"/>
            <a:endParaRPr lang="en-US">
              <a:solidFill>
                <a:srgbClr val="24292E"/>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02154091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0AA63B18-3DF6-4C1A-AFD6-D99A8228BD5B}"/>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Subscription Limits</a:t>
            </a: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A8B77B1D-00F2-4C9A-BF24-5F31B9F56507}"/>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BB7A6E4E-FE34-439E-914A-FA2D9CEC73AD}"/>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1C54A78F-FEB0-491A-86F3-4A227049793E}"/>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graphicFrame>
        <p:nvGraphicFramePr>
          <p:cNvPr id="8" name="Tabelle 7">
            <a:extLst>
              <a:ext uri="{FF2B5EF4-FFF2-40B4-BE49-F238E27FC236}">
                <a16:creationId xmlns:a16="http://schemas.microsoft.com/office/drawing/2014/main" id="{7AAAC67F-931F-455D-9EE4-A41F51F3B3C8}"/>
              </a:ext>
            </a:extLst>
          </p:cNvPr>
          <p:cNvGraphicFramePr/>
          <p:nvPr/>
        </p:nvGraphicFramePr>
        <p:xfrm>
          <a:off x="845390" y="1593423"/>
          <a:ext cx="10572696" cy="4845080"/>
        </p:xfrm>
        <a:graphic>
          <a:graphicData uri="http://schemas.openxmlformats.org/drawingml/2006/table">
            <a:tbl>
              <a:tblPr>
                <a:tableStyleId>{1E171933-4619-4E11-9A3F-F7608DF75F80}</a:tableStyleId>
              </a:tblPr>
              <a:tblGrid>
                <a:gridCol w="7384210">
                  <a:extLst>
                    <a:ext uri="{9D8B030D-6E8A-4147-A177-3AD203B41FA5}">
                      <a16:colId xmlns:a16="http://schemas.microsoft.com/office/drawing/2014/main" val="491148128"/>
                    </a:ext>
                  </a:extLst>
                </a:gridCol>
                <a:gridCol w="3188486">
                  <a:extLst>
                    <a:ext uri="{9D8B030D-6E8A-4147-A177-3AD203B41FA5}">
                      <a16:colId xmlns:a16="http://schemas.microsoft.com/office/drawing/2014/main" val="44121570"/>
                    </a:ext>
                  </a:extLst>
                </a:gridCol>
              </a:tblGrid>
              <a:tr h="338646">
                <a:tc>
                  <a:txBody>
                    <a:bodyPr/>
                    <a:lstStyle/>
                    <a:p>
                      <a:pPr algn="l" fontAlgn="t">
                        <a:spcBef>
                          <a:spcPts val="0"/>
                        </a:spcBef>
                        <a:spcAft>
                          <a:spcPts val="0"/>
                        </a:spcAft>
                      </a:pPr>
                      <a:r>
                        <a:rPr lang="de-DE" sz="2000" b="1" u="none" strike="noStrike">
                          <a:solidFill>
                            <a:schemeClr val="bg2"/>
                          </a:solidFill>
                          <a:effectLst/>
                        </a:rPr>
                        <a:t>Resource</a:t>
                      </a:r>
                      <a:endParaRPr lang="de-DE" sz="2000" b="1" i="0" u="none" strike="noStrike">
                        <a:solidFill>
                          <a:schemeClr val="bg2"/>
                        </a:solidFill>
                        <a:effectLst/>
                        <a:latin typeface="Arial" panose="020B0604020202020204" pitchFamily="34" charset="0"/>
                      </a:endParaRPr>
                    </a:p>
                  </a:txBody>
                  <a:tcPr marL="47403" marR="47403" marT="23701" marB="23701">
                    <a:solidFill>
                      <a:schemeClr val="tx2"/>
                    </a:solidFill>
                  </a:tcPr>
                </a:tc>
                <a:tc>
                  <a:txBody>
                    <a:bodyPr/>
                    <a:lstStyle/>
                    <a:p>
                      <a:pPr algn="l" fontAlgn="t">
                        <a:spcBef>
                          <a:spcPts val="0"/>
                        </a:spcBef>
                        <a:spcAft>
                          <a:spcPts val="0"/>
                        </a:spcAft>
                      </a:pPr>
                      <a:r>
                        <a:rPr lang="de-DE" sz="2000" b="1" u="none" strike="noStrike">
                          <a:solidFill>
                            <a:schemeClr val="bg2"/>
                          </a:solidFill>
                          <a:effectLst/>
                        </a:rPr>
                        <a:t>Limit</a:t>
                      </a:r>
                      <a:endParaRPr lang="de-DE" sz="2000" b="1" i="0" u="none" strike="noStrike">
                        <a:solidFill>
                          <a:schemeClr val="bg2"/>
                        </a:solidFill>
                        <a:effectLst/>
                        <a:latin typeface="Arial" panose="020B0604020202020204" pitchFamily="34" charset="0"/>
                      </a:endParaRPr>
                    </a:p>
                  </a:txBody>
                  <a:tcPr marL="47403" marR="47403" marT="23701" marB="23701">
                    <a:solidFill>
                      <a:schemeClr val="tx2"/>
                    </a:solidFill>
                  </a:tcPr>
                </a:tc>
                <a:extLst>
                  <a:ext uri="{0D108BD9-81ED-4DB2-BD59-A6C34878D82A}">
                    <a16:rowId xmlns:a16="http://schemas.microsoft.com/office/drawing/2014/main" val="2508740483"/>
                  </a:ext>
                </a:extLst>
              </a:tr>
              <a:tr h="338646">
                <a:tc>
                  <a:txBody>
                    <a:bodyPr/>
                    <a:lstStyle/>
                    <a:p>
                      <a:pPr algn="l" fontAlgn="t">
                        <a:spcBef>
                          <a:spcPts val="0"/>
                        </a:spcBef>
                        <a:spcAft>
                          <a:spcPts val="0"/>
                        </a:spcAft>
                      </a:pPr>
                      <a:r>
                        <a:rPr lang="de-DE" sz="2000" u="none" strike="noStrike">
                          <a:effectLst/>
                        </a:rPr>
                        <a:t>Subscriptions per Azure Active Directory tenant</a:t>
                      </a:r>
                      <a:endParaRPr lang="de-DE" sz="2000" b="0" i="0" u="none" strike="noStrike">
                        <a:effectLst/>
                        <a:latin typeface="Arial" panose="020B0604020202020204" pitchFamily="34" charset="0"/>
                      </a:endParaRPr>
                    </a:p>
                  </a:txBody>
                  <a:tcPr marL="47403" marR="47403" marT="23701" marB="23701"/>
                </a:tc>
                <a:tc>
                  <a:txBody>
                    <a:bodyPr/>
                    <a:lstStyle/>
                    <a:p>
                      <a:pPr algn="l" fontAlgn="t">
                        <a:spcBef>
                          <a:spcPts val="0"/>
                        </a:spcBef>
                        <a:spcAft>
                          <a:spcPts val="0"/>
                        </a:spcAft>
                      </a:pPr>
                      <a:r>
                        <a:rPr lang="de-DE" sz="2000" u="none" strike="noStrike">
                          <a:effectLst/>
                        </a:rPr>
                        <a:t>Unlimited</a:t>
                      </a:r>
                      <a:endParaRPr lang="de-DE" sz="2000" b="0" i="0" u="none" strike="noStrike">
                        <a:effectLst/>
                        <a:latin typeface="Arial" panose="020B0604020202020204" pitchFamily="34" charset="0"/>
                      </a:endParaRPr>
                    </a:p>
                  </a:txBody>
                  <a:tcPr marL="47403" marR="47403" marT="23701" marB="23701"/>
                </a:tc>
                <a:extLst>
                  <a:ext uri="{0D108BD9-81ED-4DB2-BD59-A6C34878D82A}">
                    <a16:rowId xmlns:a16="http://schemas.microsoft.com/office/drawing/2014/main" val="1324858487"/>
                  </a:ext>
                </a:extLst>
              </a:tr>
              <a:tr h="338646">
                <a:tc>
                  <a:txBody>
                    <a:bodyPr/>
                    <a:lstStyle/>
                    <a:p>
                      <a:pPr algn="l" fontAlgn="t">
                        <a:spcBef>
                          <a:spcPts val="0"/>
                        </a:spcBef>
                        <a:spcAft>
                          <a:spcPts val="0"/>
                        </a:spcAft>
                      </a:pPr>
                      <a:r>
                        <a:rPr lang="de-DE" sz="2000" u="none" strike="noStrike">
                          <a:effectLst/>
                          <a:hlinkClick r:id="rId5"/>
                        </a:rPr>
                        <a:t>Resource groups</a:t>
                      </a:r>
                      <a:r>
                        <a:rPr lang="de-DE" sz="2000" u="none" strike="noStrike">
                          <a:effectLst/>
                        </a:rPr>
                        <a:t> per subscription</a:t>
                      </a:r>
                      <a:endParaRPr lang="de-DE" sz="2000" b="0" i="0" u="none" strike="noStrike">
                        <a:effectLst/>
                        <a:latin typeface="Arial" panose="020B0604020202020204" pitchFamily="34" charset="0"/>
                      </a:endParaRPr>
                    </a:p>
                  </a:txBody>
                  <a:tcPr marL="47403" marR="47403" marT="23701" marB="23701"/>
                </a:tc>
                <a:tc>
                  <a:txBody>
                    <a:bodyPr/>
                    <a:lstStyle/>
                    <a:p>
                      <a:pPr algn="l" fontAlgn="t">
                        <a:spcBef>
                          <a:spcPts val="0"/>
                        </a:spcBef>
                        <a:spcAft>
                          <a:spcPts val="0"/>
                        </a:spcAft>
                      </a:pPr>
                      <a:r>
                        <a:rPr lang="de-DE" sz="2000" u="none" strike="noStrike">
                          <a:effectLst/>
                        </a:rPr>
                        <a:t>980</a:t>
                      </a:r>
                      <a:endParaRPr lang="de-DE" sz="2000" b="0" i="0" u="none" strike="noStrike">
                        <a:effectLst/>
                        <a:latin typeface="Arial" panose="020B0604020202020204" pitchFamily="34" charset="0"/>
                      </a:endParaRPr>
                    </a:p>
                  </a:txBody>
                  <a:tcPr marL="47403" marR="47403" marT="23701" marB="23701"/>
                </a:tc>
                <a:extLst>
                  <a:ext uri="{0D108BD9-81ED-4DB2-BD59-A6C34878D82A}">
                    <a16:rowId xmlns:a16="http://schemas.microsoft.com/office/drawing/2014/main" val="2693786452"/>
                  </a:ext>
                </a:extLst>
              </a:tr>
              <a:tr h="338646">
                <a:tc>
                  <a:txBody>
                    <a:bodyPr/>
                    <a:lstStyle/>
                    <a:p>
                      <a:pPr algn="l" fontAlgn="t">
                        <a:spcBef>
                          <a:spcPts val="0"/>
                        </a:spcBef>
                        <a:spcAft>
                          <a:spcPts val="0"/>
                        </a:spcAft>
                      </a:pPr>
                      <a:r>
                        <a:rPr lang="de-DE" sz="2000" u="none" strike="noStrike">
                          <a:effectLst/>
                        </a:rPr>
                        <a:t>Tags per subscription</a:t>
                      </a:r>
                      <a:endParaRPr lang="de-DE" sz="2000" b="0" i="0" u="none" strike="noStrike">
                        <a:effectLst/>
                        <a:latin typeface="Arial" panose="020B0604020202020204" pitchFamily="34" charset="0"/>
                      </a:endParaRPr>
                    </a:p>
                  </a:txBody>
                  <a:tcPr marL="47403" marR="47403" marT="23701" marB="23701"/>
                </a:tc>
                <a:tc>
                  <a:txBody>
                    <a:bodyPr/>
                    <a:lstStyle/>
                    <a:p>
                      <a:pPr algn="l" fontAlgn="t">
                        <a:spcBef>
                          <a:spcPts val="0"/>
                        </a:spcBef>
                        <a:spcAft>
                          <a:spcPts val="0"/>
                        </a:spcAft>
                      </a:pPr>
                      <a:r>
                        <a:rPr lang="de-DE" sz="2000" u="none" strike="noStrike">
                          <a:effectLst/>
                        </a:rPr>
                        <a:t>50</a:t>
                      </a:r>
                      <a:endParaRPr lang="de-DE" sz="2000" b="0" i="0" u="none" strike="noStrike">
                        <a:effectLst/>
                        <a:latin typeface="Arial" panose="020B0604020202020204" pitchFamily="34" charset="0"/>
                      </a:endParaRPr>
                    </a:p>
                  </a:txBody>
                  <a:tcPr marL="47403" marR="47403" marT="23701" marB="23701"/>
                </a:tc>
                <a:extLst>
                  <a:ext uri="{0D108BD9-81ED-4DB2-BD59-A6C34878D82A}">
                    <a16:rowId xmlns:a16="http://schemas.microsoft.com/office/drawing/2014/main" val="923661075"/>
                  </a:ext>
                </a:extLst>
              </a:tr>
              <a:tr h="338646">
                <a:tc>
                  <a:txBody>
                    <a:bodyPr/>
                    <a:lstStyle/>
                    <a:p>
                      <a:pPr algn="l" fontAlgn="t">
                        <a:spcBef>
                          <a:spcPts val="0"/>
                        </a:spcBef>
                        <a:spcAft>
                          <a:spcPts val="0"/>
                        </a:spcAft>
                      </a:pPr>
                      <a:r>
                        <a:rPr lang="fr-FR" sz="2000" u="none" strike="noStrike">
                          <a:effectLst/>
                        </a:rPr>
                        <a:t>Unique tag </a:t>
                      </a:r>
                      <a:r>
                        <a:rPr lang="fr-FR" sz="2000" u="none" strike="noStrike" err="1">
                          <a:effectLst/>
                        </a:rPr>
                        <a:t>calculations</a:t>
                      </a:r>
                      <a:r>
                        <a:rPr lang="fr-FR" sz="2000" u="none" strike="noStrike">
                          <a:effectLst/>
                        </a:rPr>
                        <a:t> per </a:t>
                      </a:r>
                      <a:r>
                        <a:rPr lang="fr-FR" sz="2000" u="none" strike="noStrike" err="1">
                          <a:effectLst/>
                        </a:rPr>
                        <a:t>subscription</a:t>
                      </a:r>
                      <a:endParaRPr lang="fr-FR" sz="2000" b="0" i="0" u="none" strike="noStrike">
                        <a:effectLst/>
                        <a:latin typeface="Arial" panose="020B0604020202020204" pitchFamily="34" charset="0"/>
                      </a:endParaRPr>
                    </a:p>
                  </a:txBody>
                  <a:tcPr marL="47403" marR="47403" marT="23701" marB="23701"/>
                </a:tc>
                <a:tc>
                  <a:txBody>
                    <a:bodyPr/>
                    <a:lstStyle/>
                    <a:p>
                      <a:pPr algn="l" fontAlgn="t">
                        <a:spcBef>
                          <a:spcPts val="0"/>
                        </a:spcBef>
                        <a:spcAft>
                          <a:spcPts val="0"/>
                        </a:spcAft>
                      </a:pPr>
                      <a:r>
                        <a:rPr lang="de-DE" sz="2000" u="none" strike="noStrike">
                          <a:effectLst/>
                        </a:rPr>
                        <a:t>10,000</a:t>
                      </a:r>
                      <a:endParaRPr lang="de-DE" sz="2000" b="0" i="0" u="none" strike="noStrike">
                        <a:effectLst/>
                        <a:latin typeface="Arial" panose="020B0604020202020204" pitchFamily="34" charset="0"/>
                      </a:endParaRPr>
                    </a:p>
                  </a:txBody>
                  <a:tcPr marL="47403" marR="47403" marT="23701" marB="23701"/>
                </a:tc>
                <a:extLst>
                  <a:ext uri="{0D108BD9-81ED-4DB2-BD59-A6C34878D82A}">
                    <a16:rowId xmlns:a16="http://schemas.microsoft.com/office/drawing/2014/main" val="1182067775"/>
                  </a:ext>
                </a:extLst>
              </a:tr>
              <a:tr h="338646">
                <a:tc>
                  <a:txBody>
                    <a:bodyPr/>
                    <a:lstStyle/>
                    <a:p>
                      <a:pPr algn="l" fontAlgn="t"/>
                      <a:r>
                        <a:rPr lang="de-DE" sz="2000" u="none" strike="noStrike">
                          <a:effectLst/>
                          <a:hlinkClick r:id="rId6"/>
                        </a:rPr>
                        <a:t>Subscription-level deployments</a:t>
                      </a:r>
                      <a:r>
                        <a:rPr lang="de-DE" sz="2000">
                          <a:effectLst/>
                        </a:rPr>
                        <a:t> per location</a:t>
                      </a:r>
                    </a:p>
                  </a:txBody>
                  <a:tcPr/>
                </a:tc>
                <a:tc>
                  <a:txBody>
                    <a:bodyPr/>
                    <a:lstStyle/>
                    <a:p>
                      <a:pPr algn="l" fontAlgn="t"/>
                      <a:r>
                        <a:rPr lang="de-DE" sz="2000">
                          <a:effectLst/>
                        </a:rPr>
                        <a:t>800</a:t>
                      </a:r>
                    </a:p>
                  </a:txBody>
                  <a:tcPr/>
                </a:tc>
                <a:extLst>
                  <a:ext uri="{0D108BD9-81ED-4DB2-BD59-A6C34878D82A}">
                    <a16:rowId xmlns:a16="http://schemas.microsoft.com/office/drawing/2014/main" val="420922154"/>
                  </a:ext>
                </a:extLst>
              </a:tr>
              <a:tr h="674057">
                <a:tc>
                  <a:txBody>
                    <a:bodyPr/>
                    <a:lstStyle/>
                    <a:p>
                      <a:pPr algn="l" fontAlgn="t"/>
                      <a:r>
                        <a:rPr lang="en-US" sz="2000">
                          <a:effectLst/>
                        </a:rPr>
                        <a:t>Number of storage accounts per region per subscription, including standard, and premium storage accounts.</a:t>
                      </a:r>
                    </a:p>
                  </a:txBody>
                  <a:tcPr/>
                </a:tc>
                <a:tc>
                  <a:txBody>
                    <a:bodyPr/>
                    <a:lstStyle/>
                    <a:p>
                      <a:pPr algn="l" fontAlgn="t"/>
                      <a:r>
                        <a:rPr lang="de-DE" sz="2000">
                          <a:effectLst/>
                        </a:rPr>
                        <a:t>250</a:t>
                      </a:r>
                    </a:p>
                  </a:txBody>
                  <a:tcPr/>
                </a:tc>
                <a:extLst>
                  <a:ext uri="{0D108BD9-81ED-4DB2-BD59-A6C34878D82A}">
                    <a16:rowId xmlns:a16="http://schemas.microsoft.com/office/drawing/2014/main" val="3400289305"/>
                  </a:ext>
                </a:extLst>
              </a:tr>
              <a:tr h="380989">
                <a:tc>
                  <a:txBody>
                    <a:bodyPr/>
                    <a:lstStyle/>
                    <a:p>
                      <a:pPr algn="l" fontAlgn="t"/>
                      <a:r>
                        <a:rPr lang="de-DE" sz="2000">
                          <a:effectLst/>
                        </a:rPr>
                        <a:t>Maximum storage account capacity</a:t>
                      </a:r>
                    </a:p>
                  </a:txBody>
                  <a:tcPr/>
                </a:tc>
                <a:tc>
                  <a:txBody>
                    <a:bodyPr/>
                    <a:lstStyle/>
                    <a:p>
                      <a:pPr algn="l" fontAlgn="t"/>
                      <a:r>
                        <a:rPr lang="de-DE" sz="2000">
                          <a:effectLst/>
                        </a:rPr>
                        <a:t>5 PiB</a:t>
                      </a:r>
                    </a:p>
                  </a:txBody>
                  <a:tcPr/>
                </a:tc>
                <a:extLst>
                  <a:ext uri="{0D108BD9-81ED-4DB2-BD59-A6C34878D82A}">
                    <a16:rowId xmlns:a16="http://schemas.microsoft.com/office/drawing/2014/main" val="227626593"/>
                  </a:ext>
                </a:extLst>
              </a:tr>
              <a:tr h="380989">
                <a:tc>
                  <a:txBody>
                    <a:bodyPr/>
                    <a:lstStyle/>
                    <a:p>
                      <a:pPr algn="l" fontAlgn="t"/>
                      <a:r>
                        <a:rPr lang="de-DE" sz="2000">
                          <a:effectLst/>
                        </a:rPr>
                        <a:t>Load balancers</a:t>
                      </a:r>
                    </a:p>
                  </a:txBody>
                  <a:tcPr/>
                </a:tc>
                <a:tc>
                  <a:txBody>
                    <a:bodyPr/>
                    <a:lstStyle/>
                    <a:p>
                      <a:pPr algn="l" fontAlgn="t"/>
                      <a:r>
                        <a:rPr lang="de-DE" sz="2000">
                          <a:effectLst/>
                        </a:rPr>
                        <a:t>1,000</a:t>
                      </a:r>
                    </a:p>
                  </a:txBody>
                  <a:tcPr/>
                </a:tc>
                <a:extLst>
                  <a:ext uri="{0D108BD9-81ED-4DB2-BD59-A6C34878D82A}">
                    <a16:rowId xmlns:a16="http://schemas.microsoft.com/office/drawing/2014/main" val="2726381765"/>
                  </a:ext>
                </a:extLst>
              </a:tr>
              <a:tr h="674057">
                <a:tc>
                  <a:txBody>
                    <a:bodyPr/>
                    <a:lstStyle/>
                    <a:p>
                      <a:pPr algn="l" fontAlgn="t"/>
                      <a:r>
                        <a:rPr lang="de-DE" sz="2000">
                          <a:effectLst/>
                        </a:rPr>
                        <a:t>VM total cores per </a:t>
                      </a:r>
                      <a:r>
                        <a:rPr lang="de-DE" sz="2000" u="none" strike="noStrike">
                          <a:effectLst/>
                          <a:hlinkClick r:id="rId7"/>
                        </a:rPr>
                        <a:t>subscription</a:t>
                      </a:r>
                      <a:r>
                        <a:rPr lang="de-DE" sz="2000" u="none" strike="noStrike">
                          <a:effectLst/>
                        </a:rPr>
                        <a:t> for Enterprise Agreement</a:t>
                      </a:r>
                      <a:endParaRPr lang="de-DE" sz="2000">
                        <a:effectLst/>
                      </a:endParaRPr>
                    </a:p>
                  </a:txBody>
                  <a:tcPr/>
                </a:tc>
                <a:tc>
                  <a:txBody>
                    <a:bodyPr/>
                    <a:lstStyle/>
                    <a:p>
                      <a:pPr algn="l" fontAlgn="t"/>
                      <a:r>
                        <a:rPr lang="en-US" sz="2000">
                          <a:effectLst/>
                        </a:rPr>
                        <a:t>350 per region. Contact support to increase limit.</a:t>
                      </a:r>
                    </a:p>
                  </a:txBody>
                  <a:tcPr/>
                </a:tc>
                <a:extLst>
                  <a:ext uri="{0D108BD9-81ED-4DB2-BD59-A6C34878D82A}">
                    <a16:rowId xmlns:a16="http://schemas.microsoft.com/office/drawing/2014/main" val="2652194525"/>
                  </a:ext>
                </a:extLst>
              </a:tr>
              <a:tr h="493270">
                <a:tc>
                  <a:txBody>
                    <a:bodyPr/>
                    <a:lstStyle/>
                    <a:p>
                      <a:pPr algn="l" fontAlgn="t"/>
                      <a:r>
                        <a:rPr lang="de-DE" sz="2000">
                          <a:effectLst/>
                        </a:rPr>
                        <a:t>... </a:t>
                      </a:r>
                      <a:r>
                        <a:rPr lang="de-DE" sz="2000" err="1">
                          <a:effectLst/>
                        </a:rPr>
                        <a:t>there</a:t>
                      </a:r>
                      <a:r>
                        <a:rPr lang="de-DE" sz="2000">
                          <a:effectLst/>
                        </a:rPr>
                        <a:t> </a:t>
                      </a:r>
                      <a:r>
                        <a:rPr lang="de-DE" sz="2000" err="1">
                          <a:effectLst/>
                        </a:rPr>
                        <a:t>are</a:t>
                      </a:r>
                      <a:r>
                        <a:rPr lang="de-DE" sz="2000">
                          <a:effectLst/>
                        </a:rPr>
                        <a:t> a </a:t>
                      </a:r>
                      <a:r>
                        <a:rPr lang="de-DE" sz="2000" err="1">
                          <a:effectLst/>
                        </a:rPr>
                        <a:t>lot</a:t>
                      </a:r>
                      <a:r>
                        <a:rPr lang="de-DE" sz="2000">
                          <a:effectLst/>
                        </a:rPr>
                        <a:t> </a:t>
                      </a:r>
                      <a:r>
                        <a:rPr lang="de-DE" sz="2000" err="1">
                          <a:effectLst/>
                        </a:rPr>
                        <a:t>more</a:t>
                      </a:r>
                      <a:r>
                        <a:rPr lang="de-DE" sz="2000">
                          <a:effectLst/>
                        </a:rPr>
                        <a:t>!</a:t>
                      </a:r>
                    </a:p>
                  </a:txBody>
                  <a:tcPr/>
                </a:tc>
                <a:tc>
                  <a:txBody>
                    <a:bodyPr/>
                    <a:lstStyle/>
                    <a:p>
                      <a:pPr algn="l" fontAlgn="t"/>
                      <a:endParaRPr lang="en-US" sz="2000">
                        <a:effectLst/>
                      </a:endParaRPr>
                    </a:p>
                  </a:txBody>
                  <a:tcPr/>
                </a:tc>
                <a:extLst>
                  <a:ext uri="{0D108BD9-81ED-4DB2-BD59-A6C34878D82A}">
                    <a16:rowId xmlns:a16="http://schemas.microsoft.com/office/drawing/2014/main" val="998066661"/>
                  </a:ext>
                </a:extLst>
              </a:tr>
            </a:tbl>
          </a:graphicData>
        </a:graphic>
      </p:graphicFrame>
      <p:sp>
        <p:nvSpPr>
          <p:cNvPr id="9" name="Textfeld 8">
            <a:extLst>
              <a:ext uri="{FF2B5EF4-FFF2-40B4-BE49-F238E27FC236}">
                <a16:creationId xmlns:a16="http://schemas.microsoft.com/office/drawing/2014/main" id="{4A1203E2-A380-43DD-89E6-3D810FBB6772}"/>
              </a:ext>
            </a:extLst>
          </p:cNvPr>
          <p:cNvSpPr txBox="1"/>
          <p:nvPr/>
        </p:nvSpPr>
        <p:spPr>
          <a:xfrm>
            <a:off x="845390" y="6424603"/>
            <a:ext cx="8789468"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Azure </a:t>
            </a:r>
            <a:r>
              <a:rPr kumimoji="0" lang="de-DE" sz="1800" b="0" i="0" u="none" strike="noStrike" kern="1200" cap="none" spc="0" normalizeH="0" baseline="0" noProof="0" err="1">
                <a:ln>
                  <a:noFill/>
                </a:ln>
                <a:solidFill>
                  <a:srgbClr val="3C3C41"/>
                </a:solidFill>
                <a:effectLst/>
                <a:uLnTx/>
                <a:uFillTx/>
                <a:latin typeface="Segoe UI"/>
                <a:ea typeface="+mn-ea"/>
                <a:cs typeface="+mn-cs"/>
                <a:hlinkClick r:id="rId8"/>
              </a:rPr>
              <a:t>subscription</a:t>
            </a: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 </a:t>
            </a:r>
            <a:r>
              <a:rPr kumimoji="0" lang="de-DE" sz="1800" b="0" i="0" u="none" strike="noStrike" kern="1200" cap="none" spc="0" normalizeH="0" baseline="0" noProof="0" err="1">
                <a:ln>
                  <a:noFill/>
                </a:ln>
                <a:solidFill>
                  <a:srgbClr val="3C3C41"/>
                </a:solidFill>
                <a:effectLst/>
                <a:uLnTx/>
                <a:uFillTx/>
                <a:latin typeface="Segoe UI"/>
                <a:ea typeface="+mn-ea"/>
                <a:cs typeface="+mn-cs"/>
                <a:hlinkClick r:id="rId8"/>
              </a:rPr>
              <a:t>limits</a:t>
            </a: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 and </a:t>
            </a:r>
            <a:r>
              <a:rPr kumimoji="0" lang="de-DE" sz="1800" b="0" i="0" u="none" strike="noStrike" kern="1200" cap="none" spc="0" normalizeH="0" baseline="0" noProof="0" err="1">
                <a:ln>
                  <a:noFill/>
                </a:ln>
                <a:solidFill>
                  <a:srgbClr val="3C3C41"/>
                </a:solidFill>
                <a:effectLst/>
                <a:uLnTx/>
                <a:uFillTx/>
                <a:latin typeface="Segoe UI"/>
                <a:ea typeface="+mn-ea"/>
                <a:cs typeface="+mn-cs"/>
                <a:hlinkClick r:id="rId8"/>
              </a:rPr>
              <a:t>quotas</a:t>
            </a: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 - Azure </a:t>
            </a:r>
            <a:r>
              <a:rPr kumimoji="0" lang="de-DE" sz="1800" b="0" i="0" u="none" strike="noStrike" kern="1200" cap="none" spc="0" normalizeH="0" baseline="0" noProof="0" err="1">
                <a:ln>
                  <a:noFill/>
                </a:ln>
                <a:solidFill>
                  <a:srgbClr val="3C3C41"/>
                </a:solidFill>
                <a:effectLst/>
                <a:uLnTx/>
                <a:uFillTx/>
                <a:latin typeface="Segoe UI"/>
                <a:ea typeface="+mn-ea"/>
                <a:cs typeface="+mn-cs"/>
                <a:hlinkClick r:id="rId8"/>
              </a:rPr>
              <a:t>Resource</a:t>
            </a: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 Manager | Microsoft Docs</a:t>
            </a:r>
            <a:endParaRPr kumimoji="0" lang="de-DE"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83282850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0AA63B18-3DF6-4C1A-AFD6-D99A8228BD5B}"/>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Subscription Quota &amp; Capacity – Usage &amp; Quota in portal</a:t>
            </a: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A8B77B1D-00F2-4C9A-BF24-5F31B9F56507}"/>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BB7A6E4E-FE34-439E-914A-FA2D9CEC73AD}"/>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1C54A78F-FEB0-491A-86F3-4A227049793E}"/>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6" name="Grafik 15">
            <a:extLst>
              <a:ext uri="{FF2B5EF4-FFF2-40B4-BE49-F238E27FC236}">
                <a16:creationId xmlns:a16="http://schemas.microsoft.com/office/drawing/2014/main" id="{6CDCC791-553E-4096-8CDB-2B110F0448C4}"/>
              </a:ext>
            </a:extLst>
          </p:cNvPr>
          <p:cNvPicPr>
            <a:picLocks noChangeAspect="1"/>
          </p:cNvPicPr>
          <p:nvPr/>
        </p:nvPicPr>
        <p:blipFill>
          <a:blip r:embed="rId5"/>
          <a:stretch>
            <a:fillRect/>
          </a:stretch>
        </p:blipFill>
        <p:spPr>
          <a:xfrm>
            <a:off x="1425627" y="1063768"/>
            <a:ext cx="9220787" cy="5733300"/>
          </a:xfrm>
          <a:prstGeom prst="rect">
            <a:avLst/>
          </a:prstGeom>
        </p:spPr>
      </p:pic>
      <p:sp>
        <p:nvSpPr>
          <p:cNvPr id="17" name="Rechteck 16">
            <a:extLst>
              <a:ext uri="{FF2B5EF4-FFF2-40B4-BE49-F238E27FC236}">
                <a16:creationId xmlns:a16="http://schemas.microsoft.com/office/drawing/2014/main" id="{CE42350A-89A7-45B1-A102-2D4AA67B41E8}"/>
              </a:ext>
            </a:extLst>
          </p:cNvPr>
          <p:cNvSpPr/>
          <p:nvPr/>
        </p:nvSpPr>
        <p:spPr bwMode="auto">
          <a:xfrm>
            <a:off x="1229682" y="6508794"/>
            <a:ext cx="1841322" cy="32725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69971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37 0.00159 L 0.4723 -0.4882 " pathEditMode="relative" rAng="0" ptsTypes="AA">
                                      <p:cBhvr>
                                        <p:cTn id="6" dur="2000" fill="hold"/>
                                        <p:tgtEl>
                                          <p:spTgt spid="17"/>
                                        </p:tgtEl>
                                        <p:attrNameLst>
                                          <p:attrName>ppt_x</p:attrName>
                                          <p:attrName>ppt_y</p:attrName>
                                        </p:attrNameLst>
                                      </p:cBhvr>
                                      <p:rCtr x="23424" y="-2448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4723 -0.4882 L 0.63045 -0.48661 " pathEditMode="relative" rAng="0" ptsTypes="AA">
                                      <p:cBhvr>
                                        <p:cTn id="10" dur="2000" fill="hold"/>
                                        <p:tgtEl>
                                          <p:spTgt spid="17"/>
                                        </p:tgtEl>
                                        <p:attrNameLst>
                                          <p:attrName>ppt_x</p:attrName>
                                          <p:attrName>ppt_y</p:attrName>
                                        </p:attrNameLst>
                                      </p:cBhvr>
                                      <p:rCtr x="7901" y="6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63045 -0.48661 L 0.25542 -0.76714 " pathEditMode="relative" rAng="0" ptsTypes="AA">
                                      <p:cBhvr>
                                        <p:cTn id="14" dur="2000" fill="hold"/>
                                        <p:tgtEl>
                                          <p:spTgt spid="17"/>
                                        </p:tgtEl>
                                        <p:attrNameLst>
                                          <p:attrName>ppt_x</p:attrName>
                                          <p:attrName>ppt_y</p:attrName>
                                        </p:attrNameLst>
                                      </p:cBhvr>
                                      <p:rCtr x="-18752" y="-140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639B29-BA6C-4BA2-BF26-9F21C9E95267}"/>
              </a:ext>
            </a:extLst>
          </p:cNvPr>
          <p:cNvPicPr>
            <a:picLocks noChangeAspect="1"/>
          </p:cNvPicPr>
          <p:nvPr/>
        </p:nvPicPr>
        <p:blipFill>
          <a:blip r:embed="rId3"/>
          <a:stretch>
            <a:fillRect/>
          </a:stretch>
        </p:blipFill>
        <p:spPr>
          <a:xfrm>
            <a:off x="67557" y="1307047"/>
            <a:ext cx="12164517" cy="5587044"/>
          </a:xfrm>
          <a:prstGeom prst="rect">
            <a:avLst/>
          </a:prstGeom>
        </p:spPr>
      </p:pic>
      <p:grpSp>
        <p:nvGrpSpPr>
          <p:cNvPr id="5" name="Group 4">
            <a:extLst>
              <a:ext uri="{FF2B5EF4-FFF2-40B4-BE49-F238E27FC236}">
                <a16:creationId xmlns:a16="http://schemas.microsoft.com/office/drawing/2014/main" id="{5D10C247-7B04-4163-A567-E8091C564D25}"/>
              </a:ext>
            </a:extLst>
          </p:cNvPr>
          <p:cNvGrpSpPr/>
          <p:nvPr/>
        </p:nvGrpSpPr>
        <p:grpSpPr>
          <a:xfrm>
            <a:off x="3843879" y="3026961"/>
            <a:ext cx="470301" cy="470301"/>
            <a:chOff x="6414495" y="3488635"/>
            <a:chExt cx="461121" cy="461121"/>
          </a:xfrm>
        </p:grpSpPr>
        <p:sp>
          <p:nvSpPr>
            <p:cNvPr id="6" name="Oval 5">
              <a:extLst>
                <a:ext uri="{FF2B5EF4-FFF2-40B4-BE49-F238E27FC236}">
                  <a16:creationId xmlns:a16="http://schemas.microsoft.com/office/drawing/2014/main" id="{FABF0C91-74AE-4C5E-84A5-5B0834132442}"/>
                </a:ext>
              </a:extLst>
            </p:cNvPr>
            <p:cNvSpPr/>
            <p:nvPr/>
          </p:nvSpPr>
          <p:spPr bwMode="auto">
            <a:xfrm>
              <a:off x="6414495" y="3488635"/>
              <a:ext cx="461121" cy="461121"/>
            </a:xfrm>
            <a:prstGeom prst="ellipse">
              <a:avLst/>
            </a:prstGeom>
            <a:solidFill>
              <a:srgbClr val="DCC30A">
                <a:alpha val="74902"/>
              </a:srgbClr>
            </a:solidFill>
            <a:ln w="6350" cap="flat" cmpd="sng" algn="ctr">
              <a:noFill/>
              <a:prstDash val="solid"/>
              <a:miter lim="800000"/>
              <a:headEnd type="none" w="med" len="med"/>
              <a:tailEnd type="none" w="med" len="med"/>
            </a:ln>
            <a:effectLst/>
          </p:spPr>
          <p:txBody>
            <a:bodyPr rot="0" spcFirstLastPara="0" vert="horz" wrap="square" lIns="274281" tIns="219425" rIns="274281" bIns="219425" numCol="1" spcCol="0" rtlCol="0" fromWordArt="0" anchor="t" anchorCtr="0" forceAA="0" compatLnSpc="1">
              <a:prstTxWarp prst="textNoShape">
                <a:avLst/>
              </a:prstTxWarp>
              <a:noAutofit/>
            </a:bodyPr>
            <a:lstStyle>
              <a:defPPr>
                <a:defRPr lang="en-US"/>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defTabSz="1398510" fontAlgn="base">
                <a:lnSpc>
                  <a:spcPct val="90000"/>
                </a:lnSpc>
                <a:spcBef>
                  <a:spcPct val="0"/>
                </a:spcBef>
                <a:spcAft>
                  <a:spcPct val="0"/>
                </a:spcAft>
                <a:defRPr/>
              </a:pPr>
              <a:endParaRPr lang="en-US" sz="3599">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7" name="Picture 6">
              <a:extLst>
                <a:ext uri="{FF2B5EF4-FFF2-40B4-BE49-F238E27FC236}">
                  <a16:creationId xmlns:a16="http://schemas.microsoft.com/office/drawing/2014/main" id="{6FFED990-12A8-476D-9A77-9AA839BDAF4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62518" y="3540458"/>
              <a:ext cx="204086" cy="36576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Titel 9">
            <a:extLst>
              <a:ext uri="{FF2B5EF4-FFF2-40B4-BE49-F238E27FC236}">
                <a16:creationId xmlns:a16="http://schemas.microsoft.com/office/drawing/2014/main" id="{BED1DCF0-ADE9-4A7C-9029-0D376FC769A3}"/>
              </a:ext>
            </a:extLst>
          </p:cNvPr>
          <p:cNvSpPr>
            <a:spLocks noGrp="1"/>
          </p:cNvSpPr>
          <p:nvPr>
            <p:ph type="title"/>
          </p:nvPr>
        </p:nvSpPr>
        <p:spPr>
          <a:xfrm>
            <a:off x="1425627" y="567457"/>
            <a:ext cx="10572697" cy="830020"/>
          </a:xfrm>
        </p:spPr>
        <p:txBody>
          <a:bodyPr/>
          <a:lstStyle/>
          <a:p>
            <a:r>
              <a:rPr lang="en-GB" sz="2800">
                <a:solidFill>
                  <a:schemeClr val="tx2"/>
                </a:solidFill>
              </a:rPr>
              <a:t>EA Portal – What about Azure Cost Management?  </a:t>
            </a:r>
            <a:br>
              <a:rPr lang="en-GB" sz="2800"/>
            </a:br>
            <a:endParaRPr lang="de-DE"/>
          </a:p>
        </p:txBody>
      </p:sp>
      <p:grpSp>
        <p:nvGrpSpPr>
          <p:cNvPr id="11" name="Group 4">
            <a:extLst>
              <a:ext uri="{FF2B5EF4-FFF2-40B4-BE49-F238E27FC236}">
                <a16:creationId xmlns:a16="http://schemas.microsoft.com/office/drawing/2014/main" id="{BB293388-96E0-4220-ABAF-C742DED7E18A}"/>
              </a:ext>
            </a:extLst>
          </p:cNvPr>
          <p:cNvGrpSpPr/>
          <p:nvPr/>
        </p:nvGrpSpPr>
        <p:grpSpPr>
          <a:xfrm>
            <a:off x="296611" y="373976"/>
            <a:ext cx="933071" cy="933071"/>
            <a:chOff x="-649496" y="382043"/>
            <a:chExt cx="914859" cy="914859"/>
          </a:xfrm>
        </p:grpSpPr>
        <p:sp>
          <p:nvSpPr>
            <p:cNvPr id="12" name="Oval 10">
              <a:extLst>
                <a:ext uri="{FF2B5EF4-FFF2-40B4-BE49-F238E27FC236}">
                  <a16:creationId xmlns:a16="http://schemas.microsoft.com/office/drawing/2014/main" id="{D17A50B0-238A-4BCE-B857-5C85D91E5E61}"/>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Rectangle 11" descr="Users">
              <a:extLst>
                <a:ext uri="{FF2B5EF4-FFF2-40B4-BE49-F238E27FC236}">
                  <a16:creationId xmlns:a16="http://schemas.microsoft.com/office/drawing/2014/main" id="{E792CA40-D7E2-44F4-838C-810C232826CE}"/>
                </a:ext>
              </a:extLst>
            </p:cNvPr>
            <p:cNvSpPr/>
            <p:nvPr/>
          </p:nvSpPr>
          <p:spPr>
            <a:xfrm>
              <a:off x="-457376" y="574164"/>
              <a:ext cx="530618" cy="5306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51319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Quota &amp; Capacity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algn="l"/>
            <a:r>
              <a:rPr lang="en-US" sz="2000" b="1">
                <a:solidFill>
                  <a:srgbClr val="24292E"/>
                </a:solidFill>
                <a:latin typeface="Segoe UI" panose="020B0502040204020203" pitchFamily="34" charset="0"/>
                <a:cs typeface="Segoe UI" panose="020B0502040204020203" pitchFamily="34" charset="0"/>
              </a:rPr>
              <a:t>Plan ahead:</a:t>
            </a:r>
            <a:r>
              <a:rPr lang="en-US" sz="2000">
                <a:solidFill>
                  <a:srgbClr val="24292E"/>
                </a:solidFill>
                <a:latin typeface="Segoe UI" panose="020B0502040204020203" pitchFamily="34" charset="0"/>
                <a:cs typeface="Segoe UI" panose="020B0502040204020203" pitchFamily="34" charset="0"/>
              </a:rPr>
              <a:t> </a:t>
            </a:r>
          </a:p>
          <a:p>
            <a:pPr algn="l"/>
            <a:r>
              <a:rPr lang="en-US" sz="2000">
                <a:solidFill>
                  <a:srgbClr val="24292E"/>
                </a:solidFill>
                <a:latin typeface="Segoe UI" panose="020B0502040204020203" pitchFamily="34" charset="0"/>
                <a:cs typeface="Segoe UI" panose="020B0502040204020203" pitchFamily="34" charset="0"/>
              </a:rPr>
              <a:t>	Consider limits and quotas per region for each service that your workloads require.</a:t>
            </a:r>
          </a:p>
          <a:p>
            <a:r>
              <a:rPr lang="en-US" sz="2000">
                <a:solidFill>
                  <a:srgbClr val="24292E"/>
                </a:solidFill>
                <a:latin typeface="Segoe UI" panose="020B0502040204020203" pitchFamily="34" charset="0"/>
                <a:cs typeface="Segoe UI" panose="020B0502040204020203" pitchFamily="34" charset="0"/>
              </a:rPr>
              <a:t>	Raise support request for quota increase as part of subscription provisioning. </a:t>
            </a:r>
          </a:p>
          <a:p>
            <a:pPr algn="l"/>
            <a:r>
              <a:rPr lang="en-US" sz="2000">
                <a:solidFill>
                  <a:srgbClr val="24292E"/>
                </a:solidFill>
                <a:latin typeface="Segoe UI" panose="020B0502040204020203" pitchFamily="34" charset="0"/>
                <a:cs typeface="Segoe UI" panose="020B0502040204020203" pitchFamily="34" charset="0"/>
              </a:rPr>
              <a:t>	Consider availability of required service in chosen region. </a:t>
            </a:r>
          </a:p>
          <a:p>
            <a:pPr algn="l"/>
            <a:r>
              <a:rPr lang="en-US" sz="2000">
                <a:solidFill>
                  <a:srgbClr val="24292E"/>
                </a:solidFill>
                <a:latin typeface="Segoe UI" panose="020B0502040204020203" pitchFamily="34" charset="0"/>
                <a:cs typeface="Segoe UI" panose="020B0502040204020203" pitchFamily="34" charset="0"/>
              </a:rPr>
              <a:t>	</a:t>
            </a:r>
          </a:p>
          <a:p>
            <a:pPr algn="l"/>
            <a:r>
              <a:rPr lang="en-US" sz="2000" b="1">
                <a:solidFill>
                  <a:srgbClr val="24292E"/>
                </a:solidFill>
                <a:latin typeface="Segoe UI" panose="020B0502040204020203" pitchFamily="34" charset="0"/>
                <a:cs typeface="Segoe UI" panose="020B0502040204020203" pitchFamily="34" charset="0"/>
              </a:rPr>
              <a:t>Use subscription as scale unit:</a:t>
            </a:r>
          </a:p>
          <a:p>
            <a:pPr algn="l"/>
            <a:r>
              <a:rPr lang="en-US" sz="2000">
                <a:solidFill>
                  <a:srgbClr val="24292E"/>
                </a:solidFill>
                <a:latin typeface="Segoe UI" panose="020B0502040204020203" pitchFamily="34" charset="0"/>
                <a:cs typeface="Segoe UI" panose="020B0502040204020203" pitchFamily="34" charset="0"/>
              </a:rPr>
              <a:t>	Ensure that scaling out is possible without hitting subscription limits</a:t>
            </a:r>
          </a:p>
          <a:p>
            <a:pPr algn="l"/>
            <a:r>
              <a:rPr lang="en-US" sz="2000">
                <a:solidFill>
                  <a:srgbClr val="24292E"/>
                </a:solidFill>
                <a:latin typeface="Segoe UI" panose="020B0502040204020203" pitchFamily="34" charset="0"/>
                <a:cs typeface="Segoe UI" panose="020B0502040204020203" pitchFamily="34" charset="0"/>
              </a:rPr>
              <a:t>	Monitor capacity level and setup alerting for capacity utilization.</a:t>
            </a:r>
            <a:endParaRPr lang="en-US" sz="1200">
              <a:solidFill>
                <a:srgbClr val="24292E"/>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54851072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Cost Management</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How do I handle my budget?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69046274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Cost Management</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866900"/>
            <a:ext cx="9133517" cy="4560168"/>
          </a:xfrm>
          <a:prstGeom prst="rect">
            <a:avLst/>
          </a:prstGeom>
        </p:spPr>
        <p:txBody>
          <a:bodyPr wrap="square" anchor="t">
            <a:noAutofit/>
          </a:bodyPr>
          <a:lstStyle/>
          <a:p>
            <a:pPr algn="l"/>
            <a:r>
              <a:rPr lang="en-US" sz="2000" b="1">
                <a:solidFill>
                  <a:schemeClr val="tx2"/>
                </a:solidFill>
                <a:latin typeface="Segoe UI" panose="020B0502040204020203" pitchFamily="34" charset="0"/>
                <a:cs typeface="Segoe UI" panose="020B0502040204020203" pitchFamily="34" charset="0"/>
              </a:rPr>
              <a:t>Cost transparency</a:t>
            </a:r>
            <a:r>
              <a:rPr lang="en-US" sz="2000" b="1">
                <a:solidFill>
                  <a:srgbClr val="24292E"/>
                </a:solidFill>
                <a:latin typeface="Segoe UI" panose="020B0502040204020203" pitchFamily="34" charset="0"/>
                <a:cs typeface="Segoe UI" panose="020B0502040204020203" pitchFamily="34" charset="0"/>
              </a:rPr>
              <a:t> </a:t>
            </a:r>
            <a:r>
              <a:rPr lang="en-US" sz="2000">
                <a:solidFill>
                  <a:srgbClr val="24292E"/>
                </a:solidFill>
                <a:latin typeface="Segoe UI" panose="020B0502040204020203" pitchFamily="34" charset="0"/>
                <a:cs typeface="Segoe UI" panose="020B0502040204020203" pitchFamily="34" charset="0"/>
              </a:rPr>
              <a:t>across a technical estate is a critical management challenge faced by every large enterprise organization. This section explores key aspects associated with how cost transparency can be achieved across large Azure environments.</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extfeld 7">
            <a:extLst>
              <a:ext uri="{FF2B5EF4-FFF2-40B4-BE49-F238E27FC236}">
                <a16:creationId xmlns:a16="http://schemas.microsoft.com/office/drawing/2014/main" id="{8B913B11-151A-4B86-8A85-FD0A975D97A0}"/>
              </a:ext>
            </a:extLst>
          </p:cNvPr>
          <p:cNvSpPr txBox="1"/>
          <p:nvPr/>
        </p:nvSpPr>
        <p:spPr>
          <a:xfrm>
            <a:off x="1229682" y="3815377"/>
            <a:ext cx="9977110" cy="2492990"/>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Considerations</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Potential need for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chargeback</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models</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where shared platform as a service (PaaS) resources are concerned, such as Azure App Service Environment and Azure Kubernetes Service, which might need to be shared to achieve higher density.</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Use a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shutdown</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schedule</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for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nonproduction</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workloads to optimize costs.</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Use Azure Advisor to check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cost</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optimization</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recommendations.</a:t>
            </a:r>
          </a:p>
          <a:p>
            <a:pPr marL="0" marR="0" lvl="0" indent="0" algn="l" defTabSz="932742"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srgbClr val="3C3C41"/>
                </a:solidFill>
                <a:effectLst/>
                <a:uLnTx/>
                <a:uFillTx/>
                <a:latin typeface="Segoe UI"/>
                <a:ea typeface="+mn-ea"/>
                <a:cs typeface="+mn-cs"/>
              </a:rPr>
            </a:b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14964262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8BC45-E49E-4251-A61C-B348545953D2}"/>
              </a:ext>
            </a:extLst>
          </p:cNvPr>
          <p:cNvPicPr>
            <a:picLocks noChangeAspect="1"/>
          </p:cNvPicPr>
          <p:nvPr/>
        </p:nvPicPr>
        <p:blipFill>
          <a:blip r:embed="rId2"/>
          <a:stretch>
            <a:fillRect/>
          </a:stretch>
        </p:blipFill>
        <p:spPr>
          <a:xfrm>
            <a:off x="638873" y="1774541"/>
            <a:ext cx="9531563" cy="4879705"/>
          </a:xfrm>
          <a:prstGeom prst="rect">
            <a:avLst/>
          </a:prstGeom>
        </p:spPr>
      </p:pic>
      <p:sp>
        <p:nvSpPr>
          <p:cNvPr id="4" name="Title 4">
            <a:extLst>
              <a:ext uri="{FF2B5EF4-FFF2-40B4-BE49-F238E27FC236}">
                <a16:creationId xmlns:a16="http://schemas.microsoft.com/office/drawing/2014/main" id="{DBE550EE-B367-4496-B3E4-7646607FC176}"/>
              </a:ext>
            </a:extLst>
          </p:cNvPr>
          <p:cNvSpPr>
            <a:spLocks noGrp="1"/>
          </p:cNvSpPr>
          <p:nvPr>
            <p:ph type="title"/>
          </p:nvPr>
        </p:nvSpPr>
        <p:spPr>
          <a:xfrm>
            <a:off x="430698" y="188192"/>
            <a:ext cx="11531715" cy="664669"/>
          </a:xfrm>
        </p:spPr>
        <p:txBody>
          <a:bodyPr vert="horz" wrap="square" lIns="146304" tIns="91440" rIns="146304" bIns="91440" rtlCol="0" anchor="t">
            <a:noAutofit/>
          </a:bodyPr>
          <a:lstStyle/>
          <a:p>
            <a:pPr>
              <a:lnSpc>
                <a:spcPct val="90000"/>
              </a:lnSpc>
            </a:pPr>
            <a:r>
              <a:rPr lang="en-US" sz="3600">
                <a:latin typeface="Segoe UI Semibold "/>
              </a:rPr>
              <a:t>Cost Management tools in Azure</a:t>
            </a:r>
          </a:p>
        </p:txBody>
      </p:sp>
      <p:sp>
        <p:nvSpPr>
          <p:cNvPr id="5" name="Rectangle 4">
            <a:extLst>
              <a:ext uri="{FF2B5EF4-FFF2-40B4-BE49-F238E27FC236}">
                <a16:creationId xmlns:a16="http://schemas.microsoft.com/office/drawing/2014/main" id="{141B6EB1-D4DB-45B1-8C64-1AB0BE9DC5C4}"/>
              </a:ext>
            </a:extLst>
          </p:cNvPr>
          <p:cNvSpPr/>
          <p:nvPr/>
        </p:nvSpPr>
        <p:spPr>
          <a:xfrm>
            <a:off x="638873" y="940668"/>
            <a:ext cx="11531715"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following is a list of Azure native tools that can help mature the policies and processes that support this governance discipline.</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0861984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Cost Management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Use Azure Cost Management + Billing for </a:t>
            </a:r>
            <a:r>
              <a:rPr lang="en-US" sz="2000">
                <a:solidFill>
                  <a:schemeClr val="tx2"/>
                </a:solidFill>
                <a:latin typeface="Segoe UI" panose="020B0502040204020203" pitchFamily="34" charset="0"/>
                <a:cs typeface="Segoe UI" panose="020B0502040204020203" pitchFamily="34" charset="0"/>
              </a:rPr>
              <a:t>cost aggregation</a:t>
            </a:r>
            <a:r>
              <a:rPr lang="en-US" sz="2000">
                <a:solidFill>
                  <a:srgbClr val="24292E"/>
                </a:solidFill>
                <a:latin typeface="Segoe UI" panose="020B0502040204020203" pitchFamily="34" charset="0"/>
                <a:cs typeface="Segoe UI" panose="020B0502040204020203" pitchFamily="34" charset="0"/>
              </a:rPr>
              <a:t>. Make it available to </a:t>
            </a:r>
            <a:r>
              <a:rPr lang="en-US" sz="2000">
                <a:solidFill>
                  <a:schemeClr val="tx2"/>
                </a:solidFill>
                <a:latin typeface="Segoe UI" panose="020B0502040204020203" pitchFamily="34" charset="0"/>
                <a:cs typeface="Segoe UI" panose="020B0502040204020203" pitchFamily="34" charset="0"/>
              </a:rPr>
              <a:t>application</a:t>
            </a:r>
            <a:r>
              <a:rPr lang="en-US" sz="2000">
                <a:solidFill>
                  <a:srgbClr val="24292E"/>
                </a:solidFill>
                <a:latin typeface="Segoe UI" panose="020B0502040204020203" pitchFamily="34" charset="0"/>
                <a:cs typeface="Segoe UI" panose="020B0502040204020203" pitchFamily="34" charset="0"/>
              </a:rPr>
              <a:t> </a:t>
            </a:r>
            <a:r>
              <a:rPr lang="en-US" sz="2000">
                <a:solidFill>
                  <a:schemeClr val="tx2"/>
                </a:solidFill>
                <a:latin typeface="Segoe UI" panose="020B0502040204020203" pitchFamily="34" charset="0"/>
                <a:cs typeface="Segoe UI" panose="020B0502040204020203" pitchFamily="34" charset="0"/>
              </a:rPr>
              <a:t>owners</a:t>
            </a:r>
            <a:r>
              <a:rPr lang="en-US" sz="2000">
                <a:solidFill>
                  <a:srgbClr val="24292E"/>
                </a:solidFill>
                <a:latin typeface="Segoe UI" panose="020B0502040204020203" pitchFamily="34" charset="0"/>
                <a:cs typeface="Segoe UI" panose="020B0502040204020203" pitchFamily="34" charset="0"/>
              </a:rPr>
              <a:t>.</a:t>
            </a:r>
          </a:p>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Use Azure resource tags for cost categorization and resource grouping. </a:t>
            </a:r>
            <a:r>
              <a:rPr lang="en-US" sz="2000">
                <a:solidFill>
                  <a:schemeClr val="tx2"/>
                </a:solidFill>
                <a:latin typeface="Segoe UI" panose="020B0502040204020203" pitchFamily="34" charset="0"/>
                <a:cs typeface="Segoe UI" panose="020B0502040204020203" pitchFamily="34" charset="0"/>
              </a:rPr>
              <a:t>Using tags </a:t>
            </a:r>
            <a:r>
              <a:rPr lang="en-US" sz="2000">
                <a:solidFill>
                  <a:srgbClr val="24292E"/>
                </a:solidFill>
                <a:latin typeface="Segoe UI" panose="020B0502040204020203" pitchFamily="34" charset="0"/>
                <a:cs typeface="Segoe UI" panose="020B0502040204020203" pitchFamily="34" charset="0"/>
              </a:rPr>
              <a:t>allows you to have </a:t>
            </a:r>
            <a:r>
              <a:rPr lang="en-US" sz="2000">
                <a:solidFill>
                  <a:schemeClr val="tx2"/>
                </a:solidFill>
                <a:latin typeface="Segoe UI" panose="020B0502040204020203" pitchFamily="34" charset="0"/>
                <a:cs typeface="Segoe UI" panose="020B0502040204020203" pitchFamily="34" charset="0"/>
              </a:rPr>
              <a:t>a chargeback mechanism </a:t>
            </a:r>
            <a:r>
              <a:rPr lang="en-US" sz="2000">
                <a:solidFill>
                  <a:srgbClr val="24292E"/>
                </a:solidFill>
                <a:latin typeface="Segoe UI" panose="020B0502040204020203" pitchFamily="34" charset="0"/>
                <a:cs typeface="Segoe UI" panose="020B0502040204020203" pitchFamily="34" charset="0"/>
              </a:rPr>
              <a:t>for workloads that share a subscription or for a given workload that </a:t>
            </a:r>
            <a:r>
              <a:rPr lang="en-US" sz="2000">
                <a:solidFill>
                  <a:schemeClr val="tx2"/>
                </a:solidFill>
                <a:latin typeface="Segoe UI" panose="020B0502040204020203" pitchFamily="34" charset="0"/>
                <a:cs typeface="Segoe UI" panose="020B0502040204020203" pitchFamily="34" charset="0"/>
              </a:rPr>
              <a:t>spans across multiple subscriptions</a:t>
            </a:r>
            <a:r>
              <a:rPr lang="en-US" sz="2000">
                <a:solidFill>
                  <a:srgbClr val="24292E"/>
                </a:solidFill>
                <a:latin typeface="Segoe UI" panose="020B0502040204020203" pitchFamily="34" charset="0"/>
                <a:cs typeface="Segoe UI" panose="020B0502040204020203" pitchFamily="34" charset="0"/>
              </a:rPr>
              <a:t>.</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75082177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0533062" cy="3629025"/>
          </a:xfrm>
        </p:spPr>
        <p:txBody>
          <a:bodyPr/>
          <a:lstStyle/>
          <a:p>
            <a:r>
              <a:rPr lang="fr-FR" err="1"/>
              <a:t>Keep</a:t>
            </a:r>
            <a:r>
              <a:rPr lang="fr-FR"/>
              <a:t> in </a:t>
            </a:r>
            <a:r>
              <a:rPr lang="fr-FR" err="1"/>
              <a:t>mind</a:t>
            </a:r>
            <a:r>
              <a:rPr lang="fr-FR"/>
              <a:t>!  </a:t>
            </a:r>
            <a:endParaRPr lang="en-US"/>
          </a:p>
        </p:txBody>
      </p:sp>
      <p:sp>
        <p:nvSpPr>
          <p:cNvPr id="4" name="Content Placeholder 2">
            <a:extLst>
              <a:ext uri="{FF2B5EF4-FFF2-40B4-BE49-F238E27FC236}">
                <a16:creationId xmlns:a16="http://schemas.microsoft.com/office/drawing/2014/main" id="{6E52283E-91DD-4E52-AD82-423CD19578D2}"/>
              </a:ext>
            </a:extLst>
          </p:cNvPr>
          <p:cNvSpPr txBox="1">
            <a:spLocks/>
          </p:cNvSpPr>
          <p:nvPr/>
        </p:nvSpPr>
        <p:spPr>
          <a:xfrm>
            <a:off x="1229682" y="1397477"/>
            <a:ext cx="10572697" cy="5029591"/>
          </a:xfrm>
          <a:prstGeom prst="rect">
            <a:avLst/>
          </a:prstGeom>
        </p:spPr>
        <p:txBody>
          <a:bodyPr vert="horz" wrap="square" lIns="0" tIns="91440" rIns="146304" bIns="9144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GB"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Responsibility within Enterprise-Scale: </a:t>
            </a:r>
            <a:r>
              <a:rPr kumimoji="0" lang="en-GB"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Separate platform from Landing Zones</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GB"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Do not map organizational hierarchy</a:t>
            </a:r>
            <a:r>
              <a:rPr kumimoji="0" lang="en-GB"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Keep management group hierarchy flat! </a:t>
            </a:r>
            <a:endParaRPr kumimoji="0" lang="en-US"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Groups based on: </a:t>
            </a:r>
            <a:r>
              <a:rPr kumimoji="0" lang="en-US"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workloads &amp; policy Assignment, not billing purposes.</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Tags: </a:t>
            </a:r>
            <a:r>
              <a:rPr kumimoji="0" lang="en-US"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Query for resources based on tags, don’t search through management group hierarchy</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Plan ahead: </a:t>
            </a:r>
            <a:r>
              <a:rPr kumimoji="0" lang="en-US"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quotas, availability and cost allocation </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16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25326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C053C828D2640B9C01E5C3DF4EDBD" ma:contentTypeVersion="2" ma:contentTypeDescription="Create a new document." ma:contentTypeScope="" ma:versionID="a068e330c2e8cfe7747e641b29c4e335">
  <xsd:schema xmlns:xsd="http://www.w3.org/2001/XMLSchema" xmlns:xs="http://www.w3.org/2001/XMLSchema" xmlns:p="http://schemas.microsoft.com/office/2006/metadata/properties" xmlns:ns2="ca6a66c7-dba0-4e90-b914-2308387b31fd" targetNamespace="http://schemas.microsoft.com/office/2006/metadata/properties" ma:root="true" ma:fieldsID="51fcf6db20d2a690d6bb8fc2ec8148d9" ns2:_="">
    <xsd:import namespace="ca6a66c7-dba0-4e90-b914-2308387b31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6a66c7-dba0-4e90-b914-2308387b3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F90465-712B-4A59-81C3-87292793C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6a66c7-dba0-4e90-b914-2308387b31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246e2cc-82ea-4280-a093-3d905b8cf37f"/>
    <ds:schemaRef ds:uri="7d012e97-7506-42b8-a021-8a33a1a78026"/>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9574</Words>
  <Application>Microsoft Office PowerPoint</Application>
  <PresentationFormat>Custom</PresentationFormat>
  <Paragraphs>1062</Paragraphs>
  <Slides>95</Slides>
  <Notes>59</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95</vt:i4>
      </vt:variant>
    </vt:vector>
  </HeadingPairs>
  <TitlesOfParts>
    <vt:vector size="111" baseType="lpstr">
      <vt:lpstr>Arial</vt:lpstr>
      <vt:lpstr>Arial,Sans-Serif</vt:lpstr>
      <vt:lpstr>Calibri</vt:lpstr>
      <vt:lpstr>Consolas</vt:lpstr>
      <vt:lpstr>Segoe</vt:lpstr>
      <vt:lpstr>Segoe UI</vt:lpstr>
      <vt:lpstr>Segoe UI Light</vt:lpstr>
      <vt:lpstr>Segoe UI Semibold</vt:lpstr>
      <vt:lpstr>Segoe UI Semibold </vt:lpstr>
      <vt:lpstr>Segoe UI Semibold (Headings)</vt:lpstr>
      <vt:lpstr>Segoe UI Semilight</vt:lpstr>
      <vt:lpstr>Wingdings</vt:lpstr>
      <vt:lpstr>Dynamics 365</vt:lpstr>
      <vt:lpstr>Azure PPT Template - 2018</vt:lpstr>
      <vt:lpstr>***Black Template</vt:lpstr>
      <vt:lpstr>WHITE TEMPLATE</vt:lpstr>
      <vt:lpstr>CAF Hackathon Advanced</vt:lpstr>
      <vt:lpstr>PowerPoint Presentation</vt:lpstr>
      <vt:lpstr>Enterprise Agreement &amp;  Enrollment </vt:lpstr>
      <vt:lpstr>Enterprise Agreement &amp;  Enrollment </vt:lpstr>
      <vt:lpstr>Enrollment Hierarchy Options  </vt:lpstr>
      <vt:lpstr>EA Portal  </vt:lpstr>
      <vt:lpstr>Enrollment Hierarchy Options  </vt:lpstr>
      <vt:lpstr>Enrollment Hierarchy Options  </vt:lpstr>
      <vt:lpstr>EA Portal – What about Azure Cost Management?   </vt:lpstr>
      <vt:lpstr>Enrollment recommendations and why?  </vt:lpstr>
      <vt:lpstr>Enrollment recommendations and why?  </vt:lpstr>
      <vt:lpstr>Tenants </vt:lpstr>
      <vt:lpstr>Tenants </vt:lpstr>
      <vt:lpstr>PowerPoint Presentation</vt:lpstr>
      <vt:lpstr>PowerPoint Presentation</vt:lpstr>
      <vt:lpstr>PowerPoint Presentation</vt:lpstr>
      <vt:lpstr>Tenants </vt:lpstr>
      <vt:lpstr>PowerPoint Presentation</vt:lpstr>
      <vt:lpstr>PowerPoint Presentation</vt:lpstr>
      <vt:lpstr>Tenants </vt:lpstr>
      <vt:lpstr>Safeguard user credentials with a Zero Trust approach </vt:lpstr>
      <vt:lpstr>Secure authentication using MFA</vt:lpstr>
      <vt:lpstr>PowerPoint Presentation</vt:lpstr>
      <vt:lpstr>Azure AD Identity Protection</vt:lpstr>
      <vt:lpstr>PowerPoint Presentation</vt:lpstr>
      <vt:lpstr>Tenant recommendations and why?  </vt:lpstr>
      <vt:lpstr>Dependencies </vt:lpstr>
      <vt:lpstr>Keep in mind!   </vt:lpstr>
      <vt:lpstr>Photo layout 1</vt:lpstr>
      <vt:lpstr>Introduction Azure Active Directory</vt:lpstr>
      <vt:lpstr>Identity &amp; Access Management (IAM) </vt:lpstr>
      <vt:lpstr>IAM </vt:lpstr>
      <vt:lpstr>IAM </vt:lpstr>
      <vt:lpstr>Azure Active Directory Edition Features</vt:lpstr>
      <vt:lpstr>Azure Active Directory Edition Features</vt:lpstr>
      <vt:lpstr>Azure Active Directory Edition Features</vt:lpstr>
      <vt:lpstr>Azure Active Directory Edition Features</vt:lpstr>
      <vt:lpstr>Fundamentals</vt:lpstr>
      <vt:lpstr>IAM – Why? </vt:lpstr>
      <vt:lpstr>IAM – Why? </vt:lpstr>
      <vt:lpstr>IAM – RBAC </vt:lpstr>
      <vt:lpstr>Plan for identity and access management </vt:lpstr>
      <vt:lpstr>IAM – Design Considerations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for authentication inside a landing zone   </vt:lpstr>
      <vt:lpstr>IAM – Design Considerations </vt:lpstr>
      <vt:lpstr>IAM – Active Directory Domain Services </vt:lpstr>
      <vt:lpstr>IAM – Azure Active Directory Domain Services </vt:lpstr>
      <vt:lpstr>IAM – Azure Active Directory Domain Services, Sync with on-prem </vt:lpstr>
      <vt:lpstr>PowerPoint Presentation</vt:lpstr>
      <vt:lpstr>PowerPoint Presentation</vt:lpstr>
      <vt:lpstr>PowerPoint Presentation</vt:lpstr>
      <vt:lpstr>PowerPoint Presentation</vt:lpstr>
      <vt:lpstr>PowerPoint Presentation</vt:lpstr>
      <vt:lpstr>Photo layout 1</vt:lpstr>
      <vt:lpstr>Management Group Hierarchy  </vt:lpstr>
      <vt:lpstr>Management Group Hierarchy  </vt:lpstr>
      <vt:lpstr>Management Groups  </vt:lpstr>
      <vt:lpstr>Management Group &amp; Azure Active Directory  </vt:lpstr>
      <vt:lpstr>PowerPoint Presentation</vt:lpstr>
      <vt:lpstr>Management Group Hierarchy – Enterprise-Scale </vt:lpstr>
      <vt:lpstr>Management Group Hierarchy recommendations and why?  </vt:lpstr>
      <vt:lpstr>Subscription Organization &amp; Governance </vt:lpstr>
      <vt:lpstr>Subscription Organization &amp; Governance </vt:lpstr>
      <vt:lpstr>PowerPoint Presentation</vt:lpstr>
      <vt:lpstr>Subscription Organization &amp; Governance </vt:lpstr>
      <vt:lpstr>Azure Policy</vt:lpstr>
      <vt:lpstr>PowerPoint Presentation</vt:lpstr>
      <vt:lpstr>PowerPoint Presentation</vt:lpstr>
      <vt:lpstr>Subscription Organization &amp; Governance recommendations and why?  </vt:lpstr>
      <vt:lpstr>PowerPoint Presentation</vt:lpstr>
      <vt:lpstr>PowerPoint Presentation</vt:lpstr>
      <vt:lpstr>Subscription Quota &amp; Capacity </vt:lpstr>
      <vt:lpstr>Subscription Quota &amp; Capacity </vt:lpstr>
      <vt:lpstr>PowerPoint Presentation</vt:lpstr>
      <vt:lpstr>PowerPoint Presentation</vt:lpstr>
      <vt:lpstr>Subscription Quota &amp; Capacity recommendations and why?  </vt:lpstr>
      <vt:lpstr>Cost Management </vt:lpstr>
      <vt:lpstr>Cost Management </vt:lpstr>
      <vt:lpstr>Cost Management tools in Azure</vt:lpstr>
      <vt:lpstr>Cost Management recommendations and why?  </vt:lpstr>
      <vt:lpstr>Keep in mind!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Enterprise Scale</dc:title>
  <dc:subject>&lt;Speech title here&gt;</dc:subject>
  <dc:creator>Niels Ophey</dc:creator>
  <cp:keywords/>
  <dc:description>Template: Ariel Butz; ZUM Communications
Formatting: 
Audience Type:</dc:description>
  <cp:lastModifiedBy>Niels Ophey</cp:lastModifiedBy>
  <cp:revision>6</cp:revision>
  <dcterms:created xsi:type="dcterms:W3CDTF">2020-11-20T15:03:26Z</dcterms:created>
  <dcterms:modified xsi:type="dcterms:W3CDTF">2022-03-29T06:40:14Z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0x0101000E4C053C828D2640B9C01E5C3DF4EDBD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